
<file path=[Content_Types].xml><?xml version="1.0" encoding="utf-8"?>
<Types xmlns="http://schemas.openxmlformats.org/package/2006/content-types">
  <Default Extension="bin" ContentType="application/vnd.openxmlformats-officedocument.oleObject"/>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media/image13.jpg" ContentType="image/jpg"/>
  <Override PartName="/ppt/media/image14.jpg" ContentType="image/jpg"/>
  <Override PartName="/ppt/media/image16.jpg" ContentType="image/jpg"/>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4" r:id="rId16"/>
    <p:sldId id="275" r:id="rId17"/>
    <p:sldId id="276" r:id="rId18"/>
    <p:sldId id="277" r:id="rId19"/>
    <p:sldId id="278" r:id="rId20"/>
    <p:sldId id="279" r:id="rId21"/>
    <p:sldId id="280" r:id="rId22"/>
    <p:sldId id="356" r:id="rId23"/>
    <p:sldId id="363" r:id="rId24"/>
    <p:sldId id="364" r:id="rId25"/>
    <p:sldId id="369" r:id="rId26"/>
    <p:sldId id="370" r:id="rId27"/>
    <p:sldId id="371" r:id="rId28"/>
    <p:sldId id="365" r:id="rId29"/>
    <p:sldId id="366" r:id="rId30"/>
    <p:sldId id="367" r:id="rId31"/>
    <p:sldId id="368"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Lst>
  <p:sldSz cx="9906000" cy="6858000" type="A4"/>
  <p:notesSz cx="7010400" cy="9296400"/>
  <p:embeddedFontLst>
    <p:embeddedFont>
      <p:font typeface="Arial Narrow" panose="020B0604020202020204" pitchFamily="34" charset="0"/>
      <p:regular r:id="rId56"/>
      <p:bold r:id="rId57"/>
      <p:italic r:id="rId58"/>
      <p:boldItalic r:id="rId59"/>
    </p:embeddedFont>
    <p:embeddedFont>
      <p:font typeface="Century Gothic" panose="020B0502020202020204" pitchFamily="34" charset="0"/>
      <p:regular r:id="rId60"/>
      <p:bold r:id="rId61"/>
      <p:italic r:id="rId62"/>
      <p:boldItalic r:id="rId63"/>
    </p:embeddedFont>
    <p:embeddedFont>
      <p:font typeface="Tahoma" panose="020B0604030504040204" pitchFamily="34" charset="0"/>
      <p:regular r:id="rId64"/>
      <p:bold r:id="rId65"/>
    </p:embeddedFont>
    <p:embeddedFont>
      <p:font typeface="Trebuchet MS" panose="020B0703020202090204" pitchFamily="34" charset="0"/>
      <p:regular r:id="rId66"/>
      <p:bold r:id="rId67"/>
      <p:italic r:id="rId6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120">
          <p15:clr>
            <a:srgbClr val="000000"/>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9" roundtripDataSignature="AMtx7mjKm0Fhyd7yWthEmhvBm/Tl+3uFs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CE501C1-68F4-4E49-81C5-14E5EF570568}">
  <a:tblStyle styleId="{1CE501C1-68F4-4E49-81C5-14E5EF570568}"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26"/>
  </p:normalViewPr>
  <p:slideViewPr>
    <p:cSldViewPr snapToGrid="0">
      <p:cViewPr varScale="1">
        <p:scale>
          <a:sx n="120" d="100"/>
          <a:sy n="120" d="100"/>
        </p:scale>
        <p:origin x="1656" y="184"/>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8.fntdata"/><Relationship Id="rId68"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66" Type="http://schemas.openxmlformats.org/officeDocument/2006/relationships/font" Target="fonts/font11.fntdata"/><Relationship Id="rId5" Type="http://schemas.openxmlformats.org/officeDocument/2006/relationships/slide" Target="slides/slide4.xml"/><Relationship Id="rId61" Type="http://schemas.openxmlformats.org/officeDocument/2006/relationships/font" Target="fonts/font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font" Target="fonts/font9.fntdata"/><Relationship Id="rId69" Type="http://customschemas.google.com/relationships/presentationmetadata" Target="meta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67"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7.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font" Target="fonts/font10.fntdata"/><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513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70337" y="0"/>
            <a:ext cx="3038475" cy="465137"/>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87425" y="696912"/>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829675"/>
            <a:ext cx="3038475" cy="46513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extLst>
      <p:ext uri="{BB962C8B-B14F-4D97-AF65-F5344CB8AC3E}">
        <p14:creationId xmlns:p14="http://schemas.microsoft.com/office/powerpoint/2010/main" val="209110702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p1: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2624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2: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1158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3: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189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4: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4: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5301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5: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5: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9593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6: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6: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2354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7: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7: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3053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8: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8: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1014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9: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9: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9912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0: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p10: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0036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1: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11: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4607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2: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12: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7409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3: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13: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9037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4: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14: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05014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9: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29" name="Google Shape;329;p19: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0" name="Google Shape;330;p19: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15</a:t>
            </a:fld>
            <a:endParaRPr/>
          </a:p>
        </p:txBody>
      </p:sp>
    </p:spTree>
    <p:extLst>
      <p:ext uri="{BB962C8B-B14F-4D97-AF65-F5344CB8AC3E}">
        <p14:creationId xmlns:p14="http://schemas.microsoft.com/office/powerpoint/2010/main" val="28935127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20: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52" name="Google Shape;352;p20: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0: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16</a:t>
            </a:fld>
            <a:endParaRPr/>
          </a:p>
        </p:txBody>
      </p:sp>
    </p:spTree>
    <p:extLst>
      <p:ext uri="{BB962C8B-B14F-4D97-AF65-F5344CB8AC3E}">
        <p14:creationId xmlns:p14="http://schemas.microsoft.com/office/powerpoint/2010/main" val="2976904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21: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0" name="Google Shape;360;p21: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04508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2: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p22: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6903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3: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0" name="Google Shape;400;p23: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76268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24: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2" name="Google Shape;422;p24: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30132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25: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443" name="Google Shape;443;p25: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4" name="Google Shape;444;p25: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21</a:t>
            </a:fld>
            <a:endParaRPr/>
          </a:p>
        </p:txBody>
      </p:sp>
    </p:spTree>
    <p:extLst>
      <p:ext uri="{BB962C8B-B14F-4D97-AF65-F5344CB8AC3E}">
        <p14:creationId xmlns:p14="http://schemas.microsoft.com/office/powerpoint/2010/main" val="25395815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27: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7" name="Google Shape;507;p27: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8372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28: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16" name="Google Shape;516;p28: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7" name="Google Shape;517;p28: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33</a:t>
            </a:fld>
            <a:endParaRPr/>
          </a:p>
        </p:txBody>
      </p:sp>
    </p:spTree>
    <p:extLst>
      <p:ext uri="{BB962C8B-B14F-4D97-AF65-F5344CB8AC3E}">
        <p14:creationId xmlns:p14="http://schemas.microsoft.com/office/powerpoint/2010/main" val="16800760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29: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36" name="Google Shape;536;p29: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7" name="Google Shape;537;p29: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34</a:t>
            </a:fld>
            <a:endParaRPr/>
          </a:p>
        </p:txBody>
      </p:sp>
    </p:spTree>
    <p:extLst>
      <p:ext uri="{BB962C8B-B14F-4D97-AF65-F5344CB8AC3E}">
        <p14:creationId xmlns:p14="http://schemas.microsoft.com/office/powerpoint/2010/main" val="22635411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30: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9" name="Google Shape;549;p30: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65495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31: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9" name="Google Shape;559;p31: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05947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32: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7" name="Google Shape;577;p32: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564153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33: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6" name="Google Shape;586;p33: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22086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p34: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597" name="Google Shape;597;p34: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8" name="Google Shape;598;p34: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39</a:t>
            </a:fld>
            <a:endParaRPr/>
          </a:p>
        </p:txBody>
      </p:sp>
    </p:spTree>
    <p:extLst>
      <p:ext uri="{BB962C8B-B14F-4D97-AF65-F5344CB8AC3E}">
        <p14:creationId xmlns:p14="http://schemas.microsoft.com/office/powerpoint/2010/main" val="15578004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p35: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8" name="Google Shape;608;p35: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83704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p36: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624" name="Google Shape;624;p36: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5" name="Google Shape;625;p36: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41</a:t>
            </a:fld>
            <a:endParaRPr/>
          </a:p>
        </p:txBody>
      </p:sp>
    </p:spTree>
    <p:extLst>
      <p:ext uri="{BB962C8B-B14F-4D97-AF65-F5344CB8AC3E}">
        <p14:creationId xmlns:p14="http://schemas.microsoft.com/office/powerpoint/2010/main" val="10806487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37: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1" name="Google Shape;641;p37: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8803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38: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7" name="Google Shape;647;p38: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36312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p39: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3" name="Google Shape;653;p39: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676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40: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9" name="Google Shape;659;p40: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448040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p41: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665" name="Google Shape;665;p41: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6" name="Google Shape;666;p41: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46</a:t>
            </a:fld>
            <a:endParaRPr/>
          </a:p>
        </p:txBody>
      </p:sp>
    </p:spTree>
    <p:extLst>
      <p:ext uri="{BB962C8B-B14F-4D97-AF65-F5344CB8AC3E}">
        <p14:creationId xmlns:p14="http://schemas.microsoft.com/office/powerpoint/2010/main" val="29014981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p42: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673" name="Google Shape;673;p42: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4" name="Google Shape;674;p42: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47</a:t>
            </a:fld>
            <a:endParaRPr/>
          </a:p>
        </p:txBody>
      </p:sp>
    </p:spTree>
    <p:extLst>
      <p:ext uri="{BB962C8B-B14F-4D97-AF65-F5344CB8AC3E}">
        <p14:creationId xmlns:p14="http://schemas.microsoft.com/office/powerpoint/2010/main" val="15325239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43: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0" name="Google Shape;680;p43: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14786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44: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686" name="Google Shape;686;p44: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7" name="Google Shape;687;p44: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49</a:t>
            </a:fld>
            <a:endParaRPr/>
          </a:p>
        </p:txBody>
      </p:sp>
    </p:spTree>
    <p:extLst>
      <p:ext uri="{BB962C8B-B14F-4D97-AF65-F5344CB8AC3E}">
        <p14:creationId xmlns:p14="http://schemas.microsoft.com/office/powerpoint/2010/main" val="26310478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p45: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694" name="Google Shape;694;p45: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5" name="Google Shape;695;p45: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50</a:t>
            </a:fld>
            <a:endParaRPr/>
          </a:p>
        </p:txBody>
      </p:sp>
    </p:spTree>
    <p:extLst>
      <p:ext uri="{BB962C8B-B14F-4D97-AF65-F5344CB8AC3E}">
        <p14:creationId xmlns:p14="http://schemas.microsoft.com/office/powerpoint/2010/main" val="4366801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p46: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703" name="Google Shape;703;p46: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4" name="Google Shape;704;p46: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51</a:t>
            </a:fld>
            <a:endParaRPr/>
          </a:p>
        </p:txBody>
      </p:sp>
    </p:spTree>
    <p:extLst>
      <p:ext uri="{BB962C8B-B14F-4D97-AF65-F5344CB8AC3E}">
        <p14:creationId xmlns:p14="http://schemas.microsoft.com/office/powerpoint/2010/main" val="28145175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p47: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714" name="Google Shape;714;p47:notes"/>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5" name="Google Shape;715;p47: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52</a:t>
            </a:fld>
            <a:endParaRPr/>
          </a:p>
        </p:txBody>
      </p:sp>
    </p:spTree>
    <p:extLst>
      <p:ext uri="{BB962C8B-B14F-4D97-AF65-F5344CB8AC3E}">
        <p14:creationId xmlns:p14="http://schemas.microsoft.com/office/powerpoint/2010/main" val="45974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48:notes"/>
          <p:cNvSpPr txBox="1">
            <a:spLocks noGrp="1"/>
          </p:cNvSpPr>
          <p:nvPr>
            <p:ph type="body" idx="1"/>
          </p:nvPr>
        </p:nvSpPr>
        <p:spPr>
          <a:xfrm>
            <a:off x="701675" y="4416425"/>
            <a:ext cx="5607050"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2" name="Google Shape;722;p48:notes"/>
          <p:cNvSpPr>
            <a:spLocks noGrp="1" noRot="1" noChangeAspect="1"/>
          </p:cNvSpPr>
          <p:nvPr>
            <p:ph type="sldImg" idx="2"/>
          </p:nvPr>
        </p:nvSpPr>
        <p:spPr>
          <a:xfrm>
            <a:off x="987425" y="696913"/>
            <a:ext cx="503555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4830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50"/>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0"/>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50"/>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51"/>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 name="Google Shape;21;p51"/>
          <p:cNvSpPr txBox="1">
            <a:spLocks noGrp="1"/>
          </p:cNvSpPr>
          <p:nvPr>
            <p:ph type="body" idx="1"/>
          </p:nvPr>
        </p:nvSpPr>
        <p:spPr>
          <a:xfrm>
            <a:off x="495300" y="1600200"/>
            <a:ext cx="8915400" cy="4525962"/>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2" name="Google Shape;22;p51"/>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51"/>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51"/>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52"/>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7" name="Google Shape;27;p52"/>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52"/>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2"/>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30"/>
        <p:cNvGrpSpPr/>
        <p:nvPr/>
      </p:nvGrpSpPr>
      <p:grpSpPr>
        <a:xfrm>
          <a:off x="0" y="0"/>
          <a:ext cx="0" cy="0"/>
          <a:chOff x="0" y="0"/>
          <a:chExt cx="0" cy="0"/>
        </a:xfrm>
      </p:grpSpPr>
      <p:sp>
        <p:nvSpPr>
          <p:cNvPr id="31" name="Google Shape;31;p53"/>
          <p:cNvSpPr txBox="1">
            <a:spLocks noGrp="1"/>
          </p:cNvSpPr>
          <p:nvPr>
            <p:ph type="title"/>
          </p:nvPr>
        </p:nvSpPr>
        <p:spPr>
          <a:xfrm>
            <a:off x="495300" y="274760"/>
            <a:ext cx="8915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2" name="Google Shape;32;p53"/>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3"/>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53"/>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5"/>
        <p:cNvGrpSpPr/>
        <p:nvPr/>
      </p:nvGrpSpPr>
      <p:grpSpPr>
        <a:xfrm>
          <a:off x="0" y="0"/>
          <a:ext cx="0" cy="0"/>
          <a:chOff x="0" y="0"/>
          <a:chExt cx="0" cy="0"/>
        </a:xfrm>
      </p:grpSpPr>
      <p:sp>
        <p:nvSpPr>
          <p:cNvPr id="36" name="Google Shape;36;p54"/>
          <p:cNvSpPr txBox="1">
            <a:spLocks noGrp="1"/>
          </p:cNvSpPr>
          <p:nvPr>
            <p:ph type="ctrTitle"/>
          </p:nvPr>
        </p:nvSpPr>
        <p:spPr>
          <a:xfrm>
            <a:off x="742950" y="2129937"/>
            <a:ext cx="8420100" cy="1470513"/>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37" name="Google Shape;37;p54"/>
          <p:cNvSpPr txBox="1">
            <a:spLocks noGrp="1"/>
          </p:cNvSpPr>
          <p:nvPr>
            <p:ph type="subTitle" idx="1"/>
          </p:nvPr>
        </p:nvSpPr>
        <p:spPr>
          <a:xfrm>
            <a:off x="1485900" y="3886200"/>
            <a:ext cx="6934200" cy="1752967"/>
          </a:xfrm>
          <a:prstGeom prst="rect">
            <a:avLst/>
          </a:prstGeom>
          <a:noFill/>
          <a:ln>
            <a:noFill/>
          </a:ln>
        </p:spPr>
        <p:txBody>
          <a:bodyPr spcFirstLastPara="1" wrap="square" lIns="91425" tIns="45700" rIns="91425" bIns="45700" anchor="t" anchorCtr="0">
            <a:noAutofit/>
          </a:bodyPr>
          <a:lstStyle>
            <a:lvl1pPr lvl="0" algn="ctr">
              <a:spcBef>
                <a:spcPts val="640"/>
              </a:spcBef>
              <a:spcAft>
                <a:spcPts val="0"/>
              </a:spcAft>
              <a:buClr>
                <a:schemeClr val="dk1"/>
              </a:buClr>
              <a:buSzPts val="3200"/>
              <a:buFont typeface="Arial"/>
              <a:buNone/>
              <a:defRPr/>
            </a:lvl1pPr>
            <a:lvl2pPr lvl="1" algn="ctr">
              <a:spcBef>
                <a:spcPts val="560"/>
              </a:spcBef>
              <a:spcAft>
                <a:spcPts val="0"/>
              </a:spcAft>
              <a:buClr>
                <a:schemeClr val="dk1"/>
              </a:buClr>
              <a:buSzPts val="2800"/>
              <a:buFont typeface="Arial"/>
              <a:buNone/>
              <a:defRPr/>
            </a:lvl2pPr>
            <a:lvl3pPr lvl="2" algn="ctr">
              <a:spcBef>
                <a:spcPts val="480"/>
              </a:spcBef>
              <a:spcAft>
                <a:spcPts val="0"/>
              </a:spcAft>
              <a:buClr>
                <a:schemeClr val="dk1"/>
              </a:buClr>
              <a:buSzPts val="2400"/>
              <a:buFont typeface="Arial"/>
              <a:buNone/>
              <a:defRPr/>
            </a:lvl3pPr>
            <a:lvl4pPr lvl="3" algn="ctr">
              <a:spcBef>
                <a:spcPts val="400"/>
              </a:spcBef>
              <a:spcAft>
                <a:spcPts val="0"/>
              </a:spcAft>
              <a:buClr>
                <a:schemeClr val="dk1"/>
              </a:buClr>
              <a:buSzPts val="2000"/>
              <a:buFont typeface="Arial"/>
              <a:buNone/>
              <a:defRPr/>
            </a:lvl4pPr>
            <a:lvl5pPr lvl="4" algn="ctr">
              <a:spcBef>
                <a:spcPts val="400"/>
              </a:spcBef>
              <a:spcAft>
                <a:spcPts val="0"/>
              </a:spcAft>
              <a:buClr>
                <a:schemeClr val="dk1"/>
              </a:buClr>
              <a:buSzPts val="2000"/>
              <a:buFont typeface="Arial"/>
              <a:buNone/>
              <a:defRPr/>
            </a:lvl5pPr>
            <a:lvl6pPr lvl="5" algn="ctr">
              <a:spcBef>
                <a:spcPts val="400"/>
              </a:spcBef>
              <a:spcAft>
                <a:spcPts val="0"/>
              </a:spcAft>
              <a:buClr>
                <a:schemeClr val="dk1"/>
              </a:buClr>
              <a:buSzPts val="2000"/>
              <a:buFont typeface="Arial"/>
              <a:buNone/>
              <a:defRPr/>
            </a:lvl6pPr>
            <a:lvl7pPr lvl="6" algn="ctr">
              <a:spcBef>
                <a:spcPts val="400"/>
              </a:spcBef>
              <a:spcAft>
                <a:spcPts val="0"/>
              </a:spcAft>
              <a:buClr>
                <a:schemeClr val="dk1"/>
              </a:buClr>
              <a:buSzPts val="2000"/>
              <a:buFont typeface="Arial"/>
              <a:buNone/>
              <a:defRPr/>
            </a:lvl7pPr>
            <a:lvl8pPr lvl="7" algn="ctr">
              <a:spcBef>
                <a:spcPts val="400"/>
              </a:spcBef>
              <a:spcAft>
                <a:spcPts val="0"/>
              </a:spcAft>
              <a:buClr>
                <a:schemeClr val="dk1"/>
              </a:buClr>
              <a:buSzPts val="2000"/>
              <a:buFont typeface="Arial"/>
              <a:buNone/>
              <a:defRPr/>
            </a:lvl8pPr>
            <a:lvl9pPr lvl="8" algn="ctr">
              <a:spcBef>
                <a:spcPts val="400"/>
              </a:spcBef>
              <a:spcAft>
                <a:spcPts val="0"/>
              </a:spcAft>
              <a:buClr>
                <a:schemeClr val="dk1"/>
              </a:buClr>
              <a:buSzPts val="2000"/>
              <a:buFont typeface="Arial"/>
              <a:buNone/>
              <a:defRPr/>
            </a:lvl9pPr>
          </a:lstStyle>
          <a:p>
            <a:endParaRPr/>
          </a:p>
        </p:txBody>
      </p:sp>
      <p:sp>
        <p:nvSpPr>
          <p:cNvPr id="38" name="Google Shape;38;p54"/>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4"/>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54"/>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1"/>
        <p:cNvGrpSpPr/>
        <p:nvPr/>
      </p:nvGrpSpPr>
      <p:grpSpPr>
        <a:xfrm>
          <a:off x="0" y="0"/>
          <a:ext cx="0" cy="0"/>
          <a:chOff x="0" y="0"/>
          <a:chExt cx="0" cy="0"/>
        </a:xfrm>
      </p:grpSpPr>
      <p:sp>
        <p:nvSpPr>
          <p:cNvPr id="42" name="Google Shape;42;p55"/>
          <p:cNvSpPr txBox="1">
            <a:spLocks noGrp="1"/>
          </p:cNvSpPr>
          <p:nvPr>
            <p:ph type="title"/>
          </p:nvPr>
        </p:nvSpPr>
        <p:spPr>
          <a:xfrm rot="5400000">
            <a:off x="5370634" y="2085976"/>
            <a:ext cx="5851281" cy="22288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3" name="Google Shape;43;p55"/>
          <p:cNvSpPr txBox="1">
            <a:spLocks noGrp="1"/>
          </p:cNvSpPr>
          <p:nvPr>
            <p:ph type="body" idx="1"/>
          </p:nvPr>
        </p:nvSpPr>
        <p:spPr>
          <a:xfrm rot="5400000">
            <a:off x="802868" y="-32808"/>
            <a:ext cx="5851281" cy="6466417"/>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4" name="Google Shape;44;p55"/>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55"/>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55"/>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7"/>
        <p:cNvGrpSpPr/>
        <p:nvPr/>
      </p:nvGrpSpPr>
      <p:grpSpPr>
        <a:xfrm>
          <a:off x="0" y="0"/>
          <a:ext cx="0" cy="0"/>
          <a:chOff x="0" y="0"/>
          <a:chExt cx="0" cy="0"/>
        </a:xfrm>
      </p:grpSpPr>
      <p:sp>
        <p:nvSpPr>
          <p:cNvPr id="48" name="Google Shape;48;p56"/>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56"/>
          <p:cNvSpPr txBox="1">
            <a:spLocks noGrp="1"/>
          </p:cNvSpPr>
          <p:nvPr>
            <p:ph type="body" idx="1"/>
          </p:nvPr>
        </p:nvSpPr>
        <p:spPr>
          <a:xfrm rot="5400000">
            <a:off x="2690019" y="-594519"/>
            <a:ext cx="4525962" cy="89154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0" name="Google Shape;50;p56"/>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56"/>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56"/>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3"/>
        <p:cNvGrpSpPr/>
        <p:nvPr/>
      </p:nvGrpSpPr>
      <p:grpSpPr>
        <a:xfrm>
          <a:off x="0" y="0"/>
          <a:ext cx="0" cy="0"/>
          <a:chOff x="0" y="0"/>
          <a:chExt cx="0" cy="0"/>
        </a:xfrm>
      </p:grpSpPr>
      <p:sp>
        <p:nvSpPr>
          <p:cNvPr id="54" name="Google Shape;54;p57"/>
          <p:cNvSpPr txBox="1">
            <a:spLocks noGrp="1"/>
          </p:cNvSpPr>
          <p:nvPr>
            <p:ph type="title"/>
          </p:nvPr>
        </p:nvSpPr>
        <p:spPr>
          <a:xfrm>
            <a:off x="1942219" y="4800600"/>
            <a:ext cx="5943600" cy="567104"/>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5" name="Google Shape;55;p57"/>
          <p:cNvSpPr>
            <a:spLocks noGrp="1"/>
          </p:cNvSpPr>
          <p:nvPr>
            <p:ph type="pic" idx="2"/>
          </p:nvPr>
        </p:nvSpPr>
        <p:spPr>
          <a:xfrm>
            <a:off x="1942219" y="613263"/>
            <a:ext cx="59436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None/>
              <a:defRPr sz="3200">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56" name="Google Shape;56;p57"/>
          <p:cNvSpPr txBox="1">
            <a:spLocks noGrp="1"/>
          </p:cNvSpPr>
          <p:nvPr>
            <p:ph type="body" idx="1"/>
          </p:nvPr>
        </p:nvSpPr>
        <p:spPr>
          <a:xfrm>
            <a:off x="1942219" y="5367704"/>
            <a:ext cx="5943600" cy="804496"/>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57" name="Google Shape;57;p57"/>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57"/>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57"/>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0"/>
        <p:cNvGrpSpPr/>
        <p:nvPr/>
      </p:nvGrpSpPr>
      <p:grpSpPr>
        <a:xfrm>
          <a:off x="0" y="0"/>
          <a:ext cx="0" cy="0"/>
          <a:chOff x="0" y="0"/>
          <a:chExt cx="0" cy="0"/>
        </a:xfrm>
      </p:grpSpPr>
      <p:sp>
        <p:nvSpPr>
          <p:cNvPr id="61" name="Google Shape;61;p58"/>
          <p:cNvSpPr txBox="1">
            <a:spLocks noGrp="1"/>
          </p:cNvSpPr>
          <p:nvPr>
            <p:ph type="title"/>
          </p:nvPr>
        </p:nvSpPr>
        <p:spPr>
          <a:xfrm>
            <a:off x="495300" y="272562"/>
            <a:ext cx="3258433" cy="1162783"/>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2" name="Google Shape;62;p58"/>
          <p:cNvSpPr txBox="1">
            <a:spLocks noGrp="1"/>
          </p:cNvSpPr>
          <p:nvPr>
            <p:ph type="body" idx="1"/>
          </p:nvPr>
        </p:nvSpPr>
        <p:spPr>
          <a:xfrm>
            <a:off x="3872972" y="272562"/>
            <a:ext cx="5537728" cy="5853479"/>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Font typeface="Arial"/>
              <a:buChar char="•"/>
              <a:defRPr sz="3200"/>
            </a:lvl1pPr>
            <a:lvl2pPr marL="914400" lvl="1" indent="-406400" algn="l">
              <a:spcBef>
                <a:spcPts val="560"/>
              </a:spcBef>
              <a:spcAft>
                <a:spcPts val="0"/>
              </a:spcAft>
              <a:buClr>
                <a:schemeClr val="dk1"/>
              </a:buClr>
              <a:buSzPts val="2800"/>
              <a:buFont typeface="Arial"/>
              <a:buChar char="–"/>
              <a:defRPr sz="2800"/>
            </a:lvl2pPr>
            <a:lvl3pPr marL="1371600" lvl="2" indent="-381000" algn="l">
              <a:spcBef>
                <a:spcPts val="480"/>
              </a:spcBef>
              <a:spcAft>
                <a:spcPts val="0"/>
              </a:spcAft>
              <a:buClr>
                <a:schemeClr val="dk1"/>
              </a:buClr>
              <a:buSzPts val="2400"/>
              <a:buFont typeface="Arial"/>
              <a:buChar char="•"/>
              <a:defRPr sz="2400"/>
            </a:lvl3pPr>
            <a:lvl4pPr marL="1828800" lvl="3" indent="-355600" algn="l">
              <a:spcBef>
                <a:spcPts val="400"/>
              </a:spcBef>
              <a:spcAft>
                <a:spcPts val="0"/>
              </a:spcAft>
              <a:buClr>
                <a:schemeClr val="dk1"/>
              </a:buClr>
              <a:buSzPts val="2000"/>
              <a:buFont typeface="Arial"/>
              <a:buChar char="–"/>
              <a:defRPr sz="2000"/>
            </a:lvl4pPr>
            <a:lvl5pPr marL="2286000" lvl="4" indent="-355600" algn="l">
              <a:spcBef>
                <a:spcPts val="400"/>
              </a:spcBef>
              <a:spcAft>
                <a:spcPts val="0"/>
              </a:spcAft>
              <a:buClr>
                <a:schemeClr val="dk1"/>
              </a:buClr>
              <a:buSzPts val="2000"/>
              <a:buFont typeface="Arial"/>
              <a:buChar char="»"/>
              <a:defRPr sz="2000"/>
            </a:lvl5pPr>
            <a:lvl6pPr marL="2743200" lvl="5" indent="-355600" algn="l">
              <a:spcBef>
                <a:spcPts val="400"/>
              </a:spcBef>
              <a:spcAft>
                <a:spcPts val="0"/>
              </a:spcAft>
              <a:buClr>
                <a:schemeClr val="dk1"/>
              </a:buClr>
              <a:buSzPts val="2000"/>
              <a:buFont typeface="Arial"/>
              <a:buChar char="»"/>
              <a:defRPr sz="2000"/>
            </a:lvl6pPr>
            <a:lvl7pPr marL="3200400" lvl="6" indent="-355600" algn="l">
              <a:spcBef>
                <a:spcPts val="400"/>
              </a:spcBef>
              <a:spcAft>
                <a:spcPts val="0"/>
              </a:spcAft>
              <a:buClr>
                <a:schemeClr val="dk1"/>
              </a:buClr>
              <a:buSzPts val="2000"/>
              <a:buFont typeface="Arial"/>
              <a:buChar char="»"/>
              <a:defRPr sz="2000"/>
            </a:lvl7pPr>
            <a:lvl8pPr marL="3657600" lvl="7" indent="-355600" algn="l">
              <a:spcBef>
                <a:spcPts val="400"/>
              </a:spcBef>
              <a:spcAft>
                <a:spcPts val="0"/>
              </a:spcAft>
              <a:buClr>
                <a:schemeClr val="dk1"/>
              </a:buClr>
              <a:buSzPts val="2000"/>
              <a:buFont typeface="Arial"/>
              <a:buChar char="»"/>
              <a:defRPr sz="2000"/>
            </a:lvl8pPr>
            <a:lvl9pPr marL="4114800" lvl="8" indent="-355600" algn="l">
              <a:spcBef>
                <a:spcPts val="400"/>
              </a:spcBef>
              <a:spcAft>
                <a:spcPts val="0"/>
              </a:spcAft>
              <a:buClr>
                <a:schemeClr val="dk1"/>
              </a:buClr>
              <a:buSzPts val="2000"/>
              <a:buFont typeface="Arial"/>
              <a:buChar char="»"/>
              <a:defRPr sz="2000"/>
            </a:lvl9pPr>
          </a:lstStyle>
          <a:p>
            <a:endParaRPr/>
          </a:p>
        </p:txBody>
      </p:sp>
      <p:sp>
        <p:nvSpPr>
          <p:cNvPr id="63" name="Google Shape;63;p58"/>
          <p:cNvSpPr txBox="1">
            <a:spLocks noGrp="1"/>
          </p:cNvSpPr>
          <p:nvPr>
            <p:ph type="body" idx="2"/>
          </p:nvPr>
        </p:nvSpPr>
        <p:spPr>
          <a:xfrm>
            <a:off x="495300" y="1435344"/>
            <a:ext cx="3258433" cy="4690696"/>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64" name="Google Shape;64;p58"/>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58"/>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58"/>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7"/>
        <p:cNvGrpSpPr/>
        <p:nvPr/>
      </p:nvGrpSpPr>
      <p:grpSpPr>
        <a:xfrm>
          <a:off x="0" y="0"/>
          <a:ext cx="0" cy="0"/>
          <a:chOff x="0" y="0"/>
          <a:chExt cx="0" cy="0"/>
        </a:xfrm>
      </p:grpSpPr>
      <p:sp>
        <p:nvSpPr>
          <p:cNvPr id="68" name="Google Shape;68;p59"/>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9" name="Google Shape;69;p59"/>
          <p:cNvSpPr txBox="1">
            <a:spLocks noGrp="1"/>
          </p:cNvSpPr>
          <p:nvPr>
            <p:ph type="body" idx="1"/>
          </p:nvPr>
        </p:nvSpPr>
        <p:spPr>
          <a:xfrm>
            <a:off x="495300" y="1535358"/>
            <a:ext cx="4377444" cy="639640"/>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70" name="Google Shape;70;p59"/>
          <p:cNvSpPr txBox="1">
            <a:spLocks noGrp="1"/>
          </p:cNvSpPr>
          <p:nvPr>
            <p:ph type="body" idx="2"/>
          </p:nvPr>
        </p:nvSpPr>
        <p:spPr>
          <a:xfrm>
            <a:off x="495300" y="2174997"/>
            <a:ext cx="4377444" cy="3951043"/>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71" name="Google Shape;71;p59"/>
          <p:cNvSpPr txBox="1">
            <a:spLocks noGrp="1"/>
          </p:cNvSpPr>
          <p:nvPr>
            <p:ph type="body" idx="3"/>
          </p:nvPr>
        </p:nvSpPr>
        <p:spPr>
          <a:xfrm>
            <a:off x="5033259" y="1535358"/>
            <a:ext cx="4377442" cy="639640"/>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72" name="Google Shape;72;p59"/>
          <p:cNvSpPr txBox="1">
            <a:spLocks noGrp="1"/>
          </p:cNvSpPr>
          <p:nvPr>
            <p:ph type="body" idx="4"/>
          </p:nvPr>
        </p:nvSpPr>
        <p:spPr>
          <a:xfrm>
            <a:off x="5033259" y="2174997"/>
            <a:ext cx="4377442" cy="3951043"/>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73" name="Google Shape;73;p59"/>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59"/>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59"/>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6"/>
        <p:cNvGrpSpPr/>
        <p:nvPr/>
      </p:nvGrpSpPr>
      <p:grpSpPr>
        <a:xfrm>
          <a:off x="0" y="0"/>
          <a:ext cx="0" cy="0"/>
          <a:chOff x="0" y="0"/>
          <a:chExt cx="0" cy="0"/>
        </a:xfrm>
      </p:grpSpPr>
      <p:sp>
        <p:nvSpPr>
          <p:cNvPr id="77" name="Google Shape;77;p60"/>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8" name="Google Shape;78;p60"/>
          <p:cNvSpPr txBox="1">
            <a:spLocks noGrp="1"/>
          </p:cNvSpPr>
          <p:nvPr>
            <p:ph type="body" idx="1"/>
          </p:nvPr>
        </p:nvSpPr>
        <p:spPr>
          <a:xfrm>
            <a:off x="495300" y="1600201"/>
            <a:ext cx="4347633" cy="452584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79" name="Google Shape;79;p60"/>
          <p:cNvSpPr txBox="1">
            <a:spLocks noGrp="1"/>
          </p:cNvSpPr>
          <p:nvPr>
            <p:ph type="body" idx="2"/>
          </p:nvPr>
        </p:nvSpPr>
        <p:spPr>
          <a:xfrm>
            <a:off x="5063067" y="1600201"/>
            <a:ext cx="4347633" cy="452584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80" name="Google Shape;80;p60"/>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60"/>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60"/>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3"/>
        <p:cNvGrpSpPr/>
        <p:nvPr/>
      </p:nvGrpSpPr>
      <p:grpSpPr>
        <a:xfrm>
          <a:off x="0" y="0"/>
          <a:ext cx="0" cy="0"/>
          <a:chOff x="0" y="0"/>
          <a:chExt cx="0" cy="0"/>
        </a:xfrm>
      </p:grpSpPr>
      <p:sp>
        <p:nvSpPr>
          <p:cNvPr id="84" name="Google Shape;84;p61"/>
          <p:cNvSpPr txBox="1">
            <a:spLocks noGrp="1"/>
          </p:cNvSpPr>
          <p:nvPr>
            <p:ph type="title"/>
          </p:nvPr>
        </p:nvSpPr>
        <p:spPr>
          <a:xfrm>
            <a:off x="781933" y="4407145"/>
            <a:ext cx="8420100" cy="136170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5" name="Google Shape;85;p61"/>
          <p:cNvSpPr txBox="1">
            <a:spLocks noGrp="1"/>
          </p:cNvSpPr>
          <p:nvPr>
            <p:ph type="body" idx="1"/>
          </p:nvPr>
        </p:nvSpPr>
        <p:spPr>
          <a:xfrm>
            <a:off x="781933" y="2906958"/>
            <a:ext cx="84201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dk1"/>
              </a:buClr>
              <a:buSzPts val="2000"/>
              <a:buFont typeface="Arial"/>
              <a:buNone/>
              <a:defRPr sz="2000"/>
            </a:lvl1pPr>
            <a:lvl2pPr marL="914400" lvl="1" indent="-228600" algn="l">
              <a:spcBef>
                <a:spcPts val="360"/>
              </a:spcBef>
              <a:spcAft>
                <a:spcPts val="0"/>
              </a:spcAft>
              <a:buClr>
                <a:schemeClr val="dk1"/>
              </a:buClr>
              <a:buSzPts val="1800"/>
              <a:buFont typeface="Arial"/>
              <a:buNone/>
              <a:defRPr sz="1800"/>
            </a:lvl2pPr>
            <a:lvl3pPr marL="1371600" lvl="2" indent="-228600" algn="l">
              <a:spcBef>
                <a:spcPts val="320"/>
              </a:spcBef>
              <a:spcAft>
                <a:spcPts val="0"/>
              </a:spcAft>
              <a:buClr>
                <a:schemeClr val="dk1"/>
              </a:buClr>
              <a:buSzPts val="1600"/>
              <a:buFont typeface="Arial"/>
              <a:buNone/>
              <a:defRPr sz="1600"/>
            </a:lvl3pPr>
            <a:lvl4pPr marL="1828800" lvl="3" indent="-228600" algn="l">
              <a:spcBef>
                <a:spcPts val="280"/>
              </a:spcBef>
              <a:spcAft>
                <a:spcPts val="0"/>
              </a:spcAft>
              <a:buClr>
                <a:schemeClr val="dk1"/>
              </a:buClr>
              <a:buSzPts val="1400"/>
              <a:buFont typeface="Arial"/>
              <a:buNone/>
              <a:defRPr sz="1400"/>
            </a:lvl4pPr>
            <a:lvl5pPr marL="2286000" lvl="4" indent="-228600" algn="l">
              <a:spcBef>
                <a:spcPts val="280"/>
              </a:spcBef>
              <a:spcAft>
                <a:spcPts val="0"/>
              </a:spcAft>
              <a:buClr>
                <a:schemeClr val="dk1"/>
              </a:buClr>
              <a:buSzPts val="1400"/>
              <a:buFont typeface="Arial"/>
              <a:buNone/>
              <a:defRPr sz="1400"/>
            </a:lvl5pPr>
            <a:lvl6pPr marL="2743200" lvl="5" indent="-228600" algn="l">
              <a:spcBef>
                <a:spcPts val="280"/>
              </a:spcBef>
              <a:spcAft>
                <a:spcPts val="0"/>
              </a:spcAft>
              <a:buClr>
                <a:schemeClr val="dk1"/>
              </a:buClr>
              <a:buSzPts val="1400"/>
              <a:buFont typeface="Arial"/>
              <a:buNone/>
              <a:defRPr sz="1400"/>
            </a:lvl6pPr>
            <a:lvl7pPr marL="3200400" lvl="6" indent="-228600" algn="l">
              <a:spcBef>
                <a:spcPts val="280"/>
              </a:spcBef>
              <a:spcAft>
                <a:spcPts val="0"/>
              </a:spcAft>
              <a:buClr>
                <a:schemeClr val="dk1"/>
              </a:buClr>
              <a:buSzPts val="1400"/>
              <a:buFont typeface="Arial"/>
              <a:buNone/>
              <a:defRPr sz="1400"/>
            </a:lvl7pPr>
            <a:lvl8pPr marL="3657600" lvl="7" indent="-228600" algn="l">
              <a:spcBef>
                <a:spcPts val="280"/>
              </a:spcBef>
              <a:spcAft>
                <a:spcPts val="0"/>
              </a:spcAft>
              <a:buClr>
                <a:schemeClr val="dk1"/>
              </a:buClr>
              <a:buSzPts val="1400"/>
              <a:buFont typeface="Arial"/>
              <a:buNone/>
              <a:defRPr sz="1400"/>
            </a:lvl8pPr>
            <a:lvl9pPr marL="4114800" lvl="8" indent="-228600" algn="l">
              <a:spcBef>
                <a:spcPts val="280"/>
              </a:spcBef>
              <a:spcAft>
                <a:spcPts val="0"/>
              </a:spcAft>
              <a:buClr>
                <a:schemeClr val="dk1"/>
              </a:buClr>
              <a:buSzPts val="1400"/>
              <a:buFont typeface="Arial"/>
              <a:buNone/>
              <a:defRPr sz="1400"/>
            </a:lvl9pPr>
          </a:lstStyle>
          <a:p>
            <a:endParaRPr/>
          </a:p>
        </p:txBody>
      </p:sp>
      <p:sp>
        <p:nvSpPr>
          <p:cNvPr id="86" name="Google Shape;86;p61"/>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61"/>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61"/>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4/13/26</a:t>
            </a:fld>
            <a:endParaRPr lang="en-US"/>
          </a:p>
        </p:txBody>
      </p:sp>
      <p:sp>
        <p:nvSpPr>
          <p:cNvPr id="4" name="Holder 4"/>
          <p:cNvSpPr>
            <a:spLocks noGrp="1"/>
          </p:cNvSpPr>
          <p:nvPr>
            <p:ph type="sldNum" sz="quarter" idx="7"/>
          </p:nvPr>
        </p:nvSpPr>
        <p:spPr/>
        <p:txBody>
          <a:bodyPr lIns="0" tIns="0" rIns="0" bIns="0"/>
          <a:lstStyle>
            <a:lvl1pPr>
              <a:defRPr sz="1097" b="1" i="0">
                <a:solidFill>
                  <a:schemeClr val="tx1"/>
                </a:solidFill>
                <a:latin typeface="Trebuchet MS"/>
                <a:cs typeface="Trebuchet MS"/>
              </a:defRPr>
            </a:lvl1pPr>
          </a:lstStyle>
          <a:p>
            <a:pPr marL="226497">
              <a:lnSpc>
                <a:spcPts val="1560"/>
              </a:lnSpc>
            </a:pPr>
            <a:r>
              <a:rPr lang="en-ID" sz="1300">
                <a:solidFill>
                  <a:srgbClr val="001F5F"/>
                </a:solidFill>
              </a:rPr>
              <a:t>Pasal</a:t>
            </a:r>
            <a:r>
              <a:rPr lang="en-ID" sz="1300" spc="-20">
                <a:solidFill>
                  <a:srgbClr val="001F5F"/>
                </a:solidFill>
              </a:rPr>
              <a:t> </a:t>
            </a:r>
            <a:fld id="{81D60167-4931-47E6-BA6A-407CBD079E47}" type="slidenum">
              <a:rPr sz="1300" smtClean="0">
                <a:solidFill>
                  <a:srgbClr val="001F5F"/>
                </a:solidFill>
              </a:rPr>
              <a:pPr marL="226497">
                <a:lnSpc>
                  <a:spcPts val="1560"/>
                </a:lnSpc>
              </a:pPr>
              <a:t>‹#›</a:t>
            </a:fld>
            <a:r>
              <a:rPr sz="1300" spc="-20">
                <a:solidFill>
                  <a:srgbClr val="001F5F"/>
                </a:solidFill>
              </a:rPr>
              <a:t> </a:t>
            </a:r>
            <a:r>
              <a:rPr sz="1300">
                <a:solidFill>
                  <a:srgbClr val="001F5F"/>
                </a:solidFill>
              </a:rPr>
              <a:t>PMK</a:t>
            </a:r>
            <a:r>
              <a:rPr sz="1300" spc="-20">
                <a:solidFill>
                  <a:srgbClr val="001F5F"/>
                </a:solidFill>
              </a:rPr>
              <a:t> </a:t>
            </a:r>
            <a:r>
              <a:rPr sz="1300" spc="-8">
                <a:solidFill>
                  <a:srgbClr val="001F5F"/>
                </a:solidFill>
              </a:rPr>
              <a:t>80/2023</a:t>
            </a:r>
            <a:endParaRPr sz="1300"/>
          </a:p>
        </p:txBody>
      </p:sp>
    </p:spTree>
    <p:extLst>
      <p:ext uri="{BB962C8B-B14F-4D97-AF65-F5344CB8AC3E}">
        <p14:creationId xmlns:p14="http://schemas.microsoft.com/office/powerpoint/2010/main" val="408135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9"/>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11" name="Google Shape;11;p49"/>
          <p:cNvSpPr txBox="1">
            <a:spLocks noGrp="1"/>
          </p:cNvSpPr>
          <p:nvPr>
            <p:ph type="body" idx="1"/>
          </p:nvPr>
        </p:nvSpPr>
        <p:spPr>
          <a:xfrm>
            <a:off x="495300" y="1600200"/>
            <a:ext cx="8915400" cy="4525962"/>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49"/>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3" name="Google Shape;13;p49"/>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4" name="Google Shape;14;p49"/>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5.png"/><Relationship Id="rId3" Type="http://schemas.openxmlformats.org/officeDocument/2006/relationships/image" Target="../media/image20.png"/><Relationship Id="rId21" Type="http://schemas.openxmlformats.org/officeDocument/2006/relationships/image" Target="../media/image38.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5" Type="http://schemas.openxmlformats.org/officeDocument/2006/relationships/image" Target="../media/image42.png"/><Relationship Id="rId2" Type="http://schemas.openxmlformats.org/officeDocument/2006/relationships/image" Target="../media/image19.png"/><Relationship Id="rId16" Type="http://schemas.openxmlformats.org/officeDocument/2006/relationships/image" Target="../media/image33.png"/><Relationship Id="rId20"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24" Type="http://schemas.openxmlformats.org/officeDocument/2006/relationships/image" Target="../media/image41.png"/><Relationship Id="rId5" Type="http://schemas.openxmlformats.org/officeDocument/2006/relationships/image" Target="../media/image22.png"/><Relationship Id="rId15" Type="http://schemas.openxmlformats.org/officeDocument/2006/relationships/image" Target="../media/image32.png"/><Relationship Id="rId23" Type="http://schemas.openxmlformats.org/officeDocument/2006/relationships/image" Target="../media/image40.png"/><Relationship Id="rId10" Type="http://schemas.openxmlformats.org/officeDocument/2006/relationships/image" Target="../media/image27.png"/><Relationship Id="rId19" Type="http://schemas.openxmlformats.org/officeDocument/2006/relationships/image" Target="../media/image36.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 Id="rId22" Type="http://schemas.openxmlformats.org/officeDocument/2006/relationships/image" Target="../media/image39.png"/></Relationships>
</file>

<file path=ppt/slides/_rels/slide3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Tree>
  </p:cSld>
  <p:clrMapOvr>
    <a:masterClrMapping/>
  </p:clrMapOvr>
  <p:transition spd="slow" advClick="0" advTm="75000">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
          <p:cNvSpPr txBox="1">
            <a:spLocks noGrp="1"/>
          </p:cNvSpPr>
          <p:nvPr>
            <p:ph type="body" idx="1"/>
          </p:nvPr>
        </p:nvSpPr>
        <p:spPr>
          <a:xfrm>
            <a:off x="0" y="0"/>
            <a:ext cx="9906000" cy="6858000"/>
          </a:xfrm>
          <a:prstGeom prst="rect">
            <a:avLst/>
          </a:prstGeom>
          <a:solidFill>
            <a:srgbClr val="000080"/>
          </a:solidFill>
          <a:ln>
            <a:noFill/>
          </a:ln>
        </p:spPr>
        <p:txBody>
          <a:bodyPr spcFirstLastPara="1" wrap="square" lIns="91425" tIns="45700" rIns="91425" bIns="45700" anchor="t" anchorCtr="0">
            <a:noAutofit/>
          </a:bodyPr>
          <a:lstStyle/>
          <a:p>
            <a:pPr marL="342900" lvl="0" indent="-342900" algn="ctr" rtl="0">
              <a:lnSpc>
                <a:spcPct val="100000"/>
              </a:lnSpc>
              <a:spcBef>
                <a:spcPts val="0"/>
              </a:spcBef>
              <a:spcAft>
                <a:spcPts val="0"/>
              </a:spcAft>
              <a:buClr>
                <a:schemeClr val="dk1"/>
              </a:buClr>
              <a:buSzPts val="1600"/>
              <a:buFont typeface="Arial"/>
              <a:buNone/>
            </a:pPr>
            <a:endParaRPr sz="1600" b="1" i="0" u="none">
              <a:solidFill>
                <a:schemeClr val="lt1"/>
              </a:solidFill>
              <a:latin typeface="Arial"/>
              <a:ea typeface="Arial"/>
              <a:cs typeface="Arial"/>
              <a:sym typeface="Arial"/>
            </a:endParaRPr>
          </a:p>
          <a:p>
            <a:pPr marL="342900" lvl="0" indent="-342900" algn="ctr" rtl="0">
              <a:lnSpc>
                <a:spcPct val="100000"/>
              </a:lnSpc>
              <a:spcBef>
                <a:spcPts val="320"/>
              </a:spcBef>
              <a:spcAft>
                <a:spcPts val="0"/>
              </a:spcAft>
              <a:buClr>
                <a:schemeClr val="dk1"/>
              </a:buClr>
              <a:buSzPts val="1600"/>
              <a:buFont typeface="Arial"/>
              <a:buNone/>
            </a:pPr>
            <a:endParaRPr sz="1600" b="1" i="0" u="none">
              <a:solidFill>
                <a:schemeClr val="lt1"/>
              </a:solidFill>
              <a:latin typeface="Arial"/>
              <a:ea typeface="Arial"/>
              <a:cs typeface="Arial"/>
              <a:sym typeface="Arial"/>
            </a:endParaRPr>
          </a:p>
          <a:p>
            <a:pPr marL="342900" lvl="0" indent="-342900" algn="ctr" rtl="0">
              <a:lnSpc>
                <a:spcPct val="100000"/>
              </a:lnSpc>
              <a:spcBef>
                <a:spcPts val="320"/>
              </a:spcBef>
              <a:spcAft>
                <a:spcPts val="0"/>
              </a:spcAft>
              <a:buClr>
                <a:schemeClr val="dk1"/>
              </a:buClr>
              <a:buSzPts val="1600"/>
              <a:buFont typeface="Arial"/>
              <a:buNone/>
            </a:pPr>
            <a:endParaRPr sz="1600" b="1" i="0" u="none">
              <a:solidFill>
                <a:schemeClr val="lt1"/>
              </a:solidFill>
              <a:latin typeface="Arial"/>
              <a:ea typeface="Arial"/>
              <a:cs typeface="Arial"/>
              <a:sym typeface="Arial"/>
            </a:endParaRPr>
          </a:p>
          <a:p>
            <a:pPr marL="342900" lvl="0" indent="-241300" algn="l" rtl="0">
              <a:spcBef>
                <a:spcPts val="320"/>
              </a:spcBef>
              <a:spcAft>
                <a:spcPts val="0"/>
              </a:spcAft>
              <a:buClr>
                <a:schemeClr val="dk1"/>
              </a:buClr>
              <a:buSzPts val="1600"/>
              <a:buFont typeface="Arial"/>
              <a:buNone/>
            </a:pPr>
            <a:endParaRPr sz="1600" b="1" i="0" u="none">
              <a:solidFill>
                <a:schemeClr val="lt1"/>
              </a:solidFill>
              <a:latin typeface="Arial"/>
              <a:ea typeface="Arial"/>
              <a:cs typeface="Arial"/>
              <a:sym typeface="Arial"/>
            </a:endParaRPr>
          </a:p>
        </p:txBody>
      </p:sp>
      <p:sp>
        <p:nvSpPr>
          <p:cNvPr id="101" name="Google Shape;101;p2"/>
          <p:cNvSpPr txBox="1"/>
          <p:nvPr/>
        </p:nvSpPr>
        <p:spPr>
          <a:xfrm>
            <a:off x="0" y="0"/>
            <a:ext cx="3095625" cy="6858000"/>
          </a:xfrm>
          <a:prstGeom prst="rect">
            <a:avLst/>
          </a:prstGeom>
          <a:solidFill>
            <a:schemeClr val="l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800"/>
              <a:buFont typeface="Arial"/>
              <a:buNone/>
            </a:pPr>
            <a:endParaRPr sz="800" b="0" i="0" u="none">
              <a:solidFill>
                <a:srgbClr val="060680"/>
              </a:solidFill>
              <a:latin typeface="Arial"/>
              <a:ea typeface="Arial"/>
              <a:cs typeface="Arial"/>
              <a:sym typeface="Arial"/>
            </a:endParaRPr>
          </a:p>
          <a:p>
            <a:pPr marL="0" marR="0" lvl="0" indent="0" algn="l" rtl="0">
              <a:lnSpc>
                <a:spcPct val="100000"/>
              </a:lnSpc>
              <a:spcBef>
                <a:spcPts val="0"/>
              </a:spcBef>
              <a:spcAft>
                <a:spcPts val="0"/>
              </a:spcAft>
              <a:buNone/>
            </a:pPr>
            <a:endParaRPr sz="800" b="0" i="0" u="none">
              <a:solidFill>
                <a:srgbClr val="060680"/>
              </a:solidFill>
              <a:latin typeface="Arial"/>
              <a:ea typeface="Arial"/>
              <a:cs typeface="Arial"/>
              <a:sym typeface="Arial"/>
            </a:endParaRPr>
          </a:p>
        </p:txBody>
      </p:sp>
      <p:sp>
        <p:nvSpPr>
          <p:cNvPr id="102" name="Google Shape;102;p2"/>
          <p:cNvSpPr txBox="1"/>
          <p:nvPr/>
        </p:nvSpPr>
        <p:spPr>
          <a:xfrm>
            <a:off x="3381375" y="1528762"/>
            <a:ext cx="6215062" cy="3387725"/>
          </a:xfrm>
          <a:prstGeom prst="rect">
            <a:avLst/>
          </a:prstGeom>
          <a:noFill/>
          <a:ln>
            <a:noFill/>
          </a:ln>
        </p:spPr>
        <p:txBody>
          <a:bodyPr spcFirstLastPara="1" wrap="square" lIns="64275" tIns="32125" rIns="64275" bIns="32125" anchor="t" anchorCtr="0">
            <a:spAutoFit/>
          </a:bodyPr>
          <a:lstStyle/>
          <a:p>
            <a:pPr marL="635000" marR="0" lvl="0" indent="-635000" algn="l" rtl="0">
              <a:lnSpc>
                <a:spcPct val="100000"/>
              </a:lnSpc>
              <a:spcBef>
                <a:spcPts val="0"/>
              </a:spcBef>
              <a:spcAft>
                <a:spcPts val="0"/>
              </a:spcAft>
              <a:buClr>
                <a:schemeClr val="lt1"/>
              </a:buClr>
              <a:buSzPts val="2400"/>
              <a:buFont typeface="Arial"/>
              <a:buNone/>
            </a:pPr>
            <a:r>
              <a:rPr lang="en-US" sz="2400" b="0" i="0" u="none">
                <a:solidFill>
                  <a:schemeClr val="lt1"/>
                </a:solidFill>
                <a:latin typeface="Arial"/>
                <a:ea typeface="Arial"/>
                <a:cs typeface="Arial"/>
                <a:sym typeface="Arial"/>
              </a:rPr>
              <a:t>A.	Pemotong Pajak</a:t>
            </a:r>
            <a:endParaRPr/>
          </a:p>
          <a:p>
            <a:pPr marL="635000" marR="0" lvl="0" indent="-635000" algn="l" rtl="0">
              <a:lnSpc>
                <a:spcPct val="100000"/>
              </a:lnSpc>
              <a:spcBef>
                <a:spcPts val="0"/>
              </a:spcBef>
              <a:spcAft>
                <a:spcPts val="0"/>
              </a:spcAft>
              <a:buClr>
                <a:schemeClr val="lt1"/>
              </a:buClr>
              <a:buSzPts val="2400"/>
              <a:buFont typeface="Arial"/>
              <a:buAutoNum type="alphaUcPeriod" startAt="2"/>
            </a:pPr>
            <a:r>
              <a:rPr lang="en-US" sz="2400" b="0" i="0" u="none">
                <a:solidFill>
                  <a:schemeClr val="lt1"/>
                </a:solidFill>
                <a:latin typeface="Arial"/>
                <a:ea typeface="Arial"/>
                <a:cs typeface="Arial"/>
                <a:sym typeface="Arial"/>
              </a:rPr>
              <a:t>Penghasilan yang Terkait dengan PPh Pasal 21</a:t>
            </a:r>
            <a:endParaRPr/>
          </a:p>
          <a:p>
            <a:pPr marL="635000" marR="0" lvl="0" indent="-635000" algn="l" rtl="0">
              <a:lnSpc>
                <a:spcPct val="100000"/>
              </a:lnSpc>
              <a:spcBef>
                <a:spcPts val="0"/>
              </a:spcBef>
              <a:spcAft>
                <a:spcPts val="0"/>
              </a:spcAft>
              <a:buClr>
                <a:schemeClr val="lt1"/>
              </a:buClr>
              <a:buSzPts val="2400"/>
              <a:buFont typeface="Arial"/>
              <a:buAutoNum type="alphaUcPeriod" startAt="2"/>
            </a:pPr>
            <a:r>
              <a:rPr lang="en-US" sz="2400" b="0" i="0" u="none">
                <a:solidFill>
                  <a:schemeClr val="lt1"/>
                </a:solidFill>
                <a:latin typeface="Arial"/>
                <a:ea typeface="Arial"/>
                <a:cs typeface="Arial"/>
                <a:sym typeface="Arial"/>
              </a:rPr>
              <a:t>Dasar Pemotongan PPh Pasal 21</a:t>
            </a:r>
            <a:endParaRPr/>
          </a:p>
          <a:p>
            <a:pPr marL="635000" marR="0" lvl="0" indent="-635000" algn="l" rtl="0">
              <a:lnSpc>
                <a:spcPct val="100000"/>
              </a:lnSpc>
              <a:spcBef>
                <a:spcPts val="0"/>
              </a:spcBef>
              <a:spcAft>
                <a:spcPts val="0"/>
              </a:spcAft>
              <a:buClr>
                <a:schemeClr val="lt1"/>
              </a:buClr>
              <a:buSzPts val="2400"/>
              <a:buFont typeface="Arial"/>
              <a:buAutoNum type="alphaUcPeriod" startAt="2"/>
            </a:pPr>
            <a:r>
              <a:rPr lang="en-US" sz="2400" b="0" i="0" u="none">
                <a:solidFill>
                  <a:schemeClr val="lt1"/>
                </a:solidFill>
                <a:latin typeface="Arial"/>
                <a:ea typeface="Arial"/>
                <a:cs typeface="Arial"/>
                <a:sym typeface="Arial"/>
              </a:rPr>
              <a:t>Pengurangan yang Diperbolehkan</a:t>
            </a:r>
            <a:endParaRPr/>
          </a:p>
          <a:p>
            <a:pPr marL="635000" marR="0" lvl="0" indent="-635000" algn="l" rtl="0">
              <a:lnSpc>
                <a:spcPct val="100000"/>
              </a:lnSpc>
              <a:spcBef>
                <a:spcPts val="0"/>
              </a:spcBef>
              <a:spcAft>
                <a:spcPts val="0"/>
              </a:spcAft>
              <a:buClr>
                <a:schemeClr val="lt1"/>
              </a:buClr>
              <a:buSzPts val="2400"/>
              <a:buFont typeface="Arial"/>
              <a:buAutoNum type="alphaUcPeriod" startAt="2"/>
            </a:pPr>
            <a:r>
              <a:rPr lang="en-US" sz="2400" b="0" i="0" u="none">
                <a:solidFill>
                  <a:schemeClr val="lt1"/>
                </a:solidFill>
                <a:latin typeface="Arial"/>
                <a:ea typeface="Arial"/>
                <a:cs typeface="Arial"/>
                <a:sym typeface="Arial"/>
              </a:rPr>
              <a:t>Tarif dan Penghitungan PPh</a:t>
            </a:r>
            <a:endParaRPr/>
          </a:p>
          <a:p>
            <a:pPr marL="635000" marR="0" lvl="0" indent="-635000" algn="l" rtl="0">
              <a:lnSpc>
                <a:spcPct val="100000"/>
              </a:lnSpc>
              <a:spcBef>
                <a:spcPts val="0"/>
              </a:spcBef>
              <a:spcAft>
                <a:spcPts val="0"/>
              </a:spcAft>
              <a:buClr>
                <a:schemeClr val="lt1"/>
              </a:buClr>
              <a:buSzPts val="2400"/>
              <a:buFont typeface="Arial"/>
              <a:buAutoNum type="alphaUcPeriod" startAt="2"/>
            </a:pPr>
            <a:r>
              <a:rPr lang="en-US" sz="2400" b="0" i="0" u="none">
                <a:solidFill>
                  <a:schemeClr val="lt1"/>
                </a:solidFill>
                <a:latin typeface="Arial"/>
                <a:ea typeface="Arial"/>
                <a:cs typeface="Arial"/>
                <a:sym typeface="Arial"/>
              </a:rPr>
              <a:t>PPh Ditanggung Pemerintah</a:t>
            </a:r>
            <a:endParaRPr/>
          </a:p>
          <a:p>
            <a:pPr marL="635000" marR="0" lvl="0" indent="-635000" algn="l" rtl="0">
              <a:lnSpc>
                <a:spcPct val="100000"/>
              </a:lnSpc>
              <a:spcBef>
                <a:spcPts val="0"/>
              </a:spcBef>
              <a:spcAft>
                <a:spcPts val="0"/>
              </a:spcAft>
              <a:buClr>
                <a:schemeClr val="lt1"/>
              </a:buClr>
              <a:buSzPts val="2400"/>
              <a:buFont typeface="Arial"/>
              <a:buAutoNum type="alphaUcPeriod" startAt="2"/>
            </a:pPr>
            <a:r>
              <a:rPr lang="en-US" sz="2400" b="0" i="0" u="none">
                <a:solidFill>
                  <a:schemeClr val="lt1"/>
                </a:solidFill>
                <a:latin typeface="Arial"/>
                <a:ea typeface="Arial"/>
                <a:cs typeface="Arial"/>
                <a:sym typeface="Arial"/>
              </a:rPr>
              <a:t>Saat Pemotongan PPh</a:t>
            </a:r>
            <a:endParaRPr/>
          </a:p>
          <a:p>
            <a:pPr marL="635000" marR="0" lvl="0" indent="-635000" algn="l" rtl="0">
              <a:lnSpc>
                <a:spcPct val="100000"/>
              </a:lnSpc>
              <a:spcBef>
                <a:spcPts val="0"/>
              </a:spcBef>
              <a:spcAft>
                <a:spcPts val="0"/>
              </a:spcAft>
              <a:buClr>
                <a:schemeClr val="lt1"/>
              </a:buClr>
              <a:buSzPts val="2400"/>
              <a:buFont typeface="Arial"/>
              <a:buAutoNum type="alphaUcPeriod" startAt="2"/>
            </a:pPr>
            <a:r>
              <a:rPr lang="en-US" sz="2400" b="0" i="0" u="none">
                <a:solidFill>
                  <a:schemeClr val="lt1"/>
                </a:solidFill>
                <a:latin typeface="Arial"/>
                <a:ea typeface="Arial"/>
                <a:cs typeface="Arial"/>
                <a:sym typeface="Arial"/>
              </a:rPr>
              <a:t>Hak &amp; Kewajiban Employer &amp; Employee</a:t>
            </a:r>
            <a:endParaRPr/>
          </a:p>
        </p:txBody>
      </p:sp>
      <p:sp>
        <p:nvSpPr>
          <p:cNvPr id="103" name="Google Shape;103;p2"/>
          <p:cNvSpPr txBox="1"/>
          <p:nvPr/>
        </p:nvSpPr>
        <p:spPr>
          <a:xfrm>
            <a:off x="4094162" y="71437"/>
            <a:ext cx="5383212" cy="81915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chemeClr val="lt1"/>
              </a:buClr>
              <a:buSzPts val="4400"/>
              <a:buFont typeface="Arial"/>
              <a:buNone/>
            </a:pPr>
            <a:r>
              <a:rPr lang="en-US" sz="4400" b="1" i="0" u="none">
                <a:solidFill>
                  <a:schemeClr val="lt1"/>
                </a:solidFill>
                <a:latin typeface="Arial"/>
                <a:ea typeface="Arial"/>
                <a:cs typeface="Arial"/>
                <a:sym typeface="Arial"/>
              </a:rPr>
              <a:t>Outline Presentasi</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3"/>
          <p:cNvSpPr txBox="1">
            <a:spLocks noGrp="1"/>
          </p:cNvSpPr>
          <p:nvPr>
            <p:ph type="title"/>
          </p:nvPr>
        </p:nvSpPr>
        <p:spPr>
          <a:xfrm>
            <a:off x="1485900" y="228600"/>
            <a:ext cx="8420100" cy="762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Arial"/>
              <a:buNone/>
            </a:pPr>
            <a:r>
              <a:rPr lang="en-US" sz="4400" b="0" i="0" u="none">
                <a:solidFill>
                  <a:schemeClr val="dk2"/>
                </a:solidFill>
                <a:latin typeface="Arial"/>
                <a:ea typeface="Arial"/>
                <a:cs typeface="Arial"/>
                <a:sym typeface="Arial"/>
              </a:rPr>
              <a:t>Pengertian PPh Pasal 21/26</a:t>
            </a:r>
            <a:endParaRPr/>
          </a:p>
        </p:txBody>
      </p:sp>
      <p:sp>
        <p:nvSpPr>
          <p:cNvPr id="109" name="Google Shape;109;p3"/>
          <p:cNvSpPr/>
          <p:nvPr/>
        </p:nvSpPr>
        <p:spPr>
          <a:xfrm>
            <a:off x="2613025" y="1071562"/>
            <a:ext cx="5778500" cy="547687"/>
          </a:xfrm>
          <a:prstGeom prst="roundRect">
            <a:avLst>
              <a:gd name="adj" fmla="val 16667"/>
            </a:avLst>
          </a:prstGeom>
          <a:noFill/>
          <a:ln w="12700" cap="sq"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200"/>
              <a:buFont typeface="Times New Roman"/>
              <a:buNone/>
            </a:pPr>
            <a:r>
              <a:rPr lang="en-US" sz="2200" b="0" i="0" u="none">
                <a:solidFill>
                  <a:schemeClr val="dk1"/>
                </a:solidFill>
                <a:latin typeface="Times New Roman"/>
                <a:ea typeface="Times New Roman"/>
                <a:cs typeface="Times New Roman"/>
                <a:sym typeface="Times New Roman"/>
              </a:rPr>
              <a:t>Pajak Penghasilan Sehubungan dengan</a:t>
            </a:r>
            <a:endParaRPr/>
          </a:p>
        </p:txBody>
      </p:sp>
      <p:sp>
        <p:nvSpPr>
          <p:cNvPr id="110" name="Google Shape;110;p3"/>
          <p:cNvSpPr/>
          <p:nvPr/>
        </p:nvSpPr>
        <p:spPr>
          <a:xfrm>
            <a:off x="5035550" y="1638300"/>
            <a:ext cx="908050" cy="361950"/>
          </a:xfrm>
          <a:prstGeom prst="downArrow">
            <a:avLst>
              <a:gd name="adj1" fmla="val 50000"/>
              <a:gd name="adj2" fmla="val 50000"/>
            </a:avLst>
          </a:prstGeom>
          <a:solidFill>
            <a:schemeClr val="accent1"/>
          </a:solid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11" name="Google Shape;111;p3"/>
          <p:cNvSpPr/>
          <p:nvPr/>
        </p:nvSpPr>
        <p:spPr>
          <a:xfrm>
            <a:off x="2451100" y="2052637"/>
            <a:ext cx="6108700" cy="1076325"/>
          </a:xfrm>
          <a:prstGeom prst="roundRect">
            <a:avLst>
              <a:gd name="adj" fmla="val 16667"/>
            </a:avLst>
          </a:prstGeom>
          <a:noFill/>
          <a:ln w="12700" cap="sq"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139700" algn="l" rtl="0">
              <a:lnSpc>
                <a:spcPct val="100000"/>
              </a:lnSpc>
              <a:spcBef>
                <a:spcPts val="0"/>
              </a:spcBef>
              <a:spcAft>
                <a:spcPts val="0"/>
              </a:spcAft>
              <a:buClr>
                <a:schemeClr val="dk1"/>
              </a:buClr>
              <a:buSzPts val="2200"/>
              <a:buFont typeface="Times New Roman"/>
              <a:buChar char="•"/>
            </a:pPr>
            <a:r>
              <a:rPr lang="en-US" sz="2200" b="0" i="0" u="none">
                <a:solidFill>
                  <a:schemeClr val="dk1"/>
                </a:solidFill>
                <a:latin typeface="Times New Roman"/>
                <a:ea typeface="Times New Roman"/>
                <a:cs typeface="Times New Roman"/>
                <a:sym typeface="Times New Roman"/>
              </a:rPr>
              <a:t>Pekerjaan atau Jabatan,</a:t>
            </a:r>
            <a:endParaRPr/>
          </a:p>
          <a:p>
            <a:pPr marL="0" marR="0" lvl="0" indent="-139700" algn="l" rtl="0">
              <a:lnSpc>
                <a:spcPct val="100000"/>
              </a:lnSpc>
              <a:spcBef>
                <a:spcPts val="0"/>
              </a:spcBef>
              <a:spcAft>
                <a:spcPts val="0"/>
              </a:spcAft>
              <a:buClr>
                <a:schemeClr val="dk1"/>
              </a:buClr>
              <a:buSzPts val="2200"/>
              <a:buFont typeface="Times New Roman"/>
              <a:buChar char="•"/>
            </a:pPr>
            <a:r>
              <a:rPr lang="en-US" sz="2200" b="0" i="0" u="none">
                <a:solidFill>
                  <a:schemeClr val="dk1"/>
                </a:solidFill>
                <a:latin typeface="Times New Roman"/>
                <a:ea typeface="Times New Roman"/>
                <a:cs typeface="Times New Roman"/>
                <a:sym typeface="Times New Roman"/>
              </a:rPr>
              <a:t>Jasa dan kegiatan,</a:t>
            </a:r>
            <a:endParaRPr/>
          </a:p>
          <a:p>
            <a:pPr marL="0" marR="0" lvl="0" indent="0" algn="l" rtl="0">
              <a:lnSpc>
                <a:spcPct val="100000"/>
              </a:lnSpc>
              <a:spcBef>
                <a:spcPts val="0"/>
              </a:spcBef>
              <a:spcAft>
                <a:spcPts val="0"/>
              </a:spcAft>
              <a:buClr>
                <a:schemeClr val="dk1"/>
              </a:buClr>
              <a:buSzPts val="2200"/>
              <a:buFont typeface="Times New Roman"/>
              <a:buNone/>
            </a:pPr>
            <a:r>
              <a:rPr lang="en-US" sz="2200" b="0" i="0" u="none">
                <a:solidFill>
                  <a:schemeClr val="dk1"/>
                </a:solidFill>
                <a:latin typeface="Times New Roman"/>
                <a:ea typeface="Times New Roman"/>
                <a:cs typeface="Times New Roman"/>
                <a:sym typeface="Times New Roman"/>
              </a:rPr>
              <a:t>Yang dilakukan Wajib Pajak Orang Pribadi</a:t>
            </a:r>
            <a:endParaRPr/>
          </a:p>
        </p:txBody>
      </p:sp>
      <p:sp>
        <p:nvSpPr>
          <p:cNvPr id="112" name="Google Shape;112;p3"/>
          <p:cNvSpPr/>
          <p:nvPr/>
        </p:nvSpPr>
        <p:spPr>
          <a:xfrm>
            <a:off x="2476500" y="3595687"/>
            <a:ext cx="6108700" cy="2043112"/>
          </a:xfrm>
          <a:prstGeom prst="roundRect">
            <a:avLst>
              <a:gd name="adj" fmla="val 16667"/>
            </a:avLst>
          </a:prstGeom>
          <a:noFill/>
          <a:ln w="12700" cap="sq"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2200"/>
              <a:buFont typeface="Times New Roman"/>
              <a:buNone/>
            </a:pPr>
            <a:r>
              <a:rPr lang="en-US" sz="2200" b="0" i="0" u="none">
                <a:solidFill>
                  <a:schemeClr val="dk1"/>
                </a:solidFill>
                <a:latin typeface="Times New Roman"/>
                <a:ea typeface="Times New Roman"/>
                <a:cs typeface="Times New Roman"/>
                <a:sym typeface="Times New Roman"/>
              </a:rPr>
              <a:t>Penghasilan berupa :</a:t>
            </a:r>
            <a:endParaRPr/>
          </a:p>
          <a:p>
            <a:pPr marL="0" marR="0" lvl="0" indent="-139700" algn="l" rtl="0">
              <a:lnSpc>
                <a:spcPct val="100000"/>
              </a:lnSpc>
              <a:spcBef>
                <a:spcPts val="0"/>
              </a:spcBef>
              <a:spcAft>
                <a:spcPts val="0"/>
              </a:spcAft>
              <a:buClr>
                <a:schemeClr val="dk1"/>
              </a:buClr>
              <a:buSzPts val="2200"/>
              <a:buFont typeface="Times New Roman"/>
              <a:buChar char="•"/>
            </a:pPr>
            <a:r>
              <a:rPr lang="en-US" sz="2200" b="0" i="0" u="none">
                <a:solidFill>
                  <a:schemeClr val="dk1"/>
                </a:solidFill>
                <a:latin typeface="Times New Roman"/>
                <a:ea typeface="Times New Roman"/>
                <a:cs typeface="Times New Roman"/>
                <a:sym typeface="Times New Roman"/>
              </a:rPr>
              <a:t>Gaji</a:t>
            </a:r>
            <a:endParaRPr/>
          </a:p>
          <a:p>
            <a:pPr marL="0" marR="0" lvl="0" indent="-139700" algn="l" rtl="0">
              <a:lnSpc>
                <a:spcPct val="100000"/>
              </a:lnSpc>
              <a:spcBef>
                <a:spcPts val="0"/>
              </a:spcBef>
              <a:spcAft>
                <a:spcPts val="0"/>
              </a:spcAft>
              <a:buClr>
                <a:schemeClr val="dk1"/>
              </a:buClr>
              <a:buSzPts val="2200"/>
              <a:buFont typeface="Times New Roman"/>
              <a:buChar char="•"/>
            </a:pPr>
            <a:r>
              <a:rPr lang="en-US" sz="2200" b="0" i="0" u="none">
                <a:solidFill>
                  <a:schemeClr val="dk1"/>
                </a:solidFill>
                <a:latin typeface="Times New Roman"/>
                <a:ea typeface="Times New Roman"/>
                <a:cs typeface="Times New Roman"/>
                <a:sym typeface="Times New Roman"/>
              </a:rPr>
              <a:t>Upah</a:t>
            </a:r>
            <a:endParaRPr/>
          </a:p>
          <a:p>
            <a:pPr marL="0" marR="0" lvl="0" indent="-139700" algn="l" rtl="0">
              <a:lnSpc>
                <a:spcPct val="100000"/>
              </a:lnSpc>
              <a:spcBef>
                <a:spcPts val="0"/>
              </a:spcBef>
              <a:spcAft>
                <a:spcPts val="0"/>
              </a:spcAft>
              <a:buClr>
                <a:schemeClr val="dk1"/>
              </a:buClr>
              <a:buSzPts val="2200"/>
              <a:buFont typeface="Times New Roman"/>
              <a:buChar char="•"/>
            </a:pPr>
            <a:r>
              <a:rPr lang="en-US" sz="2200" b="0" i="0" u="none">
                <a:solidFill>
                  <a:schemeClr val="dk1"/>
                </a:solidFill>
                <a:latin typeface="Times New Roman"/>
                <a:ea typeface="Times New Roman"/>
                <a:cs typeface="Times New Roman"/>
                <a:sym typeface="Times New Roman"/>
              </a:rPr>
              <a:t>Honorarium</a:t>
            </a:r>
            <a:endParaRPr/>
          </a:p>
          <a:p>
            <a:pPr marL="0" marR="0" lvl="0" indent="-139700" algn="l" rtl="0">
              <a:lnSpc>
                <a:spcPct val="100000"/>
              </a:lnSpc>
              <a:spcBef>
                <a:spcPts val="0"/>
              </a:spcBef>
              <a:spcAft>
                <a:spcPts val="0"/>
              </a:spcAft>
              <a:buClr>
                <a:schemeClr val="dk1"/>
              </a:buClr>
              <a:buSzPts val="2200"/>
              <a:buFont typeface="Times New Roman"/>
              <a:buChar char="•"/>
            </a:pPr>
            <a:r>
              <a:rPr lang="en-US" sz="2200" b="0" i="0" u="none">
                <a:solidFill>
                  <a:schemeClr val="dk1"/>
                </a:solidFill>
                <a:latin typeface="Times New Roman"/>
                <a:ea typeface="Times New Roman"/>
                <a:cs typeface="Times New Roman"/>
                <a:sym typeface="Times New Roman"/>
              </a:rPr>
              <a:t>Tunjangan dan</a:t>
            </a:r>
            <a:endParaRPr/>
          </a:p>
          <a:p>
            <a:pPr marL="0" marR="0" lvl="0" indent="-139700" algn="l" rtl="0">
              <a:lnSpc>
                <a:spcPct val="100000"/>
              </a:lnSpc>
              <a:spcBef>
                <a:spcPts val="0"/>
              </a:spcBef>
              <a:spcAft>
                <a:spcPts val="0"/>
              </a:spcAft>
              <a:buClr>
                <a:schemeClr val="dk1"/>
              </a:buClr>
              <a:buSzPts val="2200"/>
              <a:buFont typeface="Times New Roman"/>
              <a:buChar char="•"/>
            </a:pPr>
            <a:r>
              <a:rPr lang="en-US" sz="2200" b="0" i="0" u="none">
                <a:solidFill>
                  <a:schemeClr val="dk1"/>
                </a:solidFill>
                <a:latin typeface="Times New Roman"/>
                <a:ea typeface="Times New Roman"/>
                <a:cs typeface="Times New Roman"/>
                <a:sym typeface="Times New Roman"/>
              </a:rPr>
              <a:t>Pembayaran lain dengan nama apapun</a:t>
            </a:r>
            <a:endParaRPr/>
          </a:p>
        </p:txBody>
      </p:sp>
      <p:sp>
        <p:nvSpPr>
          <p:cNvPr id="113" name="Google Shape;113;p3"/>
          <p:cNvSpPr/>
          <p:nvPr/>
        </p:nvSpPr>
        <p:spPr>
          <a:xfrm>
            <a:off x="5035550" y="3162300"/>
            <a:ext cx="908050" cy="361950"/>
          </a:xfrm>
          <a:prstGeom prst="downArrow">
            <a:avLst>
              <a:gd name="adj1" fmla="val 50000"/>
              <a:gd name="adj2" fmla="val 50000"/>
            </a:avLst>
          </a:prstGeom>
          <a:solidFill>
            <a:schemeClr val="accent1"/>
          </a:solid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14" name="Google Shape;114;p3"/>
          <p:cNvSpPr/>
          <p:nvPr/>
        </p:nvSpPr>
        <p:spPr>
          <a:xfrm>
            <a:off x="8832850" y="4572000"/>
            <a:ext cx="495300" cy="1981200"/>
          </a:xfrm>
          <a:prstGeom prst="curvedLeftArrow">
            <a:avLst>
              <a:gd name="adj1" fmla="val 12240"/>
              <a:gd name="adj2" fmla="val 19260"/>
              <a:gd name="adj3" fmla="val 8175"/>
            </a:avLst>
          </a:prstGeom>
          <a:solidFill>
            <a:schemeClr val="accent1"/>
          </a:solid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15" name="Google Shape;115;p3"/>
          <p:cNvSpPr/>
          <p:nvPr/>
        </p:nvSpPr>
        <p:spPr>
          <a:xfrm>
            <a:off x="1651000" y="4519612"/>
            <a:ext cx="577850" cy="2057400"/>
          </a:xfrm>
          <a:prstGeom prst="curvedRightArrow">
            <a:avLst>
              <a:gd name="adj1" fmla="val 12240"/>
              <a:gd name="adj2" fmla="val 19260"/>
              <a:gd name="adj3" fmla="val 16007"/>
            </a:avLst>
          </a:prstGeom>
          <a:solidFill>
            <a:schemeClr val="accent1"/>
          </a:solid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16" name="Google Shape;116;p3"/>
          <p:cNvSpPr/>
          <p:nvPr/>
        </p:nvSpPr>
        <p:spPr>
          <a:xfrm>
            <a:off x="2311400" y="5943600"/>
            <a:ext cx="1238250" cy="609600"/>
          </a:xfrm>
          <a:prstGeom prst="roundRect">
            <a:avLst>
              <a:gd name="adj" fmla="val 16667"/>
            </a:avLst>
          </a:prstGeom>
          <a:no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Times New Roman"/>
              <a:buNone/>
            </a:pPr>
            <a:r>
              <a:rPr lang="en-US" sz="2400" b="0" i="0" u="none">
                <a:solidFill>
                  <a:schemeClr val="dk1"/>
                </a:solidFill>
                <a:latin typeface="Times New Roman"/>
                <a:ea typeface="Times New Roman"/>
                <a:cs typeface="Times New Roman"/>
                <a:sym typeface="Times New Roman"/>
              </a:rPr>
              <a:t>WP DN</a:t>
            </a:r>
            <a:endParaRPr/>
          </a:p>
        </p:txBody>
      </p:sp>
      <p:sp>
        <p:nvSpPr>
          <p:cNvPr id="117" name="Google Shape;117;p3"/>
          <p:cNvSpPr/>
          <p:nvPr/>
        </p:nvSpPr>
        <p:spPr>
          <a:xfrm>
            <a:off x="7512050" y="5943600"/>
            <a:ext cx="1238250" cy="609600"/>
          </a:xfrm>
          <a:prstGeom prst="roundRect">
            <a:avLst>
              <a:gd name="adj" fmla="val 16667"/>
            </a:avLst>
          </a:prstGeom>
          <a:no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Times New Roman"/>
              <a:buNone/>
            </a:pPr>
            <a:r>
              <a:rPr lang="en-US" sz="2400" b="0" i="0" u="none">
                <a:solidFill>
                  <a:schemeClr val="dk1"/>
                </a:solidFill>
                <a:latin typeface="Times New Roman"/>
                <a:ea typeface="Times New Roman"/>
                <a:cs typeface="Times New Roman"/>
                <a:sym typeface="Times New Roman"/>
              </a:rPr>
              <a:t>WP LN</a:t>
            </a:r>
            <a:endParaRPr/>
          </a:p>
        </p:txBody>
      </p:sp>
      <p:sp>
        <p:nvSpPr>
          <p:cNvPr id="118" name="Google Shape;118;p3"/>
          <p:cNvSpPr/>
          <p:nvPr/>
        </p:nvSpPr>
        <p:spPr>
          <a:xfrm>
            <a:off x="3554412" y="6043612"/>
            <a:ext cx="247650" cy="381000"/>
          </a:xfrm>
          <a:prstGeom prst="rightArrow">
            <a:avLst>
              <a:gd name="adj1" fmla="val 50000"/>
              <a:gd name="adj2" fmla="val 50000"/>
            </a:avLst>
          </a:prstGeom>
          <a:solidFill>
            <a:schemeClr val="accent1"/>
          </a:solid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19" name="Google Shape;119;p3"/>
          <p:cNvSpPr/>
          <p:nvPr/>
        </p:nvSpPr>
        <p:spPr>
          <a:xfrm>
            <a:off x="7264400" y="6091237"/>
            <a:ext cx="222250" cy="381000"/>
          </a:xfrm>
          <a:prstGeom prst="leftArrow">
            <a:avLst>
              <a:gd name="adj1" fmla="val 50000"/>
              <a:gd name="adj2" fmla="val 50000"/>
            </a:avLst>
          </a:prstGeom>
          <a:solidFill>
            <a:schemeClr val="accent1"/>
          </a:solid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20" name="Google Shape;120;p3"/>
          <p:cNvSpPr/>
          <p:nvPr/>
        </p:nvSpPr>
        <p:spPr>
          <a:xfrm>
            <a:off x="3879850" y="5943600"/>
            <a:ext cx="1238250" cy="609600"/>
          </a:xfrm>
          <a:prstGeom prst="roundRect">
            <a:avLst>
              <a:gd name="adj" fmla="val 16667"/>
            </a:avLst>
          </a:prstGeom>
          <a:no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Times New Roman"/>
              <a:buNone/>
            </a:pPr>
            <a:r>
              <a:rPr lang="en-US" sz="2400" b="0" i="0" u="none">
                <a:solidFill>
                  <a:schemeClr val="dk1"/>
                </a:solidFill>
                <a:latin typeface="Times New Roman"/>
                <a:ea typeface="Times New Roman"/>
                <a:cs typeface="Times New Roman"/>
                <a:sym typeface="Times New Roman"/>
              </a:rPr>
              <a:t>PPh 21</a:t>
            </a:r>
            <a:endParaRPr/>
          </a:p>
        </p:txBody>
      </p:sp>
      <p:sp>
        <p:nvSpPr>
          <p:cNvPr id="121" name="Google Shape;121;p3"/>
          <p:cNvSpPr/>
          <p:nvPr/>
        </p:nvSpPr>
        <p:spPr>
          <a:xfrm>
            <a:off x="5943600" y="5943600"/>
            <a:ext cx="1238250" cy="609600"/>
          </a:xfrm>
          <a:prstGeom prst="roundRect">
            <a:avLst>
              <a:gd name="adj" fmla="val 16667"/>
            </a:avLst>
          </a:prstGeom>
          <a:noFill/>
          <a:ln w="12700" cap="sq"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Times New Roman"/>
              <a:buNone/>
            </a:pPr>
            <a:r>
              <a:rPr lang="en-US" sz="2400" b="0" i="0" u="none">
                <a:solidFill>
                  <a:schemeClr val="dk1"/>
                </a:solidFill>
                <a:latin typeface="Times New Roman"/>
                <a:ea typeface="Times New Roman"/>
                <a:cs typeface="Times New Roman"/>
                <a:sym typeface="Times New Roman"/>
              </a:rPr>
              <a:t>PPh 26</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08"/>
                                        </p:tgtEl>
                                        <p:attrNameLst>
                                          <p:attrName>style.visibility</p:attrName>
                                        </p:attrNameLst>
                                      </p:cBhvr>
                                      <p:to>
                                        <p:strVal val="visible"/>
                                      </p:to>
                                    </p:set>
                                    <p:animEffect transition="in" filter="fade">
                                      <p:cBhvr>
                                        <p:cTn id="7" dur="300"/>
                                        <p:tgtEl>
                                          <p:spTgt spid="108"/>
                                        </p:tgtEl>
                                      </p:cBhvr>
                                    </p:animEffect>
                                  </p:childTnLst>
                                </p:cTn>
                              </p:par>
                            </p:childTnLst>
                          </p:cTn>
                        </p:par>
                        <p:par>
                          <p:cTn id="8" fill="hold">
                            <p:stCondLst>
                              <p:cond delay="300"/>
                            </p:stCondLst>
                            <p:childTnLst>
                              <p:par>
                                <p:cTn id="9" presetID="10" presetClass="entr" presetSubtype="0" fill="hold" nodeType="afterEffect">
                                  <p:stCondLst>
                                    <p:cond delay="2000"/>
                                  </p:stCondLst>
                                  <p:childTnLst>
                                    <p:set>
                                      <p:cBhvr>
                                        <p:cTn id="10" dur="1" fill="hold">
                                          <p:stCondLst>
                                            <p:cond delay="0"/>
                                          </p:stCondLst>
                                        </p:cTn>
                                        <p:tgtEl>
                                          <p:spTgt spid="109"/>
                                        </p:tgtEl>
                                        <p:attrNameLst>
                                          <p:attrName>style.visibility</p:attrName>
                                        </p:attrNameLst>
                                      </p:cBhvr>
                                      <p:to>
                                        <p:strVal val="visible"/>
                                      </p:to>
                                    </p:set>
                                    <p:animEffect transition="in" filter="fade">
                                      <p:cBhvr>
                                        <p:cTn id="11" dur="1"/>
                                        <p:tgtEl>
                                          <p:spTgt spid="109"/>
                                        </p:tgtEl>
                                      </p:cBhvr>
                                    </p:animEffect>
                                  </p:childTnLst>
                                </p:cTn>
                              </p:par>
                            </p:childTnLst>
                          </p:cTn>
                        </p:par>
                        <p:par>
                          <p:cTn id="12" fill="hold">
                            <p:stCondLst>
                              <p:cond delay="301"/>
                            </p:stCondLst>
                            <p:childTnLst>
                              <p:par>
                                <p:cTn id="13" presetID="10" presetClass="entr" presetSubtype="0" fill="hold" nodeType="afterEffect">
                                  <p:stCondLst>
                                    <p:cond delay="1000"/>
                                  </p:stCondLst>
                                  <p:childTnLst>
                                    <p:set>
                                      <p:cBhvr>
                                        <p:cTn id="14" dur="1" fill="hold">
                                          <p:stCondLst>
                                            <p:cond delay="0"/>
                                          </p:stCondLst>
                                        </p:cTn>
                                        <p:tgtEl>
                                          <p:spTgt spid="110"/>
                                        </p:tgtEl>
                                        <p:attrNameLst>
                                          <p:attrName>style.visibility</p:attrName>
                                        </p:attrNameLst>
                                      </p:cBhvr>
                                      <p:to>
                                        <p:strVal val="visible"/>
                                      </p:to>
                                    </p:set>
                                    <p:animEffect transition="in" filter="fade">
                                      <p:cBhvr>
                                        <p:cTn id="15" dur="500"/>
                                        <p:tgtEl>
                                          <p:spTgt spid="110"/>
                                        </p:tgtEl>
                                      </p:cBhvr>
                                    </p:animEffect>
                                  </p:childTnLst>
                                </p:cTn>
                              </p:par>
                            </p:childTnLst>
                          </p:cTn>
                        </p:par>
                        <p:par>
                          <p:cTn id="16" fill="hold">
                            <p:stCondLst>
                              <p:cond delay="801"/>
                            </p:stCondLst>
                            <p:childTnLst>
                              <p:par>
                                <p:cTn id="17" presetID="10" presetClass="entr" presetSubtype="0" fill="hold" nodeType="afterEffect">
                                  <p:stCondLst>
                                    <p:cond delay="2000"/>
                                  </p:stCondLst>
                                  <p:childTnLst>
                                    <p:set>
                                      <p:cBhvr>
                                        <p:cTn id="18" dur="1" fill="hold">
                                          <p:stCondLst>
                                            <p:cond delay="0"/>
                                          </p:stCondLst>
                                        </p:cTn>
                                        <p:tgtEl>
                                          <p:spTgt spid="111"/>
                                        </p:tgtEl>
                                        <p:attrNameLst>
                                          <p:attrName>style.visibility</p:attrName>
                                        </p:attrNameLst>
                                      </p:cBhvr>
                                      <p:to>
                                        <p:strVal val="visible"/>
                                      </p:to>
                                    </p:set>
                                    <p:animEffect transition="in" filter="fade">
                                      <p:cBhvr>
                                        <p:cTn id="19" dur="1"/>
                                        <p:tgtEl>
                                          <p:spTgt spid="111"/>
                                        </p:tgtEl>
                                      </p:cBhvr>
                                    </p:animEffect>
                                  </p:childTnLst>
                                </p:cTn>
                              </p:par>
                            </p:childTnLst>
                          </p:cTn>
                        </p:par>
                        <p:par>
                          <p:cTn id="20" fill="hold">
                            <p:stCondLst>
                              <p:cond delay="802"/>
                            </p:stCondLst>
                            <p:childTnLst>
                              <p:par>
                                <p:cTn id="21" presetID="10" presetClass="entr" presetSubtype="0" fill="hold" nodeType="afterEffect">
                                  <p:stCondLst>
                                    <p:cond delay="2000"/>
                                  </p:stCondLst>
                                  <p:childTnLst>
                                    <p:set>
                                      <p:cBhvr>
                                        <p:cTn id="22" dur="1" fill="hold">
                                          <p:stCondLst>
                                            <p:cond delay="0"/>
                                          </p:stCondLst>
                                        </p:cTn>
                                        <p:tgtEl>
                                          <p:spTgt spid="113"/>
                                        </p:tgtEl>
                                        <p:attrNameLst>
                                          <p:attrName>style.visibility</p:attrName>
                                        </p:attrNameLst>
                                      </p:cBhvr>
                                      <p:to>
                                        <p:strVal val="visible"/>
                                      </p:to>
                                    </p:set>
                                    <p:animEffect transition="in" filter="fade">
                                      <p:cBhvr>
                                        <p:cTn id="23" dur="500"/>
                                        <p:tgtEl>
                                          <p:spTgt spid="113"/>
                                        </p:tgtEl>
                                      </p:cBhvr>
                                    </p:animEffect>
                                  </p:childTnLst>
                                </p:cTn>
                              </p:par>
                            </p:childTnLst>
                          </p:cTn>
                        </p:par>
                        <p:par>
                          <p:cTn id="24" fill="hold">
                            <p:stCondLst>
                              <p:cond delay="1302"/>
                            </p:stCondLst>
                            <p:childTnLst>
                              <p:par>
                                <p:cTn id="25" presetID="10" presetClass="entr" presetSubtype="0" fill="hold" nodeType="afterEffect">
                                  <p:stCondLst>
                                    <p:cond delay="2000"/>
                                  </p:stCondLst>
                                  <p:childTnLst>
                                    <p:set>
                                      <p:cBhvr>
                                        <p:cTn id="26" dur="1" fill="hold">
                                          <p:stCondLst>
                                            <p:cond delay="0"/>
                                          </p:stCondLst>
                                        </p:cTn>
                                        <p:tgtEl>
                                          <p:spTgt spid="112"/>
                                        </p:tgtEl>
                                        <p:attrNameLst>
                                          <p:attrName>style.visibility</p:attrName>
                                        </p:attrNameLst>
                                      </p:cBhvr>
                                      <p:to>
                                        <p:strVal val="visible"/>
                                      </p:to>
                                    </p:set>
                                    <p:animEffect transition="in" filter="fade">
                                      <p:cBhvr>
                                        <p:cTn id="27" dur="1"/>
                                        <p:tgtEl>
                                          <p:spTgt spid="112"/>
                                        </p:tgtEl>
                                      </p:cBhvr>
                                    </p:animEffect>
                                  </p:childTnLst>
                                </p:cTn>
                              </p:par>
                            </p:childTnLst>
                          </p:cTn>
                        </p:par>
                        <p:par>
                          <p:cTn id="28" fill="hold">
                            <p:stCondLst>
                              <p:cond delay="1303"/>
                            </p:stCondLst>
                            <p:childTnLst>
                              <p:par>
                                <p:cTn id="29" presetID="10" presetClass="entr" presetSubtype="0" fill="hold" nodeType="afterEffect">
                                  <p:stCondLst>
                                    <p:cond delay="6000"/>
                                  </p:stCondLst>
                                  <p:childTnLst>
                                    <p:set>
                                      <p:cBhvr>
                                        <p:cTn id="30" dur="1" fill="hold">
                                          <p:stCondLst>
                                            <p:cond delay="0"/>
                                          </p:stCondLst>
                                        </p:cTn>
                                        <p:tgtEl>
                                          <p:spTgt spid="115"/>
                                        </p:tgtEl>
                                        <p:attrNameLst>
                                          <p:attrName>style.visibility</p:attrName>
                                        </p:attrNameLst>
                                      </p:cBhvr>
                                      <p:to>
                                        <p:strVal val="visible"/>
                                      </p:to>
                                    </p:set>
                                    <p:animEffect transition="in" filter="fade">
                                      <p:cBhvr>
                                        <p:cTn id="31" dur="500"/>
                                        <p:tgtEl>
                                          <p:spTgt spid="115"/>
                                        </p:tgtEl>
                                      </p:cBhvr>
                                    </p:animEffect>
                                  </p:childTnLst>
                                </p:cTn>
                              </p:par>
                            </p:childTnLst>
                          </p:cTn>
                        </p:par>
                        <p:par>
                          <p:cTn id="32" fill="hold">
                            <p:stCondLst>
                              <p:cond delay="1803"/>
                            </p:stCondLst>
                            <p:childTnLst>
                              <p:par>
                                <p:cTn id="33" presetID="10" presetClass="entr" presetSubtype="0" fill="hold" nodeType="afterEffect">
                                  <p:stCondLst>
                                    <p:cond delay="2000"/>
                                  </p:stCondLst>
                                  <p:childTnLst>
                                    <p:set>
                                      <p:cBhvr>
                                        <p:cTn id="34" dur="1" fill="hold">
                                          <p:stCondLst>
                                            <p:cond delay="0"/>
                                          </p:stCondLst>
                                        </p:cTn>
                                        <p:tgtEl>
                                          <p:spTgt spid="116"/>
                                        </p:tgtEl>
                                        <p:attrNameLst>
                                          <p:attrName>style.visibility</p:attrName>
                                        </p:attrNameLst>
                                      </p:cBhvr>
                                      <p:to>
                                        <p:strVal val="visible"/>
                                      </p:to>
                                    </p:set>
                                    <p:animEffect transition="in" filter="fade">
                                      <p:cBhvr>
                                        <p:cTn id="35" dur="1"/>
                                        <p:tgtEl>
                                          <p:spTgt spid="116"/>
                                        </p:tgtEl>
                                      </p:cBhvr>
                                    </p:animEffect>
                                  </p:childTnLst>
                                </p:cTn>
                              </p:par>
                            </p:childTnLst>
                          </p:cTn>
                        </p:par>
                        <p:par>
                          <p:cTn id="36" fill="hold">
                            <p:stCondLst>
                              <p:cond delay="1804"/>
                            </p:stCondLst>
                            <p:childTnLst>
                              <p:par>
                                <p:cTn id="37" presetID="10" presetClass="entr" presetSubtype="0" fill="hold" nodeType="afterEffect">
                                  <p:stCondLst>
                                    <p:cond delay="1000"/>
                                  </p:stCondLst>
                                  <p:childTnLst>
                                    <p:set>
                                      <p:cBhvr>
                                        <p:cTn id="38" dur="1" fill="hold">
                                          <p:stCondLst>
                                            <p:cond delay="0"/>
                                          </p:stCondLst>
                                        </p:cTn>
                                        <p:tgtEl>
                                          <p:spTgt spid="118"/>
                                        </p:tgtEl>
                                        <p:attrNameLst>
                                          <p:attrName>style.visibility</p:attrName>
                                        </p:attrNameLst>
                                      </p:cBhvr>
                                      <p:to>
                                        <p:strVal val="visible"/>
                                      </p:to>
                                    </p:set>
                                    <p:animEffect transition="in" filter="fade">
                                      <p:cBhvr>
                                        <p:cTn id="39" dur="500"/>
                                        <p:tgtEl>
                                          <p:spTgt spid="118"/>
                                        </p:tgtEl>
                                      </p:cBhvr>
                                    </p:animEffect>
                                  </p:childTnLst>
                                </p:cTn>
                              </p:par>
                            </p:childTnLst>
                          </p:cTn>
                        </p:par>
                        <p:par>
                          <p:cTn id="40" fill="hold">
                            <p:stCondLst>
                              <p:cond delay="2304"/>
                            </p:stCondLst>
                            <p:childTnLst>
                              <p:par>
                                <p:cTn id="41" presetID="10" presetClass="entr" presetSubtype="0" fill="hold" nodeType="afterEffect">
                                  <p:stCondLst>
                                    <p:cond delay="2000"/>
                                  </p:stCondLst>
                                  <p:childTnLst>
                                    <p:set>
                                      <p:cBhvr>
                                        <p:cTn id="42" dur="1" fill="hold">
                                          <p:stCondLst>
                                            <p:cond delay="0"/>
                                          </p:stCondLst>
                                        </p:cTn>
                                        <p:tgtEl>
                                          <p:spTgt spid="120"/>
                                        </p:tgtEl>
                                        <p:attrNameLst>
                                          <p:attrName>style.visibility</p:attrName>
                                        </p:attrNameLst>
                                      </p:cBhvr>
                                      <p:to>
                                        <p:strVal val="visible"/>
                                      </p:to>
                                    </p:set>
                                    <p:animEffect transition="in" filter="fade">
                                      <p:cBhvr>
                                        <p:cTn id="43" dur="1"/>
                                        <p:tgtEl>
                                          <p:spTgt spid="120"/>
                                        </p:tgtEl>
                                      </p:cBhvr>
                                    </p:animEffect>
                                  </p:childTnLst>
                                </p:cTn>
                              </p:par>
                            </p:childTnLst>
                          </p:cTn>
                        </p:par>
                        <p:par>
                          <p:cTn id="44" fill="hold">
                            <p:stCondLst>
                              <p:cond delay="2305"/>
                            </p:stCondLst>
                            <p:childTnLst>
                              <p:par>
                                <p:cTn id="45" presetID="10" presetClass="entr" presetSubtype="0" fill="hold" nodeType="afterEffect">
                                  <p:stCondLst>
                                    <p:cond delay="2000"/>
                                  </p:stCondLst>
                                  <p:childTnLst>
                                    <p:set>
                                      <p:cBhvr>
                                        <p:cTn id="46" dur="1" fill="hold">
                                          <p:stCondLst>
                                            <p:cond delay="0"/>
                                          </p:stCondLst>
                                        </p:cTn>
                                        <p:tgtEl>
                                          <p:spTgt spid="114"/>
                                        </p:tgtEl>
                                        <p:attrNameLst>
                                          <p:attrName>style.visibility</p:attrName>
                                        </p:attrNameLst>
                                      </p:cBhvr>
                                      <p:to>
                                        <p:strVal val="visible"/>
                                      </p:to>
                                    </p:set>
                                    <p:animEffect transition="in" filter="fade">
                                      <p:cBhvr>
                                        <p:cTn id="47" dur="500"/>
                                        <p:tgtEl>
                                          <p:spTgt spid="114"/>
                                        </p:tgtEl>
                                      </p:cBhvr>
                                    </p:animEffect>
                                  </p:childTnLst>
                                </p:cTn>
                              </p:par>
                            </p:childTnLst>
                          </p:cTn>
                        </p:par>
                        <p:par>
                          <p:cTn id="48" fill="hold">
                            <p:stCondLst>
                              <p:cond delay="2805"/>
                            </p:stCondLst>
                            <p:childTnLst>
                              <p:par>
                                <p:cTn id="49" presetID="10" presetClass="entr" presetSubtype="0" fill="hold" nodeType="afterEffect">
                                  <p:stCondLst>
                                    <p:cond delay="2000"/>
                                  </p:stCondLst>
                                  <p:childTnLst>
                                    <p:set>
                                      <p:cBhvr>
                                        <p:cTn id="50" dur="1" fill="hold">
                                          <p:stCondLst>
                                            <p:cond delay="0"/>
                                          </p:stCondLst>
                                        </p:cTn>
                                        <p:tgtEl>
                                          <p:spTgt spid="117"/>
                                        </p:tgtEl>
                                        <p:attrNameLst>
                                          <p:attrName>style.visibility</p:attrName>
                                        </p:attrNameLst>
                                      </p:cBhvr>
                                      <p:to>
                                        <p:strVal val="visible"/>
                                      </p:to>
                                    </p:set>
                                    <p:animEffect transition="in" filter="fade">
                                      <p:cBhvr>
                                        <p:cTn id="51" dur="1"/>
                                        <p:tgtEl>
                                          <p:spTgt spid="117"/>
                                        </p:tgtEl>
                                      </p:cBhvr>
                                    </p:animEffect>
                                  </p:childTnLst>
                                </p:cTn>
                              </p:par>
                            </p:childTnLst>
                          </p:cTn>
                        </p:par>
                        <p:par>
                          <p:cTn id="52" fill="hold">
                            <p:stCondLst>
                              <p:cond delay="2806"/>
                            </p:stCondLst>
                            <p:childTnLst>
                              <p:par>
                                <p:cTn id="53" presetID="10" presetClass="entr" presetSubtype="0" fill="hold" nodeType="afterEffect">
                                  <p:stCondLst>
                                    <p:cond delay="1000"/>
                                  </p:stCondLst>
                                  <p:childTnLst>
                                    <p:set>
                                      <p:cBhvr>
                                        <p:cTn id="54" dur="1" fill="hold">
                                          <p:stCondLst>
                                            <p:cond delay="0"/>
                                          </p:stCondLst>
                                        </p:cTn>
                                        <p:tgtEl>
                                          <p:spTgt spid="119"/>
                                        </p:tgtEl>
                                        <p:attrNameLst>
                                          <p:attrName>style.visibility</p:attrName>
                                        </p:attrNameLst>
                                      </p:cBhvr>
                                      <p:to>
                                        <p:strVal val="visible"/>
                                      </p:to>
                                    </p:set>
                                    <p:animEffect transition="in" filter="fade">
                                      <p:cBhvr>
                                        <p:cTn id="55" dur="500"/>
                                        <p:tgtEl>
                                          <p:spTgt spid="119"/>
                                        </p:tgtEl>
                                      </p:cBhvr>
                                    </p:animEffect>
                                  </p:childTnLst>
                                </p:cTn>
                              </p:par>
                            </p:childTnLst>
                          </p:cTn>
                        </p:par>
                        <p:par>
                          <p:cTn id="56" fill="hold">
                            <p:stCondLst>
                              <p:cond delay="3306"/>
                            </p:stCondLst>
                            <p:childTnLst>
                              <p:par>
                                <p:cTn id="57" presetID="10" presetClass="entr" presetSubtype="0" fill="hold" nodeType="afterEffect">
                                  <p:stCondLst>
                                    <p:cond delay="2000"/>
                                  </p:stCondLst>
                                  <p:childTnLst>
                                    <p:set>
                                      <p:cBhvr>
                                        <p:cTn id="58" dur="1" fill="hold">
                                          <p:stCondLst>
                                            <p:cond delay="0"/>
                                          </p:stCondLst>
                                        </p:cTn>
                                        <p:tgtEl>
                                          <p:spTgt spid="121"/>
                                        </p:tgtEl>
                                        <p:attrNameLst>
                                          <p:attrName>style.visibility</p:attrName>
                                        </p:attrNameLst>
                                      </p:cBhvr>
                                      <p:to>
                                        <p:strVal val="visible"/>
                                      </p:to>
                                    </p:set>
                                    <p:animEffect transition="in" filter="fade">
                                      <p:cBhvr>
                                        <p:cTn id="59" dur="1"/>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4"/>
          <p:cNvSpPr txBox="1">
            <a:spLocks noGrp="1"/>
          </p:cNvSpPr>
          <p:nvPr>
            <p:ph type="body" idx="1"/>
          </p:nvPr>
        </p:nvSpPr>
        <p:spPr>
          <a:xfrm>
            <a:off x="742950" y="152400"/>
            <a:ext cx="8667750" cy="10668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Font typeface="Arial"/>
              <a:buNone/>
            </a:pPr>
            <a:r>
              <a:rPr lang="en-US" sz="3200" b="1" i="0" u="none">
                <a:solidFill>
                  <a:schemeClr val="dk2"/>
                </a:solidFill>
                <a:latin typeface="Arial"/>
                <a:ea typeface="Arial"/>
                <a:cs typeface="Arial"/>
                <a:sym typeface="Arial"/>
              </a:rPr>
              <a:t>Faktor – Faktor yang Relevan Untuk Diperhatikan</a:t>
            </a:r>
            <a:endParaRPr/>
          </a:p>
        </p:txBody>
      </p:sp>
      <p:sp>
        <p:nvSpPr>
          <p:cNvPr id="127" name="Google Shape;127;p4"/>
          <p:cNvSpPr txBox="1"/>
          <p:nvPr/>
        </p:nvSpPr>
        <p:spPr>
          <a:xfrm>
            <a:off x="193675" y="4191000"/>
            <a:ext cx="4222750" cy="654050"/>
          </a:xfrm>
          <a:prstGeom prst="rect">
            <a:avLst/>
          </a:prstGeom>
          <a:gradFill>
            <a:gsLst>
              <a:gs pos="0">
                <a:schemeClr val="lt1"/>
              </a:gs>
              <a:gs pos="50000">
                <a:schemeClr val="hlink"/>
              </a:gs>
              <a:gs pos="100000">
                <a:schemeClr val="lt1"/>
              </a:gs>
            </a:gsLst>
            <a:lin ang="5400000" scaled="0"/>
          </a:gradFill>
          <a:ln w="12700" cap="sq"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28600" algn="ctr" rtl="0">
              <a:lnSpc>
                <a:spcPct val="100000"/>
              </a:lnSpc>
              <a:spcBef>
                <a:spcPts val="0"/>
              </a:spcBef>
              <a:spcAft>
                <a:spcPts val="0"/>
              </a:spcAft>
              <a:buClr>
                <a:srgbClr val="FF0000"/>
              </a:buClr>
              <a:buSzPts val="3600"/>
              <a:buFont typeface="Arial Narrow"/>
              <a:buChar char="•"/>
            </a:pPr>
            <a:r>
              <a:rPr lang="en-US" sz="3600" b="1" i="0" u="none">
                <a:solidFill>
                  <a:srgbClr val="FF0000"/>
                </a:solidFill>
                <a:latin typeface="Arial Narrow"/>
                <a:ea typeface="Arial Narrow"/>
                <a:cs typeface="Arial Narrow"/>
                <a:sym typeface="Arial Narrow"/>
              </a:rPr>
              <a:t> Tarif Pajak</a:t>
            </a:r>
            <a:endParaRPr/>
          </a:p>
        </p:txBody>
      </p:sp>
      <p:sp>
        <p:nvSpPr>
          <p:cNvPr id="128" name="Google Shape;128;p4"/>
          <p:cNvSpPr txBox="1"/>
          <p:nvPr/>
        </p:nvSpPr>
        <p:spPr>
          <a:xfrm>
            <a:off x="5500687" y="4191000"/>
            <a:ext cx="3897312" cy="654050"/>
          </a:xfrm>
          <a:prstGeom prst="rect">
            <a:avLst/>
          </a:prstGeom>
          <a:gradFill>
            <a:gsLst>
              <a:gs pos="0">
                <a:schemeClr val="lt1"/>
              </a:gs>
              <a:gs pos="50000">
                <a:srgbClr val="99FF99"/>
              </a:gs>
              <a:gs pos="100000">
                <a:schemeClr val="lt1"/>
              </a:gs>
            </a:gsLst>
            <a:lin ang="5400000" scaled="0"/>
          </a:gradFill>
          <a:ln w="12700" cap="sq"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28600" algn="ctr" rtl="0">
              <a:lnSpc>
                <a:spcPct val="100000"/>
              </a:lnSpc>
              <a:spcBef>
                <a:spcPts val="0"/>
              </a:spcBef>
              <a:spcAft>
                <a:spcPts val="0"/>
              </a:spcAft>
              <a:buClr>
                <a:srgbClr val="FF0000"/>
              </a:buClr>
              <a:buSzPts val="3600"/>
              <a:buFont typeface="Arial Narrow"/>
              <a:buChar char="•"/>
            </a:pPr>
            <a:r>
              <a:rPr lang="en-US" sz="3600" b="1" i="0" u="none">
                <a:solidFill>
                  <a:srgbClr val="FF0000"/>
                </a:solidFill>
                <a:latin typeface="Arial Narrow"/>
                <a:ea typeface="Arial Narrow"/>
                <a:cs typeface="Arial Narrow"/>
                <a:sym typeface="Arial Narrow"/>
              </a:rPr>
              <a:t> Cara Pelunasan</a:t>
            </a:r>
            <a:endParaRPr/>
          </a:p>
        </p:txBody>
      </p:sp>
      <p:pic>
        <p:nvPicPr>
          <p:cNvPr id="129" name="Google Shape;129;p4" descr="image11"/>
          <p:cNvPicPr preferRelativeResize="0"/>
          <p:nvPr/>
        </p:nvPicPr>
        <p:blipFill rotWithShape="1">
          <a:blip r:embed="rId3">
            <a:alphaModFix/>
          </a:blip>
          <a:srcRect/>
          <a:stretch/>
        </p:blipFill>
        <p:spPr>
          <a:xfrm>
            <a:off x="193675" y="2362200"/>
            <a:ext cx="4214812" cy="1701800"/>
          </a:xfrm>
          <a:prstGeom prst="rect">
            <a:avLst/>
          </a:prstGeom>
          <a:noFill/>
          <a:ln>
            <a:noFill/>
          </a:ln>
        </p:spPr>
      </p:pic>
      <p:pic>
        <p:nvPicPr>
          <p:cNvPr id="130" name="Google Shape;130;p4" descr="mfi_045-5"/>
          <p:cNvPicPr preferRelativeResize="0"/>
          <p:nvPr/>
        </p:nvPicPr>
        <p:blipFill rotWithShape="1">
          <a:blip r:embed="rId4">
            <a:alphaModFix/>
          </a:blip>
          <a:srcRect/>
          <a:stretch/>
        </p:blipFill>
        <p:spPr>
          <a:xfrm>
            <a:off x="5497512" y="2362200"/>
            <a:ext cx="3900487" cy="1725612"/>
          </a:xfrm>
          <a:prstGeom prst="rect">
            <a:avLst/>
          </a:prstGeom>
          <a:noFill/>
          <a:ln>
            <a:noFill/>
          </a:ln>
        </p:spPr>
      </p:pic>
      <p:pic>
        <p:nvPicPr>
          <p:cNvPr id="131" name="Google Shape;131;p4" descr="PH01649J"/>
          <p:cNvPicPr preferRelativeResize="0"/>
          <p:nvPr/>
        </p:nvPicPr>
        <p:blipFill rotWithShape="1">
          <a:blip r:embed="rId5">
            <a:alphaModFix/>
          </a:blip>
          <a:srcRect/>
          <a:stretch/>
        </p:blipFill>
        <p:spPr>
          <a:xfrm>
            <a:off x="193675" y="4953000"/>
            <a:ext cx="4213225" cy="1671637"/>
          </a:xfrm>
          <a:prstGeom prst="rect">
            <a:avLst/>
          </a:prstGeom>
          <a:noFill/>
          <a:ln>
            <a:noFill/>
          </a:ln>
        </p:spPr>
      </p:pic>
      <p:pic>
        <p:nvPicPr>
          <p:cNvPr id="132" name="Google Shape;132;p4" descr="100302aPerbangkan"/>
          <p:cNvPicPr preferRelativeResize="0"/>
          <p:nvPr/>
        </p:nvPicPr>
        <p:blipFill rotWithShape="1">
          <a:blip r:embed="rId6">
            <a:alphaModFix/>
          </a:blip>
          <a:srcRect/>
          <a:stretch/>
        </p:blipFill>
        <p:spPr>
          <a:xfrm>
            <a:off x="5500687" y="4953000"/>
            <a:ext cx="3897312" cy="1679575"/>
          </a:xfrm>
          <a:prstGeom prst="rect">
            <a:avLst/>
          </a:prstGeom>
          <a:noFill/>
          <a:ln>
            <a:noFill/>
          </a:ln>
        </p:spPr>
      </p:pic>
      <p:sp>
        <p:nvSpPr>
          <p:cNvPr id="133" name="Google Shape;133;p4"/>
          <p:cNvSpPr txBox="1"/>
          <p:nvPr/>
        </p:nvSpPr>
        <p:spPr>
          <a:xfrm>
            <a:off x="193675" y="1555750"/>
            <a:ext cx="4181475" cy="654050"/>
          </a:xfrm>
          <a:prstGeom prst="rect">
            <a:avLst/>
          </a:prstGeom>
          <a:solidFill>
            <a:schemeClr val="dk1"/>
          </a:solidFill>
          <a:ln w="12700" cap="sq"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28600" algn="ctr" rtl="0">
              <a:lnSpc>
                <a:spcPct val="100000"/>
              </a:lnSpc>
              <a:spcBef>
                <a:spcPts val="0"/>
              </a:spcBef>
              <a:spcAft>
                <a:spcPts val="0"/>
              </a:spcAft>
              <a:buClr>
                <a:srgbClr val="FFFF00"/>
              </a:buClr>
              <a:buSzPts val="3600"/>
              <a:buFont typeface="Arial Narrow"/>
              <a:buChar char="•"/>
            </a:pPr>
            <a:r>
              <a:rPr lang="en-US" sz="3600" b="1" i="0" u="none">
                <a:solidFill>
                  <a:srgbClr val="FFFF00"/>
                </a:solidFill>
                <a:latin typeface="Arial Narrow"/>
                <a:ea typeface="Arial Narrow"/>
                <a:cs typeface="Arial Narrow"/>
                <a:sym typeface="Arial Narrow"/>
              </a:rPr>
              <a:t>Subyek Pajak</a:t>
            </a:r>
            <a:endParaRPr/>
          </a:p>
        </p:txBody>
      </p:sp>
      <p:sp>
        <p:nvSpPr>
          <p:cNvPr id="134" name="Google Shape;134;p4"/>
          <p:cNvSpPr txBox="1"/>
          <p:nvPr/>
        </p:nvSpPr>
        <p:spPr>
          <a:xfrm>
            <a:off x="5489575" y="1555750"/>
            <a:ext cx="3908425" cy="654050"/>
          </a:xfrm>
          <a:prstGeom prst="rect">
            <a:avLst/>
          </a:prstGeom>
          <a:gradFill>
            <a:gsLst>
              <a:gs pos="0">
                <a:schemeClr val="accent1"/>
              </a:gs>
              <a:gs pos="50000">
                <a:srgbClr val="FFFF00"/>
              </a:gs>
              <a:gs pos="100000">
                <a:schemeClr val="accent1"/>
              </a:gs>
            </a:gsLst>
            <a:lin ang="5400000" scaled="0"/>
          </a:gradFill>
          <a:ln w="12700" cap="sq"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28600" algn="ctr" rtl="0">
              <a:lnSpc>
                <a:spcPct val="100000"/>
              </a:lnSpc>
              <a:spcBef>
                <a:spcPts val="0"/>
              </a:spcBef>
              <a:spcAft>
                <a:spcPts val="0"/>
              </a:spcAft>
              <a:buClr>
                <a:srgbClr val="0000CC"/>
              </a:buClr>
              <a:buSzPts val="3600"/>
              <a:buFont typeface="Arial Narrow"/>
              <a:buChar char="•"/>
            </a:pPr>
            <a:r>
              <a:rPr lang="en-US" sz="3600" b="1" i="0" u="none">
                <a:solidFill>
                  <a:srgbClr val="0000CC"/>
                </a:solidFill>
                <a:latin typeface="Arial Narrow"/>
                <a:ea typeface="Arial Narrow"/>
                <a:cs typeface="Arial Narrow"/>
                <a:sym typeface="Arial Narrow"/>
              </a:rPr>
              <a:t>Obyek Pajak</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6">
                                            <p:txEl>
                                              <p:pRg st="0" end="0"/>
                                            </p:txEl>
                                          </p:spTgt>
                                        </p:tgtEl>
                                        <p:attrNameLst>
                                          <p:attrName>style.visibility</p:attrName>
                                        </p:attrNameLst>
                                      </p:cBhvr>
                                      <p:to>
                                        <p:strVal val="visible"/>
                                      </p:to>
                                    </p:set>
                                    <p:animEffect transition="in" filter="fade">
                                      <p:cBhvr>
                                        <p:cTn id="7" dur="2000"/>
                                        <p:tgtEl>
                                          <p:spTgt spid="126">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33"/>
                                        </p:tgtEl>
                                        <p:attrNameLst>
                                          <p:attrName>style.visibility</p:attrName>
                                        </p:attrNameLst>
                                      </p:cBhvr>
                                      <p:to>
                                        <p:strVal val="visible"/>
                                      </p:to>
                                    </p:set>
                                    <p:animEffect transition="in" filter="fade">
                                      <p:cBhvr>
                                        <p:cTn id="11" dur="3000"/>
                                        <p:tgtEl>
                                          <p:spTgt spid="133"/>
                                        </p:tgtEl>
                                      </p:cBhvr>
                                    </p:animEffect>
                                  </p:childTnLst>
                                </p:cTn>
                              </p:par>
                            </p:childTnLst>
                          </p:cTn>
                        </p:par>
                        <p:par>
                          <p:cTn id="12" fill="hold">
                            <p:stCondLst>
                              <p:cond delay="5000"/>
                            </p:stCondLst>
                            <p:childTnLst>
                              <p:par>
                                <p:cTn id="13" presetID="10" presetClass="entr" presetSubtype="0" fill="hold" nodeType="afterEffect">
                                  <p:stCondLst>
                                    <p:cond delay="0"/>
                                  </p:stCondLst>
                                  <p:childTnLst>
                                    <p:set>
                                      <p:cBhvr>
                                        <p:cTn id="14" dur="1" fill="hold">
                                          <p:stCondLst>
                                            <p:cond delay="0"/>
                                          </p:stCondLst>
                                        </p:cTn>
                                        <p:tgtEl>
                                          <p:spTgt spid="129"/>
                                        </p:tgtEl>
                                        <p:attrNameLst>
                                          <p:attrName>style.visibility</p:attrName>
                                        </p:attrNameLst>
                                      </p:cBhvr>
                                      <p:to>
                                        <p:strVal val="visible"/>
                                      </p:to>
                                    </p:set>
                                    <p:animEffect transition="in" filter="fade">
                                      <p:cBhvr>
                                        <p:cTn id="15" dur="3000"/>
                                        <p:tgtEl>
                                          <p:spTgt spid="129"/>
                                        </p:tgtEl>
                                      </p:cBhvr>
                                    </p:animEffect>
                                  </p:childTnLst>
                                </p:cTn>
                              </p:par>
                            </p:childTnLst>
                          </p:cTn>
                        </p:par>
                        <p:par>
                          <p:cTn id="16" fill="hold">
                            <p:stCondLst>
                              <p:cond delay="8000"/>
                            </p:stCondLst>
                            <p:childTnLst>
                              <p:par>
                                <p:cTn id="17" presetID="10" presetClass="entr" presetSubtype="0" fill="hold" nodeType="afterEffect">
                                  <p:stCondLst>
                                    <p:cond delay="0"/>
                                  </p:stCondLst>
                                  <p:childTnLst>
                                    <p:set>
                                      <p:cBhvr>
                                        <p:cTn id="18" dur="1" fill="hold">
                                          <p:stCondLst>
                                            <p:cond delay="0"/>
                                          </p:stCondLst>
                                        </p:cTn>
                                        <p:tgtEl>
                                          <p:spTgt spid="134"/>
                                        </p:tgtEl>
                                        <p:attrNameLst>
                                          <p:attrName>style.visibility</p:attrName>
                                        </p:attrNameLst>
                                      </p:cBhvr>
                                      <p:to>
                                        <p:strVal val="visible"/>
                                      </p:to>
                                    </p:set>
                                    <p:animEffect transition="in" filter="fade">
                                      <p:cBhvr>
                                        <p:cTn id="19" dur="3000"/>
                                        <p:tgtEl>
                                          <p:spTgt spid="134"/>
                                        </p:tgtEl>
                                      </p:cBhvr>
                                    </p:animEffect>
                                  </p:childTnLst>
                                </p:cTn>
                              </p:par>
                            </p:childTnLst>
                          </p:cTn>
                        </p:par>
                        <p:par>
                          <p:cTn id="20" fill="hold">
                            <p:stCondLst>
                              <p:cond delay="11000"/>
                            </p:stCondLst>
                            <p:childTnLst>
                              <p:par>
                                <p:cTn id="21" presetID="10" presetClass="entr" presetSubtype="0" fill="hold" nodeType="afterEffect">
                                  <p:stCondLst>
                                    <p:cond delay="0"/>
                                  </p:stCondLst>
                                  <p:childTnLst>
                                    <p:set>
                                      <p:cBhvr>
                                        <p:cTn id="22" dur="1" fill="hold">
                                          <p:stCondLst>
                                            <p:cond delay="0"/>
                                          </p:stCondLst>
                                        </p:cTn>
                                        <p:tgtEl>
                                          <p:spTgt spid="130"/>
                                        </p:tgtEl>
                                        <p:attrNameLst>
                                          <p:attrName>style.visibility</p:attrName>
                                        </p:attrNameLst>
                                      </p:cBhvr>
                                      <p:to>
                                        <p:strVal val="visible"/>
                                      </p:to>
                                    </p:set>
                                    <p:animEffect transition="in" filter="fade">
                                      <p:cBhvr>
                                        <p:cTn id="23" dur="3000"/>
                                        <p:tgtEl>
                                          <p:spTgt spid="130"/>
                                        </p:tgtEl>
                                      </p:cBhvr>
                                    </p:animEffect>
                                  </p:childTnLst>
                                </p:cTn>
                              </p:par>
                            </p:childTnLst>
                          </p:cTn>
                        </p:par>
                        <p:par>
                          <p:cTn id="24" fill="hold">
                            <p:stCondLst>
                              <p:cond delay="14000"/>
                            </p:stCondLst>
                            <p:childTnLst>
                              <p:par>
                                <p:cTn id="25" presetID="10" presetClass="entr" presetSubtype="0" fill="hold" nodeType="afterEffect">
                                  <p:stCondLst>
                                    <p:cond delay="0"/>
                                  </p:stCondLst>
                                  <p:childTnLst>
                                    <p:set>
                                      <p:cBhvr>
                                        <p:cTn id="26" dur="1" fill="hold">
                                          <p:stCondLst>
                                            <p:cond delay="0"/>
                                          </p:stCondLst>
                                        </p:cTn>
                                        <p:tgtEl>
                                          <p:spTgt spid="127"/>
                                        </p:tgtEl>
                                        <p:attrNameLst>
                                          <p:attrName>style.visibility</p:attrName>
                                        </p:attrNameLst>
                                      </p:cBhvr>
                                      <p:to>
                                        <p:strVal val="visible"/>
                                      </p:to>
                                    </p:set>
                                    <p:animEffect transition="in" filter="fade">
                                      <p:cBhvr>
                                        <p:cTn id="27" dur="3000"/>
                                        <p:tgtEl>
                                          <p:spTgt spid="127"/>
                                        </p:tgtEl>
                                      </p:cBhvr>
                                    </p:animEffect>
                                  </p:childTnLst>
                                </p:cTn>
                              </p:par>
                            </p:childTnLst>
                          </p:cTn>
                        </p:par>
                        <p:par>
                          <p:cTn id="28" fill="hold">
                            <p:stCondLst>
                              <p:cond delay="17000"/>
                            </p:stCondLst>
                            <p:childTnLst>
                              <p:par>
                                <p:cTn id="29" presetID="10" presetClass="entr" presetSubtype="0" fill="hold" nodeType="afterEffect">
                                  <p:stCondLst>
                                    <p:cond delay="0"/>
                                  </p:stCondLst>
                                  <p:childTnLst>
                                    <p:set>
                                      <p:cBhvr>
                                        <p:cTn id="30" dur="1" fill="hold">
                                          <p:stCondLst>
                                            <p:cond delay="0"/>
                                          </p:stCondLst>
                                        </p:cTn>
                                        <p:tgtEl>
                                          <p:spTgt spid="131"/>
                                        </p:tgtEl>
                                        <p:attrNameLst>
                                          <p:attrName>style.visibility</p:attrName>
                                        </p:attrNameLst>
                                      </p:cBhvr>
                                      <p:to>
                                        <p:strVal val="visible"/>
                                      </p:to>
                                    </p:set>
                                    <p:animEffect transition="in" filter="fade">
                                      <p:cBhvr>
                                        <p:cTn id="31" dur="3000"/>
                                        <p:tgtEl>
                                          <p:spTgt spid="131"/>
                                        </p:tgtEl>
                                      </p:cBhvr>
                                    </p:animEffect>
                                  </p:childTnLst>
                                </p:cTn>
                              </p:par>
                            </p:childTnLst>
                          </p:cTn>
                        </p:par>
                        <p:par>
                          <p:cTn id="32" fill="hold">
                            <p:stCondLst>
                              <p:cond delay="20000"/>
                            </p:stCondLst>
                            <p:childTnLst>
                              <p:par>
                                <p:cTn id="33" presetID="10" presetClass="entr" presetSubtype="0" fill="hold" nodeType="afterEffect">
                                  <p:stCondLst>
                                    <p:cond delay="0"/>
                                  </p:stCondLst>
                                  <p:childTnLst>
                                    <p:set>
                                      <p:cBhvr>
                                        <p:cTn id="34" dur="1" fill="hold">
                                          <p:stCondLst>
                                            <p:cond delay="0"/>
                                          </p:stCondLst>
                                        </p:cTn>
                                        <p:tgtEl>
                                          <p:spTgt spid="128"/>
                                        </p:tgtEl>
                                        <p:attrNameLst>
                                          <p:attrName>style.visibility</p:attrName>
                                        </p:attrNameLst>
                                      </p:cBhvr>
                                      <p:to>
                                        <p:strVal val="visible"/>
                                      </p:to>
                                    </p:set>
                                    <p:animEffect transition="in" filter="fade">
                                      <p:cBhvr>
                                        <p:cTn id="35" dur="3000"/>
                                        <p:tgtEl>
                                          <p:spTgt spid="128"/>
                                        </p:tgtEl>
                                      </p:cBhvr>
                                    </p:animEffect>
                                  </p:childTnLst>
                                </p:cTn>
                              </p:par>
                            </p:childTnLst>
                          </p:cTn>
                        </p:par>
                        <p:par>
                          <p:cTn id="36" fill="hold">
                            <p:stCondLst>
                              <p:cond delay="23000"/>
                            </p:stCondLst>
                            <p:childTnLst>
                              <p:par>
                                <p:cTn id="37" presetID="10" presetClass="entr" presetSubtype="0" fill="hold" nodeType="afterEffect">
                                  <p:stCondLst>
                                    <p:cond delay="0"/>
                                  </p:stCondLst>
                                  <p:childTnLst>
                                    <p:set>
                                      <p:cBhvr>
                                        <p:cTn id="38" dur="1" fill="hold">
                                          <p:stCondLst>
                                            <p:cond delay="0"/>
                                          </p:stCondLst>
                                        </p:cTn>
                                        <p:tgtEl>
                                          <p:spTgt spid="132"/>
                                        </p:tgtEl>
                                        <p:attrNameLst>
                                          <p:attrName>style.visibility</p:attrName>
                                        </p:attrNameLst>
                                      </p:cBhvr>
                                      <p:to>
                                        <p:strVal val="visible"/>
                                      </p:to>
                                    </p:set>
                                    <p:animEffect transition="in" filter="fade">
                                      <p:cBhvr>
                                        <p:cTn id="39" dur="30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5"/>
          <p:cNvSpPr txBox="1">
            <a:spLocks noGrp="1"/>
          </p:cNvSpPr>
          <p:nvPr>
            <p:ph type="title"/>
          </p:nvPr>
        </p:nvSpPr>
        <p:spPr>
          <a:xfrm>
            <a:off x="495300" y="274637"/>
            <a:ext cx="8915400" cy="669925"/>
          </a:xfrm>
          <a:prstGeom prst="rect">
            <a:avLst/>
          </a:prstGeom>
          <a:solidFill>
            <a:srgbClr val="99CC00"/>
          </a:solidFill>
          <a:ln w="9525" cap="flat" cmpd="sng">
            <a:solidFill>
              <a:schemeClr val="dk1"/>
            </a:solidFill>
            <a:prstDash val="solid"/>
            <a:miter lim="524288"/>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200"/>
              <a:buFont typeface="Arial"/>
              <a:buNone/>
            </a:pPr>
            <a:r>
              <a:rPr lang="en-US" sz="3200" b="0" i="0" u="none">
                <a:solidFill>
                  <a:schemeClr val="dk2"/>
                </a:solidFill>
                <a:latin typeface="Arial"/>
                <a:ea typeface="Arial"/>
                <a:cs typeface="Arial"/>
                <a:sym typeface="Arial"/>
              </a:rPr>
              <a:t>Pemotong PPh Pasal 21/26</a:t>
            </a:r>
            <a:endParaRPr/>
          </a:p>
        </p:txBody>
      </p:sp>
      <p:sp>
        <p:nvSpPr>
          <p:cNvPr id="140" name="Google Shape;140;p5"/>
          <p:cNvSpPr txBox="1">
            <a:spLocks noGrp="1"/>
          </p:cNvSpPr>
          <p:nvPr>
            <p:ph type="body" idx="1"/>
          </p:nvPr>
        </p:nvSpPr>
        <p:spPr>
          <a:xfrm>
            <a:off x="481012" y="1214437"/>
            <a:ext cx="8915400" cy="4525962"/>
          </a:xfrm>
          <a:prstGeom prst="rect">
            <a:avLst/>
          </a:prstGeom>
          <a:solidFill>
            <a:schemeClr val="accent1"/>
          </a:solidFill>
          <a:ln w="9525" cap="flat" cmpd="sng">
            <a:solidFill>
              <a:schemeClr val="dk1"/>
            </a:solidFill>
            <a:prstDash val="solid"/>
            <a:miter lim="524288"/>
            <a:headEnd type="none" w="sm" len="sm"/>
            <a:tailEnd type="none" w="sm" len="sm"/>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pemberi kerja yang terdiri dari orang pribadi dan badan</a:t>
            </a:r>
            <a:endParaRPr/>
          </a:p>
          <a:p>
            <a:pPr marL="342900" lvl="0" indent="-342900" algn="just" rtl="0">
              <a:lnSpc>
                <a:spcPct val="10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Bendahara atau pemegang kas pemerintah </a:t>
            </a:r>
            <a:endParaRPr/>
          </a:p>
          <a:p>
            <a:pPr marL="342900" lvl="0" indent="-342900" algn="just" rtl="0">
              <a:lnSpc>
                <a:spcPct val="10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dana pensiun, badan penyelenggara Jaminan Sosial Tenaga Kerja dan badan-badan lain</a:t>
            </a:r>
            <a:endParaRPr/>
          </a:p>
          <a:p>
            <a:pPr marL="342900" lvl="0" indent="-342900" algn="just" rtl="0">
              <a:lnSpc>
                <a:spcPct val="10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Orang pribadi yang melakukan kegiatan usaha atau pekerjaan bebas serta badan</a:t>
            </a:r>
            <a:endParaRPr/>
          </a:p>
          <a:p>
            <a:pPr marL="342900" lvl="0" indent="-342900" algn="just" rtl="0">
              <a:lnSpc>
                <a:spcPct val="10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Penyelenggara kegiatan</a:t>
            </a:r>
            <a:endParaRPr/>
          </a:p>
        </p:txBody>
      </p:sp>
      <p:sp>
        <p:nvSpPr>
          <p:cNvPr id="141" name="Google Shape;141;p5"/>
          <p:cNvSpPr txBox="1"/>
          <p:nvPr/>
        </p:nvSpPr>
        <p:spPr>
          <a:xfrm>
            <a:off x="584200" y="6572250"/>
            <a:ext cx="1077912" cy="24606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000"/>
              <a:buFont typeface="Arial"/>
              <a:buNone/>
            </a:pPr>
            <a:r>
              <a:rPr lang="en-US" sz="1000" b="0" i="0" u="none">
                <a:solidFill>
                  <a:schemeClr val="dk1"/>
                </a:solidFill>
                <a:latin typeface="Arial"/>
                <a:ea typeface="Arial"/>
                <a:cs typeface="Arial"/>
                <a:sym typeface="Arial"/>
              </a:rPr>
              <a:t>Pasal 2 ayat (1)</a:t>
            </a:r>
            <a:endParaRPr/>
          </a:p>
        </p:txBody>
      </p:sp>
    </p:spTree>
  </p:cSld>
  <p:clrMapOvr>
    <a:masterClrMapping/>
  </p:clrMapOvr>
  <p:transition spd="slow">
    <p:push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6"/>
          <p:cNvSpPr>
            <a:spLocks noGrp="1"/>
          </p:cNvSpPr>
          <p:nvPr>
            <p:ph type="title"/>
          </p:nvPr>
        </p:nvSpPr>
        <p:spPr>
          <a:xfrm>
            <a:off x="631825" y="274637"/>
            <a:ext cx="8713787" cy="1138237"/>
          </a:xfrm>
          <a:prstGeom prst="roundRect">
            <a:avLst>
              <a:gd name="adj" fmla="val 3600"/>
            </a:avLst>
          </a:prstGeom>
          <a:solidFill>
            <a:srgbClr val="99CC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200"/>
              <a:buFont typeface="Tahoma"/>
              <a:buNone/>
            </a:pPr>
            <a:r>
              <a:rPr lang="en-US" sz="3200" b="0" i="0" u="none">
                <a:solidFill>
                  <a:schemeClr val="dk2"/>
                </a:solidFill>
                <a:latin typeface="Tahoma"/>
                <a:ea typeface="Tahoma"/>
                <a:cs typeface="Tahoma"/>
                <a:sym typeface="Tahoma"/>
              </a:rPr>
              <a:t>Tidak Termasuk Pemberi Kerja Sebagai Pemotong PPh Pasal 21/26</a:t>
            </a:r>
            <a:endParaRPr/>
          </a:p>
        </p:txBody>
      </p:sp>
      <p:sp>
        <p:nvSpPr>
          <p:cNvPr id="147" name="Google Shape;147;p6"/>
          <p:cNvSpPr>
            <a:spLocks noGrp="1"/>
          </p:cNvSpPr>
          <p:nvPr>
            <p:ph type="body" idx="1"/>
          </p:nvPr>
        </p:nvSpPr>
        <p:spPr>
          <a:xfrm>
            <a:off x="481012" y="1711325"/>
            <a:ext cx="8915400" cy="4525962"/>
          </a:xfrm>
          <a:prstGeom prst="roundRect">
            <a:avLst>
              <a:gd name="adj" fmla="val 3600"/>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342900" lvl="0" indent="-342900" algn="just" rtl="0">
              <a:lnSpc>
                <a:spcPct val="100000"/>
              </a:lnSpc>
              <a:spcBef>
                <a:spcPts val="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Kantor perwakilan negara asing</a:t>
            </a:r>
            <a:endParaRPr/>
          </a:p>
          <a:p>
            <a:pPr marL="342900" lvl="0" indent="-342900" algn="just" rtl="0">
              <a:lnSpc>
                <a:spcPct val="10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Organisasi-organisasi internasional yang ditetapkan Menteri Keuangan</a:t>
            </a:r>
            <a:endParaRPr/>
          </a:p>
          <a:p>
            <a:pPr marL="342900" lvl="0" indent="-342900" algn="just" rtl="0">
              <a:lnSpc>
                <a:spcPct val="10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Pemberi kerja orang pribadi yang tidak melakukan kegiatan usaha atau pekerjaan bebas yang semata-mata memperkerjakan orang pribadi untuk melakukan pekerjaan rumah tangga atau pekerjaan bukan dalam rangka melakukan kegiatan usaha atau pekerjaan bebas</a:t>
            </a:r>
            <a:endParaRPr/>
          </a:p>
          <a:p>
            <a:pPr marL="342900" lvl="0" indent="-165100" algn="l" rtl="0">
              <a:spcBef>
                <a:spcPts val="560"/>
              </a:spcBef>
              <a:spcAft>
                <a:spcPts val="0"/>
              </a:spcAft>
              <a:buClr>
                <a:schemeClr val="dk1"/>
              </a:buClr>
              <a:buSzPts val="2800"/>
              <a:buFont typeface="Arial"/>
              <a:buNone/>
            </a:pPr>
            <a:endParaRPr sz="2800" b="0" i="0" u="none">
              <a:solidFill>
                <a:schemeClr val="dk1"/>
              </a:solidFill>
              <a:latin typeface="Arial"/>
              <a:ea typeface="Arial"/>
              <a:cs typeface="Arial"/>
              <a:sym typeface="Arial"/>
            </a:endParaRPr>
          </a:p>
        </p:txBody>
      </p:sp>
      <p:sp>
        <p:nvSpPr>
          <p:cNvPr id="148" name="Google Shape;148;p6"/>
          <p:cNvSpPr txBox="1"/>
          <p:nvPr/>
        </p:nvSpPr>
        <p:spPr>
          <a:xfrm>
            <a:off x="584200" y="6572250"/>
            <a:ext cx="1077912" cy="24606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000"/>
              <a:buFont typeface="Arial"/>
              <a:buNone/>
            </a:pPr>
            <a:r>
              <a:rPr lang="en-US" sz="1000" b="0" i="0" u="none">
                <a:solidFill>
                  <a:schemeClr val="dk1"/>
                </a:solidFill>
                <a:latin typeface="Arial"/>
                <a:ea typeface="Arial"/>
                <a:cs typeface="Arial"/>
                <a:sym typeface="Arial"/>
              </a:rPr>
              <a:t>Pasal 2 ayat (2)</a:t>
            </a:r>
            <a:endParaRPr/>
          </a:p>
        </p:txBody>
      </p:sp>
    </p:spTree>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7"/>
          <p:cNvSpPr txBox="1">
            <a:spLocks noGrp="1"/>
          </p:cNvSpPr>
          <p:nvPr>
            <p:ph type="title"/>
          </p:nvPr>
        </p:nvSpPr>
        <p:spPr>
          <a:xfrm>
            <a:off x="481012" y="187325"/>
            <a:ext cx="8915400" cy="939800"/>
          </a:xfrm>
          <a:prstGeom prst="rect">
            <a:avLst/>
          </a:prstGeom>
          <a:solidFill>
            <a:srgbClr val="C0C0C0"/>
          </a:solidFill>
          <a:ln w="9525" cap="flat" cmpd="sng">
            <a:solidFill>
              <a:schemeClr val="dk1"/>
            </a:solidFill>
            <a:prstDash val="solid"/>
            <a:miter lim="524288"/>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Tahoma"/>
              <a:buNone/>
            </a:pPr>
            <a:r>
              <a:rPr lang="en-US" sz="2800" b="0" i="0" u="none">
                <a:solidFill>
                  <a:schemeClr val="dk2"/>
                </a:solidFill>
                <a:latin typeface="Tahoma"/>
                <a:ea typeface="Tahoma"/>
                <a:cs typeface="Tahoma"/>
                <a:sym typeface="Tahoma"/>
              </a:rPr>
              <a:t>Penerima Penghasilan Yang Dipotong PPh Pasal 21/26</a:t>
            </a:r>
            <a:br>
              <a:rPr lang="en-US" sz="2800" b="0" i="0" u="none">
                <a:solidFill>
                  <a:schemeClr val="dk2"/>
                </a:solidFill>
                <a:latin typeface="Tahoma"/>
                <a:ea typeface="Tahoma"/>
                <a:cs typeface="Tahoma"/>
                <a:sym typeface="Tahoma"/>
              </a:rPr>
            </a:br>
            <a:r>
              <a:rPr lang="en-US" sz="2800" b="0" i="0" u="none">
                <a:solidFill>
                  <a:schemeClr val="dk2"/>
                </a:solidFill>
                <a:latin typeface="Tahoma"/>
                <a:ea typeface="Tahoma"/>
                <a:cs typeface="Tahoma"/>
                <a:sym typeface="Tahoma"/>
              </a:rPr>
              <a:t>(Pasal 3)</a:t>
            </a:r>
            <a:endParaRPr/>
          </a:p>
        </p:txBody>
      </p:sp>
      <p:sp>
        <p:nvSpPr>
          <p:cNvPr id="154" name="Google Shape;154;p7"/>
          <p:cNvSpPr>
            <a:spLocks noGrp="1"/>
          </p:cNvSpPr>
          <p:nvPr>
            <p:ph type="body" idx="1"/>
          </p:nvPr>
        </p:nvSpPr>
        <p:spPr>
          <a:xfrm>
            <a:off x="619125" y="1654175"/>
            <a:ext cx="9048750" cy="5060950"/>
          </a:xfrm>
          <a:prstGeom prst="roundRect">
            <a:avLst>
              <a:gd name="adj" fmla="val 3600"/>
            </a:avLst>
          </a:prstGeom>
          <a:solidFill>
            <a:srgbClr val="CCFFFF"/>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Clr>
                <a:schemeClr val="dk1"/>
              </a:buClr>
              <a:buSzPts val="1600"/>
              <a:buFont typeface="Arial"/>
              <a:buChar char="•"/>
            </a:pPr>
            <a:r>
              <a:rPr lang="en-US" sz="1600" b="0" i="0" u="none">
                <a:solidFill>
                  <a:schemeClr val="dk1"/>
                </a:solidFill>
                <a:latin typeface="Arial"/>
                <a:ea typeface="Arial"/>
                <a:cs typeface="Arial"/>
                <a:sym typeface="Arial"/>
              </a:rPr>
              <a:t>Pegawai </a:t>
            </a:r>
            <a:endParaRPr/>
          </a:p>
          <a:p>
            <a:pPr marL="342900" lvl="0" indent="-342900" algn="just" rtl="0">
              <a:lnSpc>
                <a:spcPct val="80000"/>
              </a:lnSpc>
              <a:spcBef>
                <a:spcPts val="320"/>
              </a:spcBef>
              <a:spcAft>
                <a:spcPts val="0"/>
              </a:spcAft>
              <a:buClr>
                <a:schemeClr val="dk1"/>
              </a:buClr>
              <a:buSzPts val="1600"/>
              <a:buFont typeface="Arial"/>
              <a:buChar char="•"/>
            </a:pPr>
            <a:r>
              <a:rPr lang="en-US" sz="1600" b="0" i="0" u="none">
                <a:solidFill>
                  <a:schemeClr val="dk1"/>
                </a:solidFill>
                <a:latin typeface="Arial"/>
                <a:ea typeface="Arial"/>
                <a:cs typeface="Arial"/>
                <a:sym typeface="Arial"/>
              </a:rPr>
              <a:t>Penerima uang pesangon, pensiun atau uang manfaat pensiun, THT, JHT, termasuk ahli warisnya</a:t>
            </a:r>
            <a:endParaRPr/>
          </a:p>
          <a:p>
            <a:pPr marL="342900" lvl="0" indent="-342900" algn="l" rtl="0">
              <a:lnSpc>
                <a:spcPct val="80000"/>
              </a:lnSpc>
              <a:spcBef>
                <a:spcPts val="320"/>
              </a:spcBef>
              <a:spcAft>
                <a:spcPts val="0"/>
              </a:spcAft>
              <a:buClr>
                <a:schemeClr val="dk1"/>
              </a:buClr>
              <a:buSzPts val="1600"/>
              <a:buFont typeface="Arial"/>
              <a:buChar char="•"/>
            </a:pPr>
            <a:r>
              <a:rPr lang="en-US" sz="1600" b="0" i="0" u="none">
                <a:solidFill>
                  <a:schemeClr val="dk1"/>
                </a:solidFill>
                <a:latin typeface="Arial"/>
                <a:ea typeface="Arial"/>
                <a:cs typeface="Arial"/>
                <a:sym typeface="Arial"/>
              </a:rPr>
              <a:t>Bukan pegawai :</a:t>
            </a:r>
            <a:endParaRPr/>
          </a:p>
          <a:p>
            <a:pPr marL="742950" lvl="1" indent="-285750" algn="l" rtl="0">
              <a:lnSpc>
                <a:spcPct val="80000"/>
              </a:lnSpc>
              <a:spcBef>
                <a:spcPts val="280"/>
              </a:spcBef>
              <a:spcAft>
                <a:spcPts val="0"/>
              </a:spcAft>
              <a:buClr>
                <a:schemeClr val="accent2"/>
              </a:buClr>
              <a:buSzPts val="1400"/>
              <a:buFont typeface="Arial"/>
              <a:buChar char="–"/>
            </a:pPr>
            <a:r>
              <a:rPr lang="en-US" sz="1400" b="1" i="0" u="none">
                <a:solidFill>
                  <a:schemeClr val="accent2"/>
                </a:solidFill>
                <a:latin typeface="Arial"/>
                <a:ea typeface="Arial"/>
                <a:cs typeface="Arial"/>
                <a:sym typeface="Arial"/>
              </a:rPr>
              <a:t>Tenaga ahli</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Seniman/pekerja seni, pembawa acara</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Olahragawan</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Penasihat, pengajar, pelatih, penceramah, penyuluh dan moderator</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Pengarang, peneliti, penerjemah</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Pemberi jasa dalam segala bidang</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Agen iklan</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Pengawas dan pengelola proyek</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Pembawa pesanan/yang menemukan langganan/perantara</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Petugas penjaja barang dagangan</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Petugas dinas luar asuransi</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Distributor MLM, Direct Selling</a:t>
            </a:r>
            <a:endParaRPr/>
          </a:p>
          <a:p>
            <a:pPr marL="342900" lvl="0" indent="-342900" algn="l" rtl="0">
              <a:lnSpc>
                <a:spcPct val="80000"/>
              </a:lnSpc>
              <a:spcBef>
                <a:spcPts val="320"/>
              </a:spcBef>
              <a:spcAft>
                <a:spcPts val="0"/>
              </a:spcAft>
              <a:buClr>
                <a:schemeClr val="dk1"/>
              </a:buClr>
              <a:buSzPts val="1600"/>
              <a:buFont typeface="Arial"/>
              <a:buChar char="•"/>
            </a:pPr>
            <a:r>
              <a:rPr lang="en-US" sz="1600" b="0" i="0" u="none">
                <a:solidFill>
                  <a:schemeClr val="dk1"/>
                </a:solidFill>
                <a:latin typeface="Arial"/>
                <a:ea typeface="Arial"/>
                <a:cs typeface="Arial"/>
                <a:sym typeface="Arial"/>
              </a:rPr>
              <a:t>Peserta kegiatan</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Peserta perlombaan</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Peserta rapat, konferensi, sidang, pertemuan, kunjungan kerja</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Peserta/anggota kepanitiaan</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Peserta pendidikan, pelatihan dan magang</a:t>
            </a:r>
            <a:endParaRPr/>
          </a:p>
          <a:p>
            <a:pPr marL="742950" lvl="1" indent="-285750" algn="l" rtl="0">
              <a:lnSpc>
                <a:spcPct val="80000"/>
              </a:lnSpc>
              <a:spcBef>
                <a:spcPts val="280"/>
              </a:spcBef>
              <a:spcAft>
                <a:spcPts val="0"/>
              </a:spcAft>
              <a:buClr>
                <a:schemeClr val="dk1"/>
              </a:buClr>
              <a:buSzPts val="1400"/>
              <a:buFont typeface="Arial"/>
              <a:buChar char="–"/>
            </a:pPr>
            <a:r>
              <a:rPr lang="en-US" sz="1400" b="0" i="0" u="none">
                <a:solidFill>
                  <a:schemeClr val="dk1"/>
                </a:solidFill>
                <a:latin typeface="Arial"/>
                <a:ea typeface="Arial"/>
                <a:cs typeface="Arial"/>
                <a:sym typeface="Arial"/>
              </a:rPr>
              <a:t>Peserta kegiatan lainnya</a:t>
            </a:r>
            <a:endParaRPr/>
          </a:p>
        </p:txBody>
      </p:sp>
      <p:sp>
        <p:nvSpPr>
          <p:cNvPr id="155" name="Google Shape;155;p7"/>
          <p:cNvSpPr/>
          <p:nvPr/>
        </p:nvSpPr>
        <p:spPr>
          <a:xfrm>
            <a:off x="4230687" y="1301750"/>
            <a:ext cx="1352550" cy="269875"/>
          </a:xfrm>
          <a:prstGeom prst="downArrow">
            <a:avLst>
              <a:gd name="adj1" fmla="val 50000"/>
              <a:gd name="adj2" fmla="val 50000"/>
            </a:avLst>
          </a:prstGeom>
          <a:gradFill>
            <a:gsLst>
              <a:gs pos="0">
                <a:schemeClr val="accent1"/>
              </a:gs>
              <a:gs pos="50000">
                <a:schemeClr val="folHlink"/>
              </a:gs>
              <a:gs pos="100000">
                <a:schemeClr val="accent1"/>
              </a:gs>
            </a:gsLst>
            <a:lin ang="108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Tree>
  </p:cSld>
  <p:clrMapOvr>
    <a:masterClrMapping/>
  </p:clrMapOvr>
  <p:transition spd="slow">
    <p:checke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8"/>
          <p:cNvSpPr txBox="1">
            <a:spLocks noGrp="1"/>
          </p:cNvSpPr>
          <p:nvPr>
            <p:ph type="body" idx="1"/>
          </p:nvPr>
        </p:nvSpPr>
        <p:spPr>
          <a:xfrm>
            <a:off x="742950" y="152400"/>
            <a:ext cx="8667750" cy="10668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Font typeface="Arial"/>
              <a:buNone/>
            </a:pPr>
            <a:r>
              <a:rPr lang="en-US" sz="3200" b="1" i="0" u="none">
                <a:solidFill>
                  <a:schemeClr val="dk2"/>
                </a:solidFill>
                <a:latin typeface="Arial"/>
                <a:ea typeface="Arial"/>
                <a:cs typeface="Arial"/>
                <a:sym typeface="Arial"/>
              </a:rPr>
              <a:t>Faktor – Faktor yang Relevan Untuk Diperhatikan</a:t>
            </a:r>
            <a:endParaRPr/>
          </a:p>
        </p:txBody>
      </p:sp>
      <p:sp>
        <p:nvSpPr>
          <p:cNvPr id="161" name="Google Shape;161;p8"/>
          <p:cNvSpPr txBox="1"/>
          <p:nvPr/>
        </p:nvSpPr>
        <p:spPr>
          <a:xfrm>
            <a:off x="193675" y="4191000"/>
            <a:ext cx="4222750" cy="654050"/>
          </a:xfrm>
          <a:prstGeom prst="rect">
            <a:avLst/>
          </a:prstGeom>
          <a:gradFill>
            <a:gsLst>
              <a:gs pos="0">
                <a:schemeClr val="lt1"/>
              </a:gs>
              <a:gs pos="50000">
                <a:schemeClr val="hlink"/>
              </a:gs>
              <a:gs pos="100000">
                <a:schemeClr val="lt1"/>
              </a:gs>
            </a:gsLst>
            <a:lin ang="5400000" scaled="0"/>
          </a:gradFill>
          <a:ln w="12700" cap="sq"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28600" algn="ctr" rtl="0">
              <a:lnSpc>
                <a:spcPct val="100000"/>
              </a:lnSpc>
              <a:spcBef>
                <a:spcPts val="0"/>
              </a:spcBef>
              <a:spcAft>
                <a:spcPts val="0"/>
              </a:spcAft>
              <a:buClr>
                <a:srgbClr val="FF0000"/>
              </a:buClr>
              <a:buSzPts val="3600"/>
              <a:buFont typeface="Arial Narrow"/>
              <a:buChar char="•"/>
            </a:pPr>
            <a:r>
              <a:rPr lang="en-US" sz="3600" b="1" i="0" u="none">
                <a:solidFill>
                  <a:srgbClr val="FF0000"/>
                </a:solidFill>
                <a:latin typeface="Arial Narrow"/>
                <a:ea typeface="Arial Narrow"/>
                <a:cs typeface="Arial Narrow"/>
                <a:sym typeface="Arial Narrow"/>
              </a:rPr>
              <a:t> Tarif Pajak</a:t>
            </a:r>
            <a:endParaRPr/>
          </a:p>
        </p:txBody>
      </p:sp>
      <p:sp>
        <p:nvSpPr>
          <p:cNvPr id="162" name="Google Shape;162;p8"/>
          <p:cNvSpPr txBox="1"/>
          <p:nvPr/>
        </p:nvSpPr>
        <p:spPr>
          <a:xfrm>
            <a:off x="5500687" y="4191000"/>
            <a:ext cx="3897312" cy="654050"/>
          </a:xfrm>
          <a:prstGeom prst="rect">
            <a:avLst/>
          </a:prstGeom>
          <a:gradFill>
            <a:gsLst>
              <a:gs pos="0">
                <a:schemeClr val="lt1"/>
              </a:gs>
              <a:gs pos="50000">
                <a:srgbClr val="99FF99"/>
              </a:gs>
              <a:gs pos="100000">
                <a:schemeClr val="lt1"/>
              </a:gs>
            </a:gsLst>
            <a:lin ang="5400000" scaled="0"/>
          </a:gradFill>
          <a:ln w="12700" cap="sq"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28600" algn="ctr" rtl="0">
              <a:lnSpc>
                <a:spcPct val="100000"/>
              </a:lnSpc>
              <a:spcBef>
                <a:spcPts val="0"/>
              </a:spcBef>
              <a:spcAft>
                <a:spcPts val="0"/>
              </a:spcAft>
              <a:buClr>
                <a:srgbClr val="FF0000"/>
              </a:buClr>
              <a:buSzPts val="3600"/>
              <a:buFont typeface="Arial Narrow"/>
              <a:buChar char="•"/>
            </a:pPr>
            <a:r>
              <a:rPr lang="en-US" sz="3600" b="1" i="0" u="none">
                <a:solidFill>
                  <a:srgbClr val="FF0000"/>
                </a:solidFill>
                <a:latin typeface="Arial Narrow"/>
                <a:ea typeface="Arial Narrow"/>
                <a:cs typeface="Arial Narrow"/>
                <a:sym typeface="Arial Narrow"/>
              </a:rPr>
              <a:t> Cara Pelunasan</a:t>
            </a:r>
            <a:endParaRPr/>
          </a:p>
        </p:txBody>
      </p:sp>
      <p:pic>
        <p:nvPicPr>
          <p:cNvPr id="163" name="Google Shape;163;p8" descr="image11"/>
          <p:cNvPicPr preferRelativeResize="0"/>
          <p:nvPr/>
        </p:nvPicPr>
        <p:blipFill rotWithShape="1">
          <a:blip r:embed="rId3">
            <a:alphaModFix/>
          </a:blip>
          <a:srcRect/>
          <a:stretch/>
        </p:blipFill>
        <p:spPr>
          <a:xfrm>
            <a:off x="193675" y="2362200"/>
            <a:ext cx="4214812" cy="1701800"/>
          </a:xfrm>
          <a:prstGeom prst="rect">
            <a:avLst/>
          </a:prstGeom>
          <a:noFill/>
          <a:ln>
            <a:noFill/>
          </a:ln>
        </p:spPr>
      </p:pic>
      <p:pic>
        <p:nvPicPr>
          <p:cNvPr id="164" name="Google Shape;164;p8" descr="mfi_045-5"/>
          <p:cNvPicPr preferRelativeResize="0"/>
          <p:nvPr/>
        </p:nvPicPr>
        <p:blipFill rotWithShape="1">
          <a:blip r:embed="rId4">
            <a:alphaModFix/>
          </a:blip>
          <a:srcRect/>
          <a:stretch/>
        </p:blipFill>
        <p:spPr>
          <a:xfrm>
            <a:off x="5497512" y="2362200"/>
            <a:ext cx="3900487" cy="1725612"/>
          </a:xfrm>
          <a:prstGeom prst="rect">
            <a:avLst/>
          </a:prstGeom>
          <a:noFill/>
          <a:ln>
            <a:noFill/>
          </a:ln>
        </p:spPr>
      </p:pic>
      <p:pic>
        <p:nvPicPr>
          <p:cNvPr id="165" name="Google Shape;165;p8" descr="PH01649J"/>
          <p:cNvPicPr preferRelativeResize="0"/>
          <p:nvPr/>
        </p:nvPicPr>
        <p:blipFill rotWithShape="1">
          <a:blip r:embed="rId5">
            <a:alphaModFix/>
          </a:blip>
          <a:srcRect/>
          <a:stretch/>
        </p:blipFill>
        <p:spPr>
          <a:xfrm>
            <a:off x="193675" y="4953000"/>
            <a:ext cx="4213225" cy="1671637"/>
          </a:xfrm>
          <a:prstGeom prst="rect">
            <a:avLst/>
          </a:prstGeom>
          <a:noFill/>
          <a:ln>
            <a:noFill/>
          </a:ln>
        </p:spPr>
      </p:pic>
      <p:pic>
        <p:nvPicPr>
          <p:cNvPr id="166" name="Google Shape;166;p8" descr="100302aPerbangkan"/>
          <p:cNvPicPr preferRelativeResize="0"/>
          <p:nvPr/>
        </p:nvPicPr>
        <p:blipFill rotWithShape="1">
          <a:blip r:embed="rId6">
            <a:alphaModFix/>
          </a:blip>
          <a:srcRect/>
          <a:stretch/>
        </p:blipFill>
        <p:spPr>
          <a:xfrm>
            <a:off x="5500687" y="4953000"/>
            <a:ext cx="3897312" cy="1679575"/>
          </a:xfrm>
          <a:prstGeom prst="rect">
            <a:avLst/>
          </a:prstGeom>
          <a:noFill/>
          <a:ln>
            <a:noFill/>
          </a:ln>
        </p:spPr>
      </p:pic>
      <p:sp>
        <p:nvSpPr>
          <p:cNvPr id="167" name="Google Shape;167;p8"/>
          <p:cNvSpPr txBox="1"/>
          <p:nvPr/>
        </p:nvSpPr>
        <p:spPr>
          <a:xfrm>
            <a:off x="193675" y="1555750"/>
            <a:ext cx="4181475" cy="654050"/>
          </a:xfrm>
          <a:prstGeom prst="rect">
            <a:avLst/>
          </a:prstGeom>
          <a:gradFill>
            <a:gsLst>
              <a:gs pos="0">
                <a:schemeClr val="lt1"/>
              </a:gs>
              <a:gs pos="50000">
                <a:schemeClr val="accent1"/>
              </a:gs>
              <a:gs pos="100000">
                <a:schemeClr val="lt1"/>
              </a:gs>
            </a:gsLst>
            <a:lin ang="5400000" scaled="0"/>
          </a:gradFill>
          <a:ln w="12700" cap="sq"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28600" algn="ctr" rtl="0">
              <a:lnSpc>
                <a:spcPct val="100000"/>
              </a:lnSpc>
              <a:spcBef>
                <a:spcPts val="0"/>
              </a:spcBef>
              <a:spcAft>
                <a:spcPts val="0"/>
              </a:spcAft>
              <a:buClr>
                <a:schemeClr val="dk1"/>
              </a:buClr>
              <a:buSzPts val="3600"/>
              <a:buFont typeface="Arial Narrow"/>
              <a:buChar char="•"/>
            </a:pPr>
            <a:r>
              <a:rPr lang="en-US" sz="3600" b="1" i="0" u="none">
                <a:solidFill>
                  <a:schemeClr val="dk1"/>
                </a:solidFill>
                <a:latin typeface="Arial Narrow"/>
                <a:ea typeface="Arial Narrow"/>
                <a:cs typeface="Arial Narrow"/>
                <a:sym typeface="Arial Narrow"/>
              </a:rPr>
              <a:t>Subyek Pajak</a:t>
            </a:r>
            <a:endParaRPr/>
          </a:p>
        </p:txBody>
      </p:sp>
      <p:sp>
        <p:nvSpPr>
          <p:cNvPr id="168" name="Google Shape;168;p8"/>
          <p:cNvSpPr txBox="1"/>
          <p:nvPr/>
        </p:nvSpPr>
        <p:spPr>
          <a:xfrm>
            <a:off x="5489575" y="1555750"/>
            <a:ext cx="3908425" cy="654050"/>
          </a:xfrm>
          <a:prstGeom prst="rect">
            <a:avLst/>
          </a:prstGeom>
          <a:solidFill>
            <a:srgbClr val="FF0000">
              <a:alpha val="57647"/>
            </a:srgbClr>
          </a:solidFill>
          <a:ln w="12700" cap="sq"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28600" algn="ctr" rtl="0">
              <a:lnSpc>
                <a:spcPct val="100000"/>
              </a:lnSpc>
              <a:spcBef>
                <a:spcPts val="0"/>
              </a:spcBef>
              <a:spcAft>
                <a:spcPts val="0"/>
              </a:spcAft>
              <a:buClr>
                <a:srgbClr val="FFFF00"/>
              </a:buClr>
              <a:buSzPts val="3600"/>
              <a:buFont typeface="Arial Narrow"/>
              <a:buChar char="•"/>
            </a:pPr>
            <a:r>
              <a:rPr lang="en-US" sz="3600" b="1" i="0" u="none">
                <a:solidFill>
                  <a:srgbClr val="FFFF00"/>
                </a:solidFill>
                <a:latin typeface="Arial Narrow"/>
                <a:ea typeface="Arial Narrow"/>
                <a:cs typeface="Arial Narrow"/>
                <a:sym typeface="Arial Narrow"/>
              </a:rPr>
              <a:t>Obyek Pajak</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0">
                                            <p:txEl>
                                              <p:pRg st="0" end="0"/>
                                            </p:txEl>
                                          </p:spTgt>
                                        </p:tgtEl>
                                        <p:attrNameLst>
                                          <p:attrName>style.visibility</p:attrName>
                                        </p:attrNameLst>
                                      </p:cBhvr>
                                      <p:to>
                                        <p:strVal val="visible"/>
                                      </p:to>
                                    </p:set>
                                    <p:animEffect transition="in" filter="fade">
                                      <p:cBhvr>
                                        <p:cTn id="7" dur="2000"/>
                                        <p:tgtEl>
                                          <p:spTgt spid="160">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67"/>
                                        </p:tgtEl>
                                        <p:attrNameLst>
                                          <p:attrName>style.visibility</p:attrName>
                                        </p:attrNameLst>
                                      </p:cBhvr>
                                      <p:to>
                                        <p:strVal val="visible"/>
                                      </p:to>
                                    </p:set>
                                    <p:animEffect transition="in" filter="fade">
                                      <p:cBhvr>
                                        <p:cTn id="11" dur="3000"/>
                                        <p:tgtEl>
                                          <p:spTgt spid="167"/>
                                        </p:tgtEl>
                                      </p:cBhvr>
                                    </p:animEffect>
                                  </p:childTnLst>
                                </p:cTn>
                              </p:par>
                            </p:childTnLst>
                          </p:cTn>
                        </p:par>
                        <p:par>
                          <p:cTn id="12" fill="hold">
                            <p:stCondLst>
                              <p:cond delay="5000"/>
                            </p:stCondLst>
                            <p:childTnLst>
                              <p:par>
                                <p:cTn id="13" presetID="10" presetClass="entr" presetSubtype="0" fill="hold" nodeType="afterEffect">
                                  <p:stCondLst>
                                    <p:cond delay="0"/>
                                  </p:stCondLst>
                                  <p:childTnLst>
                                    <p:set>
                                      <p:cBhvr>
                                        <p:cTn id="14" dur="1" fill="hold">
                                          <p:stCondLst>
                                            <p:cond delay="0"/>
                                          </p:stCondLst>
                                        </p:cTn>
                                        <p:tgtEl>
                                          <p:spTgt spid="163"/>
                                        </p:tgtEl>
                                        <p:attrNameLst>
                                          <p:attrName>style.visibility</p:attrName>
                                        </p:attrNameLst>
                                      </p:cBhvr>
                                      <p:to>
                                        <p:strVal val="visible"/>
                                      </p:to>
                                    </p:set>
                                    <p:animEffect transition="in" filter="fade">
                                      <p:cBhvr>
                                        <p:cTn id="15" dur="3000"/>
                                        <p:tgtEl>
                                          <p:spTgt spid="163"/>
                                        </p:tgtEl>
                                      </p:cBhvr>
                                    </p:animEffect>
                                  </p:childTnLst>
                                </p:cTn>
                              </p:par>
                            </p:childTnLst>
                          </p:cTn>
                        </p:par>
                        <p:par>
                          <p:cTn id="16" fill="hold">
                            <p:stCondLst>
                              <p:cond delay="8000"/>
                            </p:stCondLst>
                            <p:childTnLst>
                              <p:par>
                                <p:cTn id="17" presetID="10" presetClass="entr" presetSubtype="0" fill="hold" nodeType="afterEffect">
                                  <p:stCondLst>
                                    <p:cond delay="0"/>
                                  </p:stCondLst>
                                  <p:childTnLst>
                                    <p:set>
                                      <p:cBhvr>
                                        <p:cTn id="18" dur="1" fill="hold">
                                          <p:stCondLst>
                                            <p:cond delay="0"/>
                                          </p:stCondLst>
                                        </p:cTn>
                                        <p:tgtEl>
                                          <p:spTgt spid="168"/>
                                        </p:tgtEl>
                                        <p:attrNameLst>
                                          <p:attrName>style.visibility</p:attrName>
                                        </p:attrNameLst>
                                      </p:cBhvr>
                                      <p:to>
                                        <p:strVal val="visible"/>
                                      </p:to>
                                    </p:set>
                                    <p:animEffect transition="in" filter="fade">
                                      <p:cBhvr>
                                        <p:cTn id="19" dur="3000"/>
                                        <p:tgtEl>
                                          <p:spTgt spid="168"/>
                                        </p:tgtEl>
                                      </p:cBhvr>
                                    </p:animEffect>
                                  </p:childTnLst>
                                </p:cTn>
                              </p:par>
                            </p:childTnLst>
                          </p:cTn>
                        </p:par>
                        <p:par>
                          <p:cTn id="20" fill="hold">
                            <p:stCondLst>
                              <p:cond delay="11000"/>
                            </p:stCondLst>
                            <p:childTnLst>
                              <p:par>
                                <p:cTn id="21" presetID="10" presetClass="entr" presetSubtype="0" fill="hold" nodeType="afterEffect">
                                  <p:stCondLst>
                                    <p:cond delay="0"/>
                                  </p:stCondLst>
                                  <p:childTnLst>
                                    <p:set>
                                      <p:cBhvr>
                                        <p:cTn id="22" dur="1" fill="hold">
                                          <p:stCondLst>
                                            <p:cond delay="0"/>
                                          </p:stCondLst>
                                        </p:cTn>
                                        <p:tgtEl>
                                          <p:spTgt spid="164"/>
                                        </p:tgtEl>
                                        <p:attrNameLst>
                                          <p:attrName>style.visibility</p:attrName>
                                        </p:attrNameLst>
                                      </p:cBhvr>
                                      <p:to>
                                        <p:strVal val="visible"/>
                                      </p:to>
                                    </p:set>
                                    <p:animEffect transition="in" filter="fade">
                                      <p:cBhvr>
                                        <p:cTn id="23" dur="3000"/>
                                        <p:tgtEl>
                                          <p:spTgt spid="164"/>
                                        </p:tgtEl>
                                      </p:cBhvr>
                                    </p:animEffect>
                                  </p:childTnLst>
                                </p:cTn>
                              </p:par>
                            </p:childTnLst>
                          </p:cTn>
                        </p:par>
                        <p:par>
                          <p:cTn id="24" fill="hold">
                            <p:stCondLst>
                              <p:cond delay="14000"/>
                            </p:stCondLst>
                            <p:childTnLst>
                              <p:par>
                                <p:cTn id="25" presetID="10" presetClass="entr" presetSubtype="0" fill="hold" nodeType="afterEffect">
                                  <p:stCondLst>
                                    <p:cond delay="0"/>
                                  </p:stCondLst>
                                  <p:childTnLst>
                                    <p:set>
                                      <p:cBhvr>
                                        <p:cTn id="26" dur="1" fill="hold">
                                          <p:stCondLst>
                                            <p:cond delay="0"/>
                                          </p:stCondLst>
                                        </p:cTn>
                                        <p:tgtEl>
                                          <p:spTgt spid="161"/>
                                        </p:tgtEl>
                                        <p:attrNameLst>
                                          <p:attrName>style.visibility</p:attrName>
                                        </p:attrNameLst>
                                      </p:cBhvr>
                                      <p:to>
                                        <p:strVal val="visible"/>
                                      </p:to>
                                    </p:set>
                                    <p:animEffect transition="in" filter="fade">
                                      <p:cBhvr>
                                        <p:cTn id="27" dur="3000"/>
                                        <p:tgtEl>
                                          <p:spTgt spid="161"/>
                                        </p:tgtEl>
                                      </p:cBhvr>
                                    </p:animEffect>
                                  </p:childTnLst>
                                </p:cTn>
                              </p:par>
                            </p:childTnLst>
                          </p:cTn>
                        </p:par>
                        <p:par>
                          <p:cTn id="28" fill="hold">
                            <p:stCondLst>
                              <p:cond delay="17000"/>
                            </p:stCondLst>
                            <p:childTnLst>
                              <p:par>
                                <p:cTn id="29" presetID="10" presetClass="entr" presetSubtype="0" fill="hold" nodeType="afterEffect">
                                  <p:stCondLst>
                                    <p:cond delay="0"/>
                                  </p:stCondLst>
                                  <p:childTnLst>
                                    <p:set>
                                      <p:cBhvr>
                                        <p:cTn id="30" dur="1" fill="hold">
                                          <p:stCondLst>
                                            <p:cond delay="0"/>
                                          </p:stCondLst>
                                        </p:cTn>
                                        <p:tgtEl>
                                          <p:spTgt spid="165"/>
                                        </p:tgtEl>
                                        <p:attrNameLst>
                                          <p:attrName>style.visibility</p:attrName>
                                        </p:attrNameLst>
                                      </p:cBhvr>
                                      <p:to>
                                        <p:strVal val="visible"/>
                                      </p:to>
                                    </p:set>
                                    <p:animEffect transition="in" filter="fade">
                                      <p:cBhvr>
                                        <p:cTn id="31" dur="3000"/>
                                        <p:tgtEl>
                                          <p:spTgt spid="165"/>
                                        </p:tgtEl>
                                      </p:cBhvr>
                                    </p:animEffect>
                                  </p:childTnLst>
                                </p:cTn>
                              </p:par>
                            </p:childTnLst>
                          </p:cTn>
                        </p:par>
                        <p:par>
                          <p:cTn id="32" fill="hold">
                            <p:stCondLst>
                              <p:cond delay="20000"/>
                            </p:stCondLst>
                            <p:childTnLst>
                              <p:par>
                                <p:cTn id="33" presetID="10" presetClass="entr" presetSubtype="0" fill="hold" nodeType="afterEffect">
                                  <p:stCondLst>
                                    <p:cond delay="0"/>
                                  </p:stCondLst>
                                  <p:childTnLst>
                                    <p:set>
                                      <p:cBhvr>
                                        <p:cTn id="34" dur="1" fill="hold">
                                          <p:stCondLst>
                                            <p:cond delay="0"/>
                                          </p:stCondLst>
                                        </p:cTn>
                                        <p:tgtEl>
                                          <p:spTgt spid="162"/>
                                        </p:tgtEl>
                                        <p:attrNameLst>
                                          <p:attrName>style.visibility</p:attrName>
                                        </p:attrNameLst>
                                      </p:cBhvr>
                                      <p:to>
                                        <p:strVal val="visible"/>
                                      </p:to>
                                    </p:set>
                                    <p:animEffect transition="in" filter="fade">
                                      <p:cBhvr>
                                        <p:cTn id="35" dur="3000"/>
                                        <p:tgtEl>
                                          <p:spTgt spid="162"/>
                                        </p:tgtEl>
                                      </p:cBhvr>
                                    </p:animEffect>
                                  </p:childTnLst>
                                </p:cTn>
                              </p:par>
                            </p:childTnLst>
                          </p:cTn>
                        </p:par>
                        <p:par>
                          <p:cTn id="36" fill="hold">
                            <p:stCondLst>
                              <p:cond delay="23000"/>
                            </p:stCondLst>
                            <p:childTnLst>
                              <p:par>
                                <p:cTn id="37" presetID="10" presetClass="entr" presetSubtype="0" fill="hold" nodeType="afterEffect">
                                  <p:stCondLst>
                                    <p:cond delay="0"/>
                                  </p:stCondLst>
                                  <p:childTnLst>
                                    <p:set>
                                      <p:cBhvr>
                                        <p:cTn id="38" dur="1" fill="hold">
                                          <p:stCondLst>
                                            <p:cond delay="0"/>
                                          </p:stCondLst>
                                        </p:cTn>
                                        <p:tgtEl>
                                          <p:spTgt spid="166"/>
                                        </p:tgtEl>
                                        <p:attrNameLst>
                                          <p:attrName>style.visibility</p:attrName>
                                        </p:attrNameLst>
                                      </p:cBhvr>
                                      <p:to>
                                        <p:strVal val="visible"/>
                                      </p:to>
                                    </p:set>
                                    <p:animEffect transition="in" filter="fade">
                                      <p:cBhvr>
                                        <p:cTn id="39" dur="30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9"/>
          <p:cNvSpPr txBox="1">
            <a:spLocks noGrp="1"/>
          </p:cNvSpPr>
          <p:nvPr>
            <p:ph type="title"/>
          </p:nvPr>
        </p:nvSpPr>
        <p:spPr>
          <a:xfrm>
            <a:off x="495300" y="0"/>
            <a:ext cx="8915400" cy="1139825"/>
          </a:xfrm>
          <a:prstGeom prst="rect">
            <a:avLst/>
          </a:prstGeom>
          <a:solidFill>
            <a:srgbClr val="FFFF00"/>
          </a:solid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200"/>
              <a:buFont typeface="Century Gothic"/>
              <a:buNone/>
            </a:pPr>
            <a:r>
              <a:rPr lang="en-US" sz="3200" b="0" i="0" u="none">
                <a:solidFill>
                  <a:schemeClr val="dk2"/>
                </a:solidFill>
                <a:latin typeface="Century Gothic"/>
                <a:ea typeface="Century Gothic"/>
                <a:cs typeface="Century Gothic"/>
                <a:sym typeface="Century Gothic"/>
              </a:rPr>
              <a:t>Klasifikasi Penghasilan Berkaitan Dengan Obyek PPh Pasal 21</a:t>
            </a:r>
            <a:endParaRPr/>
          </a:p>
        </p:txBody>
      </p:sp>
      <p:sp>
        <p:nvSpPr>
          <p:cNvPr id="174" name="Google Shape;174;p9"/>
          <p:cNvSpPr txBox="1"/>
          <p:nvPr/>
        </p:nvSpPr>
        <p:spPr>
          <a:xfrm>
            <a:off x="908050" y="4021137"/>
            <a:ext cx="2179637" cy="528637"/>
          </a:xfrm>
          <a:prstGeom prst="rect">
            <a:avLst/>
          </a:prstGeom>
          <a:solidFill>
            <a:srgbClr val="FFFFCC"/>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2"/>
              </a:buClr>
              <a:buSzPts val="2800"/>
              <a:buFont typeface="Times New Roman"/>
              <a:buNone/>
            </a:pPr>
            <a:r>
              <a:rPr lang="en-US" sz="2800" b="0" i="0" u="none">
                <a:solidFill>
                  <a:schemeClr val="accent2"/>
                </a:solidFill>
                <a:latin typeface="Times New Roman"/>
                <a:ea typeface="Times New Roman"/>
                <a:cs typeface="Times New Roman"/>
                <a:sym typeface="Times New Roman"/>
              </a:rPr>
              <a:t>Penghasilan</a:t>
            </a:r>
            <a:endParaRPr/>
          </a:p>
        </p:txBody>
      </p:sp>
      <p:sp>
        <p:nvSpPr>
          <p:cNvPr id="175" name="Google Shape;175;p9"/>
          <p:cNvSpPr txBox="1"/>
          <p:nvPr/>
        </p:nvSpPr>
        <p:spPr>
          <a:xfrm>
            <a:off x="3776662" y="2743200"/>
            <a:ext cx="2436812" cy="528637"/>
          </a:xfrm>
          <a:prstGeom prst="rect">
            <a:avLst/>
          </a:prstGeom>
          <a:solidFill>
            <a:srgbClr val="FFFFCC"/>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2"/>
              </a:buClr>
              <a:buSzPts val="2800"/>
              <a:buFont typeface="Times New Roman"/>
              <a:buNone/>
            </a:pPr>
            <a:r>
              <a:rPr lang="en-US" sz="2800" b="0" i="0" u="none">
                <a:solidFill>
                  <a:schemeClr val="accent2"/>
                </a:solidFill>
                <a:latin typeface="Times New Roman"/>
                <a:ea typeface="Times New Roman"/>
                <a:cs typeface="Times New Roman"/>
                <a:sym typeface="Times New Roman"/>
              </a:rPr>
              <a:t>Obyek PPh 21</a:t>
            </a:r>
            <a:endParaRPr/>
          </a:p>
        </p:txBody>
      </p:sp>
      <p:sp>
        <p:nvSpPr>
          <p:cNvPr id="176" name="Google Shape;176;p9"/>
          <p:cNvSpPr txBox="1"/>
          <p:nvPr/>
        </p:nvSpPr>
        <p:spPr>
          <a:xfrm>
            <a:off x="3903662" y="4978400"/>
            <a:ext cx="2181225" cy="955675"/>
          </a:xfrm>
          <a:prstGeom prst="rect">
            <a:avLst/>
          </a:prstGeom>
          <a:solidFill>
            <a:srgbClr val="FFFFCC"/>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2"/>
              </a:buClr>
              <a:buSzPts val="2800"/>
              <a:buFont typeface="Times New Roman"/>
              <a:buNone/>
            </a:pPr>
            <a:r>
              <a:rPr lang="en-US" sz="2800" b="0" i="0" u="none">
                <a:solidFill>
                  <a:schemeClr val="accent2"/>
                </a:solidFill>
                <a:latin typeface="Times New Roman"/>
                <a:ea typeface="Times New Roman"/>
                <a:cs typeface="Times New Roman"/>
                <a:sym typeface="Times New Roman"/>
              </a:rPr>
              <a:t>Non Obyek PPh 21</a:t>
            </a:r>
            <a:endParaRPr/>
          </a:p>
        </p:txBody>
      </p:sp>
      <p:sp>
        <p:nvSpPr>
          <p:cNvPr id="177" name="Google Shape;177;p9"/>
          <p:cNvSpPr txBox="1"/>
          <p:nvPr/>
        </p:nvSpPr>
        <p:spPr>
          <a:xfrm>
            <a:off x="6900862" y="1785937"/>
            <a:ext cx="2179637" cy="955675"/>
          </a:xfrm>
          <a:prstGeom prst="rect">
            <a:avLst/>
          </a:prstGeom>
          <a:solidFill>
            <a:srgbClr val="FFFFCC"/>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2"/>
              </a:buClr>
              <a:buSzPts val="2800"/>
              <a:buFont typeface="Times New Roman"/>
              <a:buNone/>
            </a:pPr>
            <a:r>
              <a:rPr lang="en-US" sz="2800" b="0" i="0" u="none">
                <a:solidFill>
                  <a:schemeClr val="accent2"/>
                </a:solidFill>
                <a:latin typeface="Times New Roman"/>
                <a:ea typeface="Times New Roman"/>
                <a:cs typeface="Times New Roman"/>
                <a:sym typeface="Times New Roman"/>
              </a:rPr>
              <a:t>Dikenakan PPh final</a:t>
            </a:r>
            <a:endParaRPr/>
          </a:p>
        </p:txBody>
      </p:sp>
      <p:sp>
        <p:nvSpPr>
          <p:cNvPr id="178" name="Google Shape;178;p9"/>
          <p:cNvSpPr txBox="1"/>
          <p:nvPr/>
        </p:nvSpPr>
        <p:spPr>
          <a:xfrm>
            <a:off x="6900862" y="3381375"/>
            <a:ext cx="2179637" cy="1382712"/>
          </a:xfrm>
          <a:prstGeom prst="rect">
            <a:avLst/>
          </a:prstGeom>
          <a:solidFill>
            <a:srgbClr val="FFFFCC"/>
          </a:solidFill>
          <a:ln w="952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2"/>
              </a:buClr>
              <a:buSzPts val="2800"/>
              <a:buFont typeface="Times New Roman"/>
              <a:buNone/>
            </a:pPr>
            <a:r>
              <a:rPr lang="en-US" sz="2800" b="0" i="0" u="none">
                <a:solidFill>
                  <a:schemeClr val="accent2"/>
                </a:solidFill>
                <a:latin typeface="Times New Roman"/>
                <a:ea typeface="Times New Roman"/>
                <a:cs typeface="Times New Roman"/>
                <a:sym typeface="Times New Roman"/>
              </a:rPr>
              <a:t>Tidak Dikenakan PPh final</a:t>
            </a:r>
            <a:endParaRPr/>
          </a:p>
        </p:txBody>
      </p:sp>
      <p:cxnSp>
        <p:nvCxnSpPr>
          <p:cNvPr id="179" name="Google Shape;179;p9"/>
          <p:cNvCxnSpPr/>
          <p:nvPr/>
        </p:nvCxnSpPr>
        <p:spPr>
          <a:xfrm rot="-5400000">
            <a:off x="2793237" y="3302699"/>
            <a:ext cx="1278000" cy="689100"/>
          </a:xfrm>
          <a:prstGeom prst="bentConnector3">
            <a:avLst>
              <a:gd name="adj1" fmla="val 0"/>
            </a:avLst>
          </a:prstGeom>
          <a:noFill/>
          <a:ln w="38100" cap="flat" cmpd="sng">
            <a:solidFill>
              <a:schemeClr val="dk1"/>
            </a:solidFill>
            <a:prstDash val="solid"/>
            <a:miter lim="800000"/>
            <a:headEnd type="none" w="med" len="med"/>
            <a:tailEnd type="triangle" w="med" len="med"/>
          </a:ln>
        </p:spPr>
      </p:cxnSp>
      <p:cxnSp>
        <p:nvCxnSpPr>
          <p:cNvPr id="180" name="Google Shape;180;p9"/>
          <p:cNvCxnSpPr/>
          <p:nvPr/>
        </p:nvCxnSpPr>
        <p:spPr>
          <a:xfrm rot="-5400000" flipH="1">
            <a:off x="2910687" y="4463250"/>
            <a:ext cx="1170000" cy="816000"/>
          </a:xfrm>
          <a:prstGeom prst="bentConnector3">
            <a:avLst>
              <a:gd name="adj1" fmla="val 0"/>
            </a:avLst>
          </a:prstGeom>
          <a:noFill/>
          <a:ln w="38100" cap="flat" cmpd="sng">
            <a:solidFill>
              <a:schemeClr val="dk1"/>
            </a:solidFill>
            <a:prstDash val="solid"/>
            <a:miter lim="800000"/>
            <a:headEnd type="none" w="med" len="med"/>
            <a:tailEnd type="triangle" w="med" len="med"/>
          </a:ln>
        </p:spPr>
      </p:cxnSp>
      <p:cxnSp>
        <p:nvCxnSpPr>
          <p:cNvPr id="181" name="Google Shape;181;p9"/>
          <p:cNvCxnSpPr/>
          <p:nvPr/>
        </p:nvCxnSpPr>
        <p:spPr>
          <a:xfrm rot="-5400000" flipH="1">
            <a:off x="6024475" y="3197312"/>
            <a:ext cx="1065300" cy="687300"/>
          </a:xfrm>
          <a:prstGeom prst="bentConnector3">
            <a:avLst>
              <a:gd name="adj1" fmla="val 50000"/>
            </a:avLst>
          </a:prstGeom>
          <a:noFill/>
          <a:ln w="38100" cap="flat" cmpd="sng">
            <a:solidFill>
              <a:schemeClr val="dk1"/>
            </a:solidFill>
            <a:prstDash val="solid"/>
            <a:miter lim="800000"/>
            <a:headEnd type="none" w="med" len="med"/>
            <a:tailEnd type="triangle" w="med" len="med"/>
          </a:ln>
        </p:spPr>
      </p:cxnSp>
      <p:cxnSp>
        <p:nvCxnSpPr>
          <p:cNvPr id="182" name="Google Shape;182;p9"/>
          <p:cNvCxnSpPr/>
          <p:nvPr/>
        </p:nvCxnSpPr>
        <p:spPr>
          <a:xfrm rot="-5400000">
            <a:off x="6184825" y="2292362"/>
            <a:ext cx="744600" cy="687300"/>
          </a:xfrm>
          <a:prstGeom prst="bentConnector3">
            <a:avLst>
              <a:gd name="adj1" fmla="val 50000"/>
            </a:avLst>
          </a:prstGeom>
          <a:noFill/>
          <a:ln w="38100" cap="flat" cmpd="sng">
            <a:solidFill>
              <a:schemeClr val="dk1"/>
            </a:solidFill>
            <a:prstDash val="solid"/>
            <a:miter lim="800000"/>
            <a:headEnd type="none" w="med" len="med"/>
            <a:tailEnd type="triangl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0"/>
          <p:cNvSpPr>
            <a:spLocks noGrp="1"/>
          </p:cNvSpPr>
          <p:nvPr>
            <p:ph type="title"/>
          </p:nvPr>
        </p:nvSpPr>
        <p:spPr>
          <a:xfrm>
            <a:off x="523875" y="187325"/>
            <a:ext cx="8358187" cy="749300"/>
          </a:xfrm>
          <a:prstGeom prst="roundRect">
            <a:avLst>
              <a:gd name="adj" fmla="val 3600"/>
            </a:avLst>
          </a:prstGeom>
          <a:solidFill>
            <a:srgbClr val="00FF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Tahoma"/>
              <a:buNone/>
            </a:pPr>
            <a:r>
              <a:rPr lang="en-US" sz="2800" b="0" i="0" u="none">
                <a:solidFill>
                  <a:schemeClr val="dk2"/>
                </a:solidFill>
                <a:latin typeface="Tahoma"/>
                <a:ea typeface="Tahoma"/>
                <a:cs typeface="Tahoma"/>
                <a:sym typeface="Tahoma"/>
              </a:rPr>
              <a:t>Penghasilan Yang Dipotong PPh Pasal 21/26</a:t>
            </a:r>
            <a:endParaRPr/>
          </a:p>
        </p:txBody>
      </p:sp>
      <p:sp>
        <p:nvSpPr>
          <p:cNvPr id="188" name="Google Shape;188;p10"/>
          <p:cNvSpPr>
            <a:spLocks noGrp="1"/>
          </p:cNvSpPr>
          <p:nvPr>
            <p:ph type="body" idx="1"/>
          </p:nvPr>
        </p:nvSpPr>
        <p:spPr>
          <a:xfrm>
            <a:off x="309562" y="1500187"/>
            <a:ext cx="9144000" cy="3041650"/>
          </a:xfrm>
          <a:prstGeom prst="roundRect">
            <a:avLst>
              <a:gd name="adj" fmla="val 3600"/>
            </a:avLst>
          </a:prstGeom>
          <a:solidFill>
            <a:srgbClr val="CCFFFF"/>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342900" lvl="0" indent="-342900" algn="just" rtl="0">
              <a:lnSpc>
                <a:spcPct val="80000"/>
              </a:lnSpc>
              <a:spcBef>
                <a:spcPts val="0"/>
              </a:spcBef>
              <a:spcAft>
                <a:spcPts val="0"/>
              </a:spcAft>
              <a:buClr>
                <a:schemeClr val="dk1"/>
              </a:buClr>
              <a:buSzPts val="2400"/>
              <a:buFont typeface="Tahoma"/>
              <a:buChar char="•"/>
            </a:pPr>
            <a:r>
              <a:rPr lang="en-US" sz="2400" b="0" i="0" u="none">
                <a:solidFill>
                  <a:schemeClr val="dk1"/>
                </a:solidFill>
                <a:latin typeface="Tahoma"/>
                <a:ea typeface="Tahoma"/>
                <a:cs typeface="Tahoma"/>
                <a:sym typeface="Tahoma"/>
              </a:rPr>
              <a:t>Penghasilan </a:t>
            </a:r>
            <a:r>
              <a:rPr lang="en-US" sz="2400" b="0" i="0" u="none">
                <a:solidFill>
                  <a:srgbClr val="CC3300"/>
                </a:solidFill>
                <a:latin typeface="Tahoma"/>
                <a:ea typeface="Tahoma"/>
                <a:cs typeface="Tahoma"/>
                <a:sym typeface="Tahoma"/>
              </a:rPr>
              <a:t>Pegawai Tetap</a:t>
            </a:r>
            <a:r>
              <a:rPr lang="en-US" sz="2400" b="0" i="0" u="none">
                <a:solidFill>
                  <a:schemeClr val="dk1"/>
                </a:solidFill>
                <a:latin typeface="Tahoma"/>
                <a:ea typeface="Tahoma"/>
                <a:cs typeface="Tahoma"/>
                <a:sym typeface="Tahoma"/>
              </a:rPr>
              <a:t> baik teratur maupun tidak teratur</a:t>
            </a:r>
            <a:endParaRPr/>
          </a:p>
          <a:p>
            <a:pPr marL="342900" lvl="0" indent="-342900" algn="just" rtl="0">
              <a:lnSpc>
                <a:spcPct val="80000"/>
              </a:lnSpc>
              <a:spcBef>
                <a:spcPts val="480"/>
              </a:spcBef>
              <a:spcAft>
                <a:spcPts val="0"/>
              </a:spcAft>
              <a:buClr>
                <a:schemeClr val="dk1"/>
              </a:buClr>
              <a:buSzPts val="2400"/>
              <a:buFont typeface="Tahoma"/>
              <a:buChar char="•"/>
            </a:pPr>
            <a:r>
              <a:rPr lang="en-US" sz="2400" b="0" i="0" u="none">
                <a:solidFill>
                  <a:schemeClr val="dk1"/>
                </a:solidFill>
                <a:latin typeface="Tahoma"/>
                <a:ea typeface="Tahoma"/>
                <a:cs typeface="Tahoma"/>
                <a:sym typeface="Tahoma"/>
              </a:rPr>
              <a:t>Penghasilan </a:t>
            </a:r>
            <a:r>
              <a:rPr lang="en-US" sz="2400" b="0" i="0" u="none">
                <a:solidFill>
                  <a:srgbClr val="CC3300"/>
                </a:solidFill>
                <a:latin typeface="Tahoma"/>
                <a:ea typeface="Tahoma"/>
                <a:cs typeface="Tahoma"/>
                <a:sym typeface="Tahoma"/>
              </a:rPr>
              <a:t>Penerima Pensiun</a:t>
            </a:r>
            <a:r>
              <a:rPr lang="en-US" sz="2400" b="0" i="0" u="none">
                <a:solidFill>
                  <a:schemeClr val="dk1"/>
                </a:solidFill>
                <a:latin typeface="Tahoma"/>
                <a:ea typeface="Tahoma"/>
                <a:cs typeface="Tahoma"/>
                <a:sym typeface="Tahoma"/>
              </a:rPr>
              <a:t> secara teratur</a:t>
            </a:r>
            <a:endParaRPr/>
          </a:p>
          <a:p>
            <a:pPr marL="342900" lvl="0" indent="-342900" algn="just" rtl="0">
              <a:lnSpc>
                <a:spcPct val="80000"/>
              </a:lnSpc>
              <a:spcBef>
                <a:spcPts val="480"/>
              </a:spcBef>
              <a:spcAft>
                <a:spcPts val="0"/>
              </a:spcAft>
              <a:buClr>
                <a:schemeClr val="dk1"/>
              </a:buClr>
              <a:buSzPts val="2400"/>
              <a:buFont typeface="Tahoma"/>
              <a:buChar char="•"/>
            </a:pPr>
            <a:r>
              <a:rPr lang="en-US" sz="2400" b="0" i="0" u="none">
                <a:solidFill>
                  <a:schemeClr val="dk1"/>
                </a:solidFill>
                <a:latin typeface="Tahoma"/>
                <a:ea typeface="Tahoma"/>
                <a:cs typeface="Tahoma"/>
                <a:sym typeface="Tahoma"/>
              </a:rPr>
              <a:t>Penghasilan sehubungan dengan </a:t>
            </a:r>
            <a:r>
              <a:rPr lang="en-US" sz="2400" b="0" i="0" u="none">
                <a:solidFill>
                  <a:srgbClr val="CC3300"/>
                </a:solidFill>
                <a:latin typeface="Tahoma"/>
                <a:ea typeface="Tahoma"/>
                <a:cs typeface="Tahoma"/>
                <a:sym typeface="Tahoma"/>
              </a:rPr>
              <a:t>pemutusan hubungan kerja dan sehubungan pensiun</a:t>
            </a:r>
            <a:r>
              <a:rPr lang="en-US" sz="2400" b="0" i="0" u="none">
                <a:solidFill>
                  <a:schemeClr val="dk1"/>
                </a:solidFill>
                <a:latin typeface="Tahoma"/>
                <a:ea typeface="Tahoma"/>
                <a:cs typeface="Tahoma"/>
                <a:sym typeface="Tahoma"/>
              </a:rPr>
              <a:t> yang diterima sekaligus</a:t>
            </a:r>
            <a:endParaRPr/>
          </a:p>
          <a:p>
            <a:pPr marL="342900" lvl="0" indent="-342900" algn="just" rtl="0">
              <a:lnSpc>
                <a:spcPct val="80000"/>
              </a:lnSpc>
              <a:spcBef>
                <a:spcPts val="480"/>
              </a:spcBef>
              <a:spcAft>
                <a:spcPts val="0"/>
              </a:spcAft>
              <a:buClr>
                <a:schemeClr val="dk1"/>
              </a:buClr>
              <a:buSzPts val="2400"/>
              <a:buFont typeface="Tahoma"/>
              <a:buChar char="•"/>
            </a:pPr>
            <a:r>
              <a:rPr lang="en-US" sz="2400" b="0" i="0" u="none">
                <a:solidFill>
                  <a:schemeClr val="dk1"/>
                </a:solidFill>
                <a:latin typeface="Tahoma"/>
                <a:ea typeface="Tahoma"/>
                <a:cs typeface="Tahoma"/>
                <a:sym typeface="Tahoma"/>
              </a:rPr>
              <a:t>Penghasilan </a:t>
            </a:r>
            <a:r>
              <a:rPr lang="en-US" sz="2400" b="0" i="0" u="none">
                <a:solidFill>
                  <a:srgbClr val="CC3300"/>
                </a:solidFill>
                <a:latin typeface="Tahoma"/>
                <a:ea typeface="Tahoma"/>
                <a:cs typeface="Tahoma"/>
                <a:sym typeface="Tahoma"/>
              </a:rPr>
              <a:t>pegawai tidak tetap atau tenaga kerja lepas yang dibayarkan secara bulanan</a:t>
            </a:r>
            <a:endParaRPr/>
          </a:p>
          <a:p>
            <a:pPr marL="342900" lvl="0" indent="-342900" algn="just" rtl="0">
              <a:lnSpc>
                <a:spcPct val="80000"/>
              </a:lnSpc>
              <a:spcBef>
                <a:spcPts val="480"/>
              </a:spcBef>
              <a:spcAft>
                <a:spcPts val="0"/>
              </a:spcAft>
              <a:buClr>
                <a:schemeClr val="dk1"/>
              </a:buClr>
              <a:buSzPts val="2400"/>
              <a:buFont typeface="Tahoma"/>
              <a:buChar char="•"/>
            </a:pPr>
            <a:r>
              <a:rPr lang="en-US" sz="2400" b="0" i="0" u="none">
                <a:solidFill>
                  <a:schemeClr val="dk1"/>
                </a:solidFill>
                <a:latin typeface="Tahoma"/>
                <a:ea typeface="Tahoma"/>
                <a:cs typeface="Tahoma"/>
                <a:sym typeface="Tahoma"/>
              </a:rPr>
              <a:t>Imbalan kepada </a:t>
            </a:r>
            <a:r>
              <a:rPr lang="en-US" sz="2400" b="0" i="0" u="none">
                <a:solidFill>
                  <a:srgbClr val="CC3300"/>
                </a:solidFill>
                <a:latin typeface="Tahoma"/>
                <a:ea typeface="Tahoma"/>
                <a:cs typeface="Tahoma"/>
                <a:sym typeface="Tahoma"/>
              </a:rPr>
              <a:t>bukan pegawai</a:t>
            </a:r>
            <a:endParaRPr/>
          </a:p>
          <a:p>
            <a:pPr marL="342900" lvl="0" indent="-342900" algn="just" rtl="0">
              <a:lnSpc>
                <a:spcPct val="80000"/>
              </a:lnSpc>
              <a:spcBef>
                <a:spcPts val="480"/>
              </a:spcBef>
              <a:spcAft>
                <a:spcPts val="0"/>
              </a:spcAft>
              <a:buClr>
                <a:schemeClr val="dk1"/>
              </a:buClr>
              <a:buSzPts val="2400"/>
              <a:buFont typeface="Tahoma"/>
              <a:buChar char="•"/>
            </a:pPr>
            <a:r>
              <a:rPr lang="en-US" sz="2400" b="0" i="0" u="none">
                <a:solidFill>
                  <a:schemeClr val="dk1"/>
                </a:solidFill>
                <a:latin typeface="Tahoma"/>
                <a:ea typeface="Tahoma"/>
                <a:cs typeface="Tahoma"/>
                <a:sym typeface="Tahoma"/>
              </a:rPr>
              <a:t>Imbalan kepada </a:t>
            </a:r>
            <a:r>
              <a:rPr lang="en-US" sz="2400" b="0" i="0" u="none">
                <a:solidFill>
                  <a:srgbClr val="CC3300"/>
                </a:solidFill>
                <a:latin typeface="Tahoma"/>
                <a:ea typeface="Tahoma"/>
                <a:cs typeface="Tahoma"/>
                <a:sym typeface="Tahoma"/>
              </a:rPr>
              <a:t>peserta kegiatan</a:t>
            </a:r>
            <a:endParaRPr/>
          </a:p>
        </p:txBody>
      </p:sp>
      <p:sp>
        <p:nvSpPr>
          <p:cNvPr id="189" name="Google Shape;189;p10"/>
          <p:cNvSpPr/>
          <p:nvPr/>
        </p:nvSpPr>
        <p:spPr>
          <a:xfrm>
            <a:off x="4121150" y="1000125"/>
            <a:ext cx="1352550" cy="398462"/>
          </a:xfrm>
          <a:prstGeom prst="downArrow">
            <a:avLst>
              <a:gd name="adj1" fmla="val 50000"/>
              <a:gd name="adj2" fmla="val 50000"/>
            </a:avLst>
          </a:prstGeom>
          <a:gradFill>
            <a:gsLst>
              <a:gs pos="0">
                <a:schemeClr val="accent1"/>
              </a:gs>
              <a:gs pos="50000">
                <a:schemeClr val="folHlink"/>
              </a:gs>
              <a:gs pos="100000">
                <a:schemeClr val="accent1"/>
              </a:gs>
            </a:gsLst>
            <a:lin ang="108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90" name="Google Shape;190;p10"/>
          <p:cNvSpPr/>
          <p:nvPr/>
        </p:nvSpPr>
        <p:spPr>
          <a:xfrm>
            <a:off x="481012" y="4500562"/>
            <a:ext cx="8737600" cy="1138237"/>
          </a:xfrm>
          <a:prstGeom prst="downArrow">
            <a:avLst>
              <a:gd name="adj1" fmla="val 5485"/>
              <a:gd name="adj2" fmla="val 5646"/>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TERMASUK</a:t>
            </a:r>
            <a:endParaRPr/>
          </a:p>
          <a:p>
            <a:pPr marL="0" marR="0" lvl="0" indent="0" algn="ctr" rtl="0">
              <a:lnSpc>
                <a:spcPct val="100000"/>
              </a:lnSpc>
              <a:spcBef>
                <a:spcPts val="800"/>
              </a:spcBef>
              <a:spcAft>
                <a:spcPts val="0"/>
              </a:spcAft>
              <a:buClr>
                <a:schemeClr val="dk1"/>
              </a:buClr>
              <a:buSzPts val="1600"/>
              <a:buFont typeface="Tahoma"/>
              <a:buNone/>
            </a:pPr>
            <a:r>
              <a:rPr lang="en-US" sz="1600" b="0" i="0" u="none">
                <a:solidFill>
                  <a:schemeClr val="dk1"/>
                </a:solidFill>
                <a:latin typeface="Tahoma"/>
                <a:ea typeface="Tahoma"/>
                <a:cs typeface="Tahoma"/>
                <a:sym typeface="Tahoma"/>
              </a:rPr>
              <a:t>Natura/Kenikmatan dari :</a:t>
            </a:r>
            <a:endParaRPr/>
          </a:p>
        </p:txBody>
      </p:sp>
      <p:sp>
        <p:nvSpPr>
          <p:cNvPr id="191" name="Google Shape;191;p10"/>
          <p:cNvSpPr/>
          <p:nvPr/>
        </p:nvSpPr>
        <p:spPr>
          <a:xfrm>
            <a:off x="381000" y="5672137"/>
            <a:ext cx="8929687" cy="971550"/>
          </a:xfrm>
          <a:prstGeom prst="roundRect">
            <a:avLst>
              <a:gd name="adj" fmla="val 16667"/>
            </a:avLst>
          </a:prstGeom>
          <a:solidFill>
            <a:srgbClr val="CCFF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1800"/>
              <a:buFont typeface="Tahoma"/>
              <a:buChar char="•"/>
            </a:pPr>
            <a:r>
              <a:rPr lang="en-US" sz="1800" b="1" i="0" u="none">
                <a:solidFill>
                  <a:schemeClr val="dk1"/>
                </a:solidFill>
                <a:latin typeface="Tahoma"/>
                <a:ea typeface="Tahoma"/>
                <a:cs typeface="Tahoma"/>
                <a:sym typeface="Tahoma"/>
              </a:rPr>
              <a:t>Bukan Wajib Pajak</a:t>
            </a:r>
            <a:endParaRPr/>
          </a:p>
          <a:p>
            <a:pPr marL="342900" marR="0" lvl="0" indent="-342900" algn="l" rtl="0">
              <a:lnSpc>
                <a:spcPct val="80000"/>
              </a:lnSpc>
              <a:spcBef>
                <a:spcPts val="360"/>
              </a:spcBef>
              <a:spcAft>
                <a:spcPts val="0"/>
              </a:spcAft>
              <a:buClr>
                <a:schemeClr val="dk1"/>
              </a:buClr>
              <a:buSzPts val="1800"/>
              <a:buFont typeface="Tahoma"/>
              <a:buChar char="•"/>
            </a:pPr>
            <a:r>
              <a:rPr lang="en-US" sz="1800" b="1" i="0" u="none">
                <a:solidFill>
                  <a:schemeClr val="dk1"/>
                </a:solidFill>
                <a:latin typeface="Tahoma"/>
                <a:ea typeface="Tahoma"/>
                <a:cs typeface="Tahoma"/>
                <a:sym typeface="Tahoma"/>
              </a:rPr>
              <a:t>Wajib Pajak PPh Final</a:t>
            </a:r>
            <a:endParaRPr/>
          </a:p>
          <a:p>
            <a:pPr marL="342900" marR="0" lvl="0" indent="-342900" algn="l" rtl="0">
              <a:lnSpc>
                <a:spcPct val="80000"/>
              </a:lnSpc>
              <a:spcBef>
                <a:spcPts val="360"/>
              </a:spcBef>
              <a:spcAft>
                <a:spcPts val="0"/>
              </a:spcAft>
              <a:buClr>
                <a:schemeClr val="dk1"/>
              </a:buClr>
              <a:buSzPts val="1800"/>
              <a:buFont typeface="Tahoma"/>
              <a:buChar char="•"/>
            </a:pPr>
            <a:r>
              <a:rPr lang="en-US" sz="1800" b="1" i="0" u="none">
                <a:solidFill>
                  <a:schemeClr val="dk1"/>
                </a:solidFill>
                <a:latin typeface="Tahoma"/>
                <a:ea typeface="Tahoma"/>
                <a:cs typeface="Tahoma"/>
                <a:sym typeface="Tahoma"/>
              </a:rPr>
              <a:t>Wajib Pajak Norma Penghitungan Khusus</a:t>
            </a:r>
            <a:endParaRPr/>
          </a:p>
        </p:txBody>
      </p:sp>
      <p:sp>
        <p:nvSpPr>
          <p:cNvPr id="192" name="Google Shape;192;p10"/>
          <p:cNvSpPr txBox="1"/>
          <p:nvPr/>
        </p:nvSpPr>
        <p:spPr>
          <a:xfrm>
            <a:off x="584200" y="6572250"/>
            <a:ext cx="644525" cy="24606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000"/>
              <a:buFont typeface="Arial"/>
              <a:buNone/>
            </a:pPr>
            <a:r>
              <a:rPr lang="en-US" sz="1000" b="0" i="0" u="none">
                <a:solidFill>
                  <a:schemeClr val="dk1"/>
                </a:solidFill>
                <a:latin typeface="Arial"/>
                <a:ea typeface="Arial"/>
                <a:cs typeface="Arial"/>
                <a:sym typeface="Arial"/>
              </a:rPr>
              <a:t>Pasal 5 </a:t>
            </a:r>
            <a:endParaRPr/>
          </a:p>
        </p:txBody>
      </p:sp>
    </p:spTree>
  </p:cSld>
  <p:clrMapOvr>
    <a:masterClrMapping/>
  </p:clrMapOvr>
  <p:transition spd="slow">
    <p:check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11"/>
          <p:cNvSpPr>
            <a:spLocks noGrp="1"/>
          </p:cNvSpPr>
          <p:nvPr>
            <p:ph type="title"/>
          </p:nvPr>
        </p:nvSpPr>
        <p:spPr>
          <a:xfrm>
            <a:off x="523875" y="187325"/>
            <a:ext cx="8174037" cy="700087"/>
          </a:xfrm>
          <a:prstGeom prst="roundRect">
            <a:avLst>
              <a:gd name="adj" fmla="val 3600"/>
            </a:avLst>
          </a:prstGeom>
          <a:solidFill>
            <a:srgbClr val="C0C0C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Tahoma"/>
              <a:buNone/>
            </a:pPr>
            <a:r>
              <a:rPr lang="en-US" sz="2800" b="0" i="0" u="none">
                <a:solidFill>
                  <a:schemeClr val="dk2"/>
                </a:solidFill>
                <a:latin typeface="Tahoma"/>
                <a:ea typeface="Tahoma"/>
                <a:cs typeface="Tahoma"/>
                <a:sym typeface="Tahoma"/>
              </a:rPr>
              <a:t>Penghasilan Yang Tidak Dipotong PPh Pasal 21</a:t>
            </a:r>
            <a:endParaRPr/>
          </a:p>
        </p:txBody>
      </p:sp>
      <p:sp>
        <p:nvSpPr>
          <p:cNvPr id="198" name="Google Shape;198;p11"/>
          <p:cNvSpPr>
            <a:spLocks noGrp="1"/>
          </p:cNvSpPr>
          <p:nvPr>
            <p:ph type="body" idx="1"/>
          </p:nvPr>
        </p:nvSpPr>
        <p:spPr>
          <a:xfrm>
            <a:off x="381000" y="1571625"/>
            <a:ext cx="8632825" cy="3838575"/>
          </a:xfrm>
          <a:prstGeom prst="roundRect">
            <a:avLst>
              <a:gd name="adj" fmla="val 3600"/>
            </a:avLst>
          </a:prstGeom>
          <a:solidFill>
            <a:srgbClr val="CCFFFF"/>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342900" lvl="0" indent="-342900" algn="just" rtl="0">
              <a:lnSpc>
                <a:spcPct val="80000"/>
              </a:lnSpc>
              <a:spcBef>
                <a:spcPts val="0"/>
              </a:spcBef>
              <a:spcAft>
                <a:spcPts val="0"/>
              </a:spcAft>
              <a:buClr>
                <a:schemeClr val="dk1"/>
              </a:buClr>
              <a:buSzPts val="2400"/>
              <a:buFont typeface="Tahoma"/>
              <a:buChar char="•"/>
            </a:pPr>
            <a:r>
              <a:rPr lang="en-US" sz="2400" b="0" i="0" u="none">
                <a:solidFill>
                  <a:schemeClr val="dk1"/>
                </a:solidFill>
                <a:latin typeface="Tahoma"/>
                <a:ea typeface="Tahoma"/>
                <a:cs typeface="Tahoma"/>
                <a:sym typeface="Tahoma"/>
              </a:rPr>
              <a:t>Pembayaran manfaat atau santunan </a:t>
            </a:r>
            <a:r>
              <a:rPr lang="en-US" sz="2400" b="0" i="0" u="none">
                <a:solidFill>
                  <a:srgbClr val="CC3300"/>
                </a:solidFill>
                <a:latin typeface="Tahoma"/>
                <a:ea typeface="Tahoma"/>
                <a:cs typeface="Tahoma"/>
                <a:sym typeface="Tahoma"/>
              </a:rPr>
              <a:t>asuransi</a:t>
            </a:r>
            <a:r>
              <a:rPr lang="en-US" sz="2400" b="0" i="0" u="none">
                <a:solidFill>
                  <a:schemeClr val="dk1"/>
                </a:solidFill>
                <a:latin typeface="Tahoma"/>
                <a:ea typeface="Tahoma"/>
                <a:cs typeface="Tahoma"/>
                <a:sym typeface="Tahoma"/>
              </a:rPr>
              <a:t> kesehatan, kecelakaan, jiwa, dwiguna dan bea siswa</a:t>
            </a:r>
            <a:endParaRPr/>
          </a:p>
          <a:p>
            <a:pPr marL="342900" lvl="0" indent="-342900" algn="just" rtl="0">
              <a:lnSpc>
                <a:spcPct val="80000"/>
              </a:lnSpc>
              <a:spcBef>
                <a:spcPts val="480"/>
              </a:spcBef>
              <a:spcAft>
                <a:spcPts val="0"/>
              </a:spcAft>
              <a:buClr>
                <a:srgbClr val="CC3300"/>
              </a:buClr>
              <a:buSzPts val="2400"/>
              <a:buFont typeface="Tahoma"/>
              <a:buChar char="•"/>
            </a:pPr>
            <a:r>
              <a:rPr lang="en-US" sz="2400" b="0" i="0" u="none">
                <a:solidFill>
                  <a:srgbClr val="CC3300"/>
                </a:solidFill>
                <a:latin typeface="Tahoma"/>
                <a:ea typeface="Tahoma"/>
                <a:cs typeface="Tahoma"/>
                <a:sym typeface="Tahoma"/>
              </a:rPr>
              <a:t>Natura/kenikmatan</a:t>
            </a:r>
            <a:r>
              <a:rPr lang="en-US" sz="2400" b="0" i="0" u="none">
                <a:solidFill>
                  <a:schemeClr val="dk1"/>
                </a:solidFill>
                <a:latin typeface="Tahoma"/>
                <a:ea typeface="Tahoma"/>
                <a:cs typeface="Tahoma"/>
                <a:sym typeface="Tahoma"/>
              </a:rPr>
              <a:t> dari Wajib Pajak atau Pemerintah</a:t>
            </a:r>
            <a:endParaRPr/>
          </a:p>
          <a:p>
            <a:pPr marL="342900" lvl="0" indent="-342900" algn="just" rtl="0">
              <a:lnSpc>
                <a:spcPct val="80000"/>
              </a:lnSpc>
              <a:spcBef>
                <a:spcPts val="480"/>
              </a:spcBef>
              <a:spcAft>
                <a:spcPts val="0"/>
              </a:spcAft>
              <a:buClr>
                <a:srgbClr val="CC3300"/>
              </a:buClr>
              <a:buSzPts val="2400"/>
              <a:buFont typeface="Tahoma"/>
              <a:buChar char="•"/>
            </a:pPr>
            <a:r>
              <a:rPr lang="en-US" sz="2400" b="0" i="0" u="none">
                <a:solidFill>
                  <a:srgbClr val="CC3300"/>
                </a:solidFill>
                <a:latin typeface="Tahoma"/>
                <a:ea typeface="Tahoma"/>
                <a:cs typeface="Tahoma"/>
                <a:sym typeface="Tahoma"/>
              </a:rPr>
              <a:t>Iuran pensiun</a:t>
            </a:r>
            <a:r>
              <a:rPr lang="en-US" sz="2400" b="0" i="0" u="none">
                <a:solidFill>
                  <a:schemeClr val="dk1"/>
                </a:solidFill>
                <a:latin typeface="Tahoma"/>
                <a:ea typeface="Tahoma"/>
                <a:cs typeface="Tahoma"/>
                <a:sym typeface="Tahoma"/>
              </a:rPr>
              <a:t> kepada dana pensiun yang telah disahkan Menkeu, iuran THT/JHT yang dibayar pemberi kerja</a:t>
            </a:r>
            <a:endParaRPr/>
          </a:p>
          <a:p>
            <a:pPr marL="342900" lvl="0" indent="-342900" algn="just" rtl="0">
              <a:lnSpc>
                <a:spcPct val="80000"/>
              </a:lnSpc>
              <a:spcBef>
                <a:spcPts val="480"/>
              </a:spcBef>
              <a:spcAft>
                <a:spcPts val="0"/>
              </a:spcAft>
              <a:buClr>
                <a:srgbClr val="CC3300"/>
              </a:buClr>
              <a:buSzPts val="2400"/>
              <a:buFont typeface="Tahoma"/>
              <a:buChar char="•"/>
            </a:pPr>
            <a:r>
              <a:rPr lang="en-US" sz="2400" b="0" i="0" u="none">
                <a:solidFill>
                  <a:srgbClr val="CC3300"/>
                </a:solidFill>
                <a:latin typeface="Tahoma"/>
                <a:ea typeface="Tahoma"/>
                <a:cs typeface="Tahoma"/>
                <a:sym typeface="Tahoma"/>
              </a:rPr>
              <a:t>Zakat/sumbangan wajib keagamaan</a:t>
            </a:r>
            <a:r>
              <a:rPr lang="en-US" sz="2400" b="0" i="0" u="none">
                <a:solidFill>
                  <a:schemeClr val="dk1"/>
                </a:solidFill>
                <a:latin typeface="Tahoma"/>
                <a:ea typeface="Tahoma"/>
                <a:cs typeface="Tahoma"/>
                <a:sym typeface="Tahoma"/>
              </a:rPr>
              <a:t> dari badan/lembaga yang dibentuk/disahkan pemerintah</a:t>
            </a:r>
            <a:endParaRPr/>
          </a:p>
          <a:p>
            <a:pPr marL="342900" lvl="0" indent="-342900" algn="just" rtl="0">
              <a:lnSpc>
                <a:spcPct val="80000"/>
              </a:lnSpc>
              <a:spcBef>
                <a:spcPts val="480"/>
              </a:spcBef>
              <a:spcAft>
                <a:spcPts val="0"/>
              </a:spcAft>
              <a:buClr>
                <a:srgbClr val="CC3300"/>
              </a:buClr>
              <a:buSzPts val="2400"/>
              <a:buFont typeface="Tahoma"/>
              <a:buChar char="•"/>
            </a:pPr>
            <a:r>
              <a:rPr lang="en-US" sz="2400" b="0" i="0" u="none">
                <a:solidFill>
                  <a:srgbClr val="CC3300"/>
                </a:solidFill>
                <a:latin typeface="Tahoma"/>
                <a:ea typeface="Tahoma"/>
                <a:cs typeface="Tahoma"/>
                <a:sym typeface="Tahoma"/>
              </a:rPr>
              <a:t>Bea siswa</a:t>
            </a:r>
            <a:r>
              <a:rPr lang="en-US" sz="2400" b="0" i="0" u="none">
                <a:solidFill>
                  <a:schemeClr val="dk1"/>
                </a:solidFill>
                <a:latin typeface="Tahoma"/>
                <a:ea typeface="Tahoma"/>
                <a:cs typeface="Tahoma"/>
                <a:sym typeface="Tahoma"/>
              </a:rPr>
              <a:t> sebagaimana dimaksud dalam Pasal 4 ayat (3) huruf l UU PPh</a:t>
            </a:r>
            <a:endParaRPr/>
          </a:p>
        </p:txBody>
      </p:sp>
      <p:sp>
        <p:nvSpPr>
          <p:cNvPr id="199" name="Google Shape;199;p11"/>
          <p:cNvSpPr/>
          <p:nvPr/>
        </p:nvSpPr>
        <p:spPr>
          <a:xfrm>
            <a:off x="3810000" y="1000125"/>
            <a:ext cx="1352550" cy="398462"/>
          </a:xfrm>
          <a:prstGeom prst="downArrow">
            <a:avLst>
              <a:gd name="adj1" fmla="val 50000"/>
              <a:gd name="adj2" fmla="val 50000"/>
            </a:avLst>
          </a:prstGeom>
          <a:gradFill>
            <a:gsLst>
              <a:gs pos="0">
                <a:schemeClr val="accent1"/>
              </a:gs>
              <a:gs pos="50000">
                <a:schemeClr val="folHlink"/>
              </a:gs>
              <a:gs pos="100000">
                <a:schemeClr val="accent1"/>
              </a:gs>
            </a:gsLst>
            <a:lin ang="108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200" name="Google Shape;200;p11"/>
          <p:cNvSpPr txBox="1"/>
          <p:nvPr/>
        </p:nvSpPr>
        <p:spPr>
          <a:xfrm>
            <a:off x="584200" y="6572250"/>
            <a:ext cx="1077912" cy="24606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000"/>
              <a:buFont typeface="Arial"/>
              <a:buNone/>
            </a:pPr>
            <a:r>
              <a:rPr lang="en-US" sz="1000" b="0" i="0" u="none">
                <a:solidFill>
                  <a:schemeClr val="dk1"/>
                </a:solidFill>
                <a:latin typeface="Arial"/>
                <a:ea typeface="Arial"/>
                <a:cs typeface="Arial"/>
                <a:sym typeface="Arial"/>
              </a:rPr>
              <a:t>Pasal 8 ayat (1)</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2"/>
          <p:cNvSpPr txBox="1">
            <a:spLocks noGrp="1"/>
          </p:cNvSpPr>
          <p:nvPr>
            <p:ph type="body" idx="1"/>
          </p:nvPr>
        </p:nvSpPr>
        <p:spPr>
          <a:xfrm>
            <a:off x="742950" y="152400"/>
            <a:ext cx="8667750" cy="10668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Font typeface="Arial"/>
              <a:buNone/>
            </a:pPr>
            <a:r>
              <a:rPr lang="en-US" sz="3200" b="1" i="0" u="none">
                <a:solidFill>
                  <a:schemeClr val="dk2"/>
                </a:solidFill>
                <a:latin typeface="Arial"/>
                <a:ea typeface="Arial"/>
                <a:cs typeface="Arial"/>
                <a:sym typeface="Arial"/>
              </a:rPr>
              <a:t>Faktor – Faktor yang Relevan Untuk Diperhatikan</a:t>
            </a:r>
            <a:endParaRPr/>
          </a:p>
        </p:txBody>
      </p:sp>
      <p:sp>
        <p:nvSpPr>
          <p:cNvPr id="206" name="Google Shape;206;p12"/>
          <p:cNvSpPr txBox="1"/>
          <p:nvPr/>
        </p:nvSpPr>
        <p:spPr>
          <a:xfrm>
            <a:off x="193675" y="4191000"/>
            <a:ext cx="4222750" cy="654050"/>
          </a:xfrm>
          <a:prstGeom prst="rect">
            <a:avLst/>
          </a:prstGeom>
          <a:solidFill>
            <a:schemeClr val="dk1"/>
          </a:solidFill>
          <a:ln w="12700" cap="sq"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28600" algn="ctr" rtl="0">
              <a:lnSpc>
                <a:spcPct val="100000"/>
              </a:lnSpc>
              <a:spcBef>
                <a:spcPts val="0"/>
              </a:spcBef>
              <a:spcAft>
                <a:spcPts val="0"/>
              </a:spcAft>
              <a:buClr>
                <a:srgbClr val="FFFF00"/>
              </a:buClr>
              <a:buSzPts val="3600"/>
              <a:buFont typeface="Arial Narrow"/>
              <a:buChar char="•"/>
            </a:pPr>
            <a:r>
              <a:rPr lang="en-US" sz="3600" b="1" i="0" u="none">
                <a:solidFill>
                  <a:srgbClr val="FFFF00"/>
                </a:solidFill>
                <a:latin typeface="Arial Narrow"/>
                <a:ea typeface="Arial Narrow"/>
                <a:cs typeface="Arial Narrow"/>
                <a:sym typeface="Arial Narrow"/>
              </a:rPr>
              <a:t> Tarif Pajak</a:t>
            </a:r>
            <a:endParaRPr/>
          </a:p>
        </p:txBody>
      </p:sp>
      <p:sp>
        <p:nvSpPr>
          <p:cNvPr id="207" name="Google Shape;207;p12"/>
          <p:cNvSpPr txBox="1"/>
          <p:nvPr/>
        </p:nvSpPr>
        <p:spPr>
          <a:xfrm>
            <a:off x="5500687" y="4191000"/>
            <a:ext cx="3897312" cy="654050"/>
          </a:xfrm>
          <a:prstGeom prst="rect">
            <a:avLst/>
          </a:prstGeom>
          <a:gradFill>
            <a:gsLst>
              <a:gs pos="0">
                <a:schemeClr val="lt1"/>
              </a:gs>
              <a:gs pos="50000">
                <a:srgbClr val="99FF99"/>
              </a:gs>
              <a:gs pos="100000">
                <a:schemeClr val="lt1"/>
              </a:gs>
            </a:gsLst>
            <a:lin ang="5400000" scaled="0"/>
          </a:gradFill>
          <a:ln w="12700" cap="sq"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28600" algn="ctr" rtl="0">
              <a:lnSpc>
                <a:spcPct val="100000"/>
              </a:lnSpc>
              <a:spcBef>
                <a:spcPts val="0"/>
              </a:spcBef>
              <a:spcAft>
                <a:spcPts val="0"/>
              </a:spcAft>
              <a:buClr>
                <a:srgbClr val="FF0000"/>
              </a:buClr>
              <a:buSzPts val="3600"/>
              <a:buFont typeface="Arial Narrow"/>
              <a:buChar char="•"/>
            </a:pPr>
            <a:r>
              <a:rPr lang="en-US" sz="3600" b="1" i="0" u="none">
                <a:solidFill>
                  <a:srgbClr val="FF0000"/>
                </a:solidFill>
                <a:latin typeface="Arial Narrow"/>
                <a:ea typeface="Arial Narrow"/>
                <a:cs typeface="Arial Narrow"/>
                <a:sym typeface="Arial Narrow"/>
              </a:rPr>
              <a:t> Cara Pelunasan</a:t>
            </a:r>
            <a:endParaRPr/>
          </a:p>
        </p:txBody>
      </p:sp>
      <p:pic>
        <p:nvPicPr>
          <p:cNvPr id="208" name="Google Shape;208;p12" descr="image11"/>
          <p:cNvPicPr preferRelativeResize="0"/>
          <p:nvPr/>
        </p:nvPicPr>
        <p:blipFill rotWithShape="1">
          <a:blip r:embed="rId3">
            <a:alphaModFix/>
          </a:blip>
          <a:srcRect/>
          <a:stretch/>
        </p:blipFill>
        <p:spPr>
          <a:xfrm>
            <a:off x="193675" y="2362200"/>
            <a:ext cx="4214812" cy="1701800"/>
          </a:xfrm>
          <a:prstGeom prst="rect">
            <a:avLst/>
          </a:prstGeom>
          <a:noFill/>
          <a:ln>
            <a:noFill/>
          </a:ln>
        </p:spPr>
      </p:pic>
      <p:pic>
        <p:nvPicPr>
          <p:cNvPr id="209" name="Google Shape;209;p12" descr="mfi_045-5"/>
          <p:cNvPicPr preferRelativeResize="0"/>
          <p:nvPr/>
        </p:nvPicPr>
        <p:blipFill rotWithShape="1">
          <a:blip r:embed="rId4">
            <a:alphaModFix/>
          </a:blip>
          <a:srcRect/>
          <a:stretch/>
        </p:blipFill>
        <p:spPr>
          <a:xfrm>
            <a:off x="5497512" y="2362200"/>
            <a:ext cx="3900487" cy="1725612"/>
          </a:xfrm>
          <a:prstGeom prst="rect">
            <a:avLst/>
          </a:prstGeom>
          <a:noFill/>
          <a:ln>
            <a:noFill/>
          </a:ln>
        </p:spPr>
      </p:pic>
      <p:pic>
        <p:nvPicPr>
          <p:cNvPr id="210" name="Google Shape;210;p12" descr="PH01649J"/>
          <p:cNvPicPr preferRelativeResize="0"/>
          <p:nvPr/>
        </p:nvPicPr>
        <p:blipFill rotWithShape="1">
          <a:blip r:embed="rId5">
            <a:alphaModFix/>
          </a:blip>
          <a:srcRect/>
          <a:stretch/>
        </p:blipFill>
        <p:spPr>
          <a:xfrm>
            <a:off x="193675" y="4953000"/>
            <a:ext cx="4213225" cy="1671637"/>
          </a:xfrm>
          <a:prstGeom prst="rect">
            <a:avLst/>
          </a:prstGeom>
          <a:noFill/>
          <a:ln>
            <a:noFill/>
          </a:ln>
        </p:spPr>
      </p:pic>
      <p:pic>
        <p:nvPicPr>
          <p:cNvPr id="211" name="Google Shape;211;p12" descr="100302aPerbangkan"/>
          <p:cNvPicPr preferRelativeResize="0"/>
          <p:nvPr/>
        </p:nvPicPr>
        <p:blipFill rotWithShape="1">
          <a:blip r:embed="rId6">
            <a:alphaModFix/>
          </a:blip>
          <a:srcRect/>
          <a:stretch/>
        </p:blipFill>
        <p:spPr>
          <a:xfrm>
            <a:off x="5500687" y="4953000"/>
            <a:ext cx="3897312" cy="1679575"/>
          </a:xfrm>
          <a:prstGeom prst="rect">
            <a:avLst/>
          </a:prstGeom>
          <a:noFill/>
          <a:ln>
            <a:noFill/>
          </a:ln>
        </p:spPr>
      </p:pic>
      <p:sp>
        <p:nvSpPr>
          <p:cNvPr id="212" name="Google Shape;212;p12"/>
          <p:cNvSpPr txBox="1"/>
          <p:nvPr/>
        </p:nvSpPr>
        <p:spPr>
          <a:xfrm>
            <a:off x="193675" y="1555750"/>
            <a:ext cx="4181475" cy="654050"/>
          </a:xfrm>
          <a:prstGeom prst="rect">
            <a:avLst/>
          </a:prstGeom>
          <a:gradFill>
            <a:gsLst>
              <a:gs pos="0">
                <a:schemeClr val="lt1"/>
              </a:gs>
              <a:gs pos="50000">
                <a:schemeClr val="accent1"/>
              </a:gs>
              <a:gs pos="100000">
                <a:schemeClr val="lt1"/>
              </a:gs>
            </a:gsLst>
            <a:lin ang="5400000" scaled="0"/>
          </a:gradFill>
          <a:ln w="12700" cap="sq"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28600" algn="ctr" rtl="0">
              <a:lnSpc>
                <a:spcPct val="100000"/>
              </a:lnSpc>
              <a:spcBef>
                <a:spcPts val="0"/>
              </a:spcBef>
              <a:spcAft>
                <a:spcPts val="0"/>
              </a:spcAft>
              <a:buClr>
                <a:schemeClr val="dk1"/>
              </a:buClr>
              <a:buSzPts val="3600"/>
              <a:buFont typeface="Arial Narrow"/>
              <a:buChar char="•"/>
            </a:pPr>
            <a:r>
              <a:rPr lang="en-US" sz="3600" b="1" i="0" u="none">
                <a:solidFill>
                  <a:schemeClr val="dk1"/>
                </a:solidFill>
                <a:latin typeface="Arial Narrow"/>
                <a:ea typeface="Arial Narrow"/>
                <a:cs typeface="Arial Narrow"/>
                <a:sym typeface="Arial Narrow"/>
              </a:rPr>
              <a:t>Subyek Pajak</a:t>
            </a:r>
            <a:endParaRPr/>
          </a:p>
        </p:txBody>
      </p:sp>
      <p:sp>
        <p:nvSpPr>
          <p:cNvPr id="213" name="Google Shape;213;p12"/>
          <p:cNvSpPr txBox="1"/>
          <p:nvPr/>
        </p:nvSpPr>
        <p:spPr>
          <a:xfrm>
            <a:off x="5489575" y="1555750"/>
            <a:ext cx="3908425" cy="654050"/>
          </a:xfrm>
          <a:prstGeom prst="rect">
            <a:avLst/>
          </a:prstGeom>
          <a:gradFill>
            <a:gsLst>
              <a:gs pos="0">
                <a:schemeClr val="accent1"/>
              </a:gs>
              <a:gs pos="50000">
                <a:srgbClr val="FFFF00"/>
              </a:gs>
              <a:gs pos="100000">
                <a:schemeClr val="accent1"/>
              </a:gs>
            </a:gsLst>
            <a:lin ang="5400000" scaled="0"/>
          </a:gradFill>
          <a:ln w="12700" cap="sq"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228600" algn="ctr" rtl="0">
              <a:lnSpc>
                <a:spcPct val="100000"/>
              </a:lnSpc>
              <a:spcBef>
                <a:spcPts val="0"/>
              </a:spcBef>
              <a:spcAft>
                <a:spcPts val="0"/>
              </a:spcAft>
              <a:buClr>
                <a:srgbClr val="0000CC"/>
              </a:buClr>
              <a:buSzPts val="3600"/>
              <a:buFont typeface="Arial Narrow"/>
              <a:buChar char="•"/>
            </a:pPr>
            <a:r>
              <a:rPr lang="en-US" sz="3600" b="1" i="0" u="none">
                <a:solidFill>
                  <a:srgbClr val="0000CC"/>
                </a:solidFill>
                <a:latin typeface="Arial Narrow"/>
                <a:ea typeface="Arial Narrow"/>
                <a:cs typeface="Arial Narrow"/>
                <a:sym typeface="Arial Narrow"/>
              </a:rPr>
              <a:t>Obyek Pajak</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5">
                                            <p:txEl>
                                              <p:pRg st="0" end="0"/>
                                            </p:txEl>
                                          </p:spTgt>
                                        </p:tgtEl>
                                        <p:attrNameLst>
                                          <p:attrName>style.visibility</p:attrName>
                                        </p:attrNameLst>
                                      </p:cBhvr>
                                      <p:to>
                                        <p:strVal val="visible"/>
                                      </p:to>
                                    </p:set>
                                    <p:animEffect transition="in" filter="fade">
                                      <p:cBhvr>
                                        <p:cTn id="7" dur="2000"/>
                                        <p:tgtEl>
                                          <p:spTgt spid="205">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12"/>
                                        </p:tgtEl>
                                        <p:attrNameLst>
                                          <p:attrName>style.visibility</p:attrName>
                                        </p:attrNameLst>
                                      </p:cBhvr>
                                      <p:to>
                                        <p:strVal val="visible"/>
                                      </p:to>
                                    </p:set>
                                    <p:animEffect transition="in" filter="fade">
                                      <p:cBhvr>
                                        <p:cTn id="11" dur="3000"/>
                                        <p:tgtEl>
                                          <p:spTgt spid="212"/>
                                        </p:tgtEl>
                                      </p:cBhvr>
                                    </p:animEffect>
                                  </p:childTnLst>
                                </p:cTn>
                              </p:par>
                            </p:childTnLst>
                          </p:cTn>
                        </p:par>
                        <p:par>
                          <p:cTn id="12" fill="hold">
                            <p:stCondLst>
                              <p:cond delay="5000"/>
                            </p:stCondLst>
                            <p:childTnLst>
                              <p:par>
                                <p:cTn id="13" presetID="10" presetClass="entr" presetSubtype="0" fill="hold" nodeType="afterEffect">
                                  <p:stCondLst>
                                    <p:cond delay="0"/>
                                  </p:stCondLst>
                                  <p:childTnLst>
                                    <p:set>
                                      <p:cBhvr>
                                        <p:cTn id="14" dur="1" fill="hold">
                                          <p:stCondLst>
                                            <p:cond delay="0"/>
                                          </p:stCondLst>
                                        </p:cTn>
                                        <p:tgtEl>
                                          <p:spTgt spid="208"/>
                                        </p:tgtEl>
                                        <p:attrNameLst>
                                          <p:attrName>style.visibility</p:attrName>
                                        </p:attrNameLst>
                                      </p:cBhvr>
                                      <p:to>
                                        <p:strVal val="visible"/>
                                      </p:to>
                                    </p:set>
                                    <p:animEffect transition="in" filter="fade">
                                      <p:cBhvr>
                                        <p:cTn id="15" dur="3000"/>
                                        <p:tgtEl>
                                          <p:spTgt spid="208"/>
                                        </p:tgtEl>
                                      </p:cBhvr>
                                    </p:animEffect>
                                  </p:childTnLst>
                                </p:cTn>
                              </p:par>
                            </p:childTnLst>
                          </p:cTn>
                        </p:par>
                        <p:par>
                          <p:cTn id="16" fill="hold">
                            <p:stCondLst>
                              <p:cond delay="8000"/>
                            </p:stCondLst>
                            <p:childTnLst>
                              <p:par>
                                <p:cTn id="17" presetID="10" presetClass="entr" presetSubtype="0" fill="hold" nodeType="afterEffect">
                                  <p:stCondLst>
                                    <p:cond delay="0"/>
                                  </p:stCondLst>
                                  <p:childTnLst>
                                    <p:set>
                                      <p:cBhvr>
                                        <p:cTn id="18" dur="1" fill="hold">
                                          <p:stCondLst>
                                            <p:cond delay="0"/>
                                          </p:stCondLst>
                                        </p:cTn>
                                        <p:tgtEl>
                                          <p:spTgt spid="213"/>
                                        </p:tgtEl>
                                        <p:attrNameLst>
                                          <p:attrName>style.visibility</p:attrName>
                                        </p:attrNameLst>
                                      </p:cBhvr>
                                      <p:to>
                                        <p:strVal val="visible"/>
                                      </p:to>
                                    </p:set>
                                    <p:animEffect transition="in" filter="fade">
                                      <p:cBhvr>
                                        <p:cTn id="19" dur="3000"/>
                                        <p:tgtEl>
                                          <p:spTgt spid="213"/>
                                        </p:tgtEl>
                                      </p:cBhvr>
                                    </p:animEffect>
                                  </p:childTnLst>
                                </p:cTn>
                              </p:par>
                            </p:childTnLst>
                          </p:cTn>
                        </p:par>
                        <p:par>
                          <p:cTn id="20" fill="hold">
                            <p:stCondLst>
                              <p:cond delay="11000"/>
                            </p:stCondLst>
                            <p:childTnLst>
                              <p:par>
                                <p:cTn id="21" presetID="10" presetClass="entr" presetSubtype="0" fill="hold" nodeType="afterEffect">
                                  <p:stCondLst>
                                    <p:cond delay="0"/>
                                  </p:stCondLst>
                                  <p:childTnLst>
                                    <p:set>
                                      <p:cBhvr>
                                        <p:cTn id="22" dur="1" fill="hold">
                                          <p:stCondLst>
                                            <p:cond delay="0"/>
                                          </p:stCondLst>
                                        </p:cTn>
                                        <p:tgtEl>
                                          <p:spTgt spid="209"/>
                                        </p:tgtEl>
                                        <p:attrNameLst>
                                          <p:attrName>style.visibility</p:attrName>
                                        </p:attrNameLst>
                                      </p:cBhvr>
                                      <p:to>
                                        <p:strVal val="visible"/>
                                      </p:to>
                                    </p:set>
                                    <p:animEffect transition="in" filter="fade">
                                      <p:cBhvr>
                                        <p:cTn id="23" dur="3000"/>
                                        <p:tgtEl>
                                          <p:spTgt spid="209"/>
                                        </p:tgtEl>
                                      </p:cBhvr>
                                    </p:animEffect>
                                  </p:childTnLst>
                                </p:cTn>
                              </p:par>
                            </p:childTnLst>
                          </p:cTn>
                        </p:par>
                        <p:par>
                          <p:cTn id="24" fill="hold">
                            <p:stCondLst>
                              <p:cond delay="14000"/>
                            </p:stCondLst>
                            <p:childTnLst>
                              <p:par>
                                <p:cTn id="25" presetID="10" presetClass="entr" presetSubtype="0" fill="hold" nodeType="afterEffect">
                                  <p:stCondLst>
                                    <p:cond delay="0"/>
                                  </p:stCondLst>
                                  <p:childTnLst>
                                    <p:set>
                                      <p:cBhvr>
                                        <p:cTn id="26" dur="1" fill="hold">
                                          <p:stCondLst>
                                            <p:cond delay="0"/>
                                          </p:stCondLst>
                                        </p:cTn>
                                        <p:tgtEl>
                                          <p:spTgt spid="206"/>
                                        </p:tgtEl>
                                        <p:attrNameLst>
                                          <p:attrName>style.visibility</p:attrName>
                                        </p:attrNameLst>
                                      </p:cBhvr>
                                      <p:to>
                                        <p:strVal val="visible"/>
                                      </p:to>
                                    </p:set>
                                    <p:animEffect transition="in" filter="fade">
                                      <p:cBhvr>
                                        <p:cTn id="27" dur="3000"/>
                                        <p:tgtEl>
                                          <p:spTgt spid="206"/>
                                        </p:tgtEl>
                                      </p:cBhvr>
                                    </p:animEffect>
                                  </p:childTnLst>
                                </p:cTn>
                              </p:par>
                            </p:childTnLst>
                          </p:cTn>
                        </p:par>
                        <p:par>
                          <p:cTn id="28" fill="hold">
                            <p:stCondLst>
                              <p:cond delay="17000"/>
                            </p:stCondLst>
                            <p:childTnLst>
                              <p:par>
                                <p:cTn id="29" presetID="10" presetClass="entr" presetSubtype="0" fill="hold" nodeType="afterEffect">
                                  <p:stCondLst>
                                    <p:cond delay="0"/>
                                  </p:stCondLst>
                                  <p:childTnLst>
                                    <p:set>
                                      <p:cBhvr>
                                        <p:cTn id="30" dur="1" fill="hold">
                                          <p:stCondLst>
                                            <p:cond delay="0"/>
                                          </p:stCondLst>
                                        </p:cTn>
                                        <p:tgtEl>
                                          <p:spTgt spid="210"/>
                                        </p:tgtEl>
                                        <p:attrNameLst>
                                          <p:attrName>style.visibility</p:attrName>
                                        </p:attrNameLst>
                                      </p:cBhvr>
                                      <p:to>
                                        <p:strVal val="visible"/>
                                      </p:to>
                                    </p:set>
                                    <p:animEffect transition="in" filter="fade">
                                      <p:cBhvr>
                                        <p:cTn id="31" dur="3000"/>
                                        <p:tgtEl>
                                          <p:spTgt spid="210"/>
                                        </p:tgtEl>
                                      </p:cBhvr>
                                    </p:animEffect>
                                  </p:childTnLst>
                                </p:cTn>
                              </p:par>
                            </p:childTnLst>
                          </p:cTn>
                        </p:par>
                        <p:par>
                          <p:cTn id="32" fill="hold">
                            <p:stCondLst>
                              <p:cond delay="20000"/>
                            </p:stCondLst>
                            <p:childTnLst>
                              <p:par>
                                <p:cTn id="33" presetID="10" presetClass="entr" presetSubtype="0" fill="hold" nodeType="afterEffect">
                                  <p:stCondLst>
                                    <p:cond delay="0"/>
                                  </p:stCondLst>
                                  <p:childTnLst>
                                    <p:set>
                                      <p:cBhvr>
                                        <p:cTn id="34" dur="1" fill="hold">
                                          <p:stCondLst>
                                            <p:cond delay="0"/>
                                          </p:stCondLst>
                                        </p:cTn>
                                        <p:tgtEl>
                                          <p:spTgt spid="207"/>
                                        </p:tgtEl>
                                        <p:attrNameLst>
                                          <p:attrName>style.visibility</p:attrName>
                                        </p:attrNameLst>
                                      </p:cBhvr>
                                      <p:to>
                                        <p:strVal val="visible"/>
                                      </p:to>
                                    </p:set>
                                    <p:animEffect transition="in" filter="fade">
                                      <p:cBhvr>
                                        <p:cTn id="35" dur="3000"/>
                                        <p:tgtEl>
                                          <p:spTgt spid="207"/>
                                        </p:tgtEl>
                                      </p:cBhvr>
                                    </p:animEffect>
                                  </p:childTnLst>
                                </p:cTn>
                              </p:par>
                            </p:childTnLst>
                          </p:cTn>
                        </p:par>
                        <p:par>
                          <p:cTn id="36" fill="hold">
                            <p:stCondLst>
                              <p:cond delay="23000"/>
                            </p:stCondLst>
                            <p:childTnLst>
                              <p:par>
                                <p:cTn id="37" presetID="10" presetClass="entr" presetSubtype="0" fill="hold" nodeType="afterEffect">
                                  <p:stCondLst>
                                    <p:cond delay="0"/>
                                  </p:stCondLst>
                                  <p:childTnLst>
                                    <p:set>
                                      <p:cBhvr>
                                        <p:cTn id="38" dur="1" fill="hold">
                                          <p:stCondLst>
                                            <p:cond delay="0"/>
                                          </p:stCondLst>
                                        </p:cTn>
                                        <p:tgtEl>
                                          <p:spTgt spid="211"/>
                                        </p:tgtEl>
                                        <p:attrNameLst>
                                          <p:attrName>style.visibility</p:attrName>
                                        </p:attrNameLst>
                                      </p:cBhvr>
                                      <p:to>
                                        <p:strVal val="visible"/>
                                      </p:to>
                                    </p:set>
                                    <p:animEffect transition="in" filter="fade">
                                      <p:cBhvr>
                                        <p:cTn id="39" dur="30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3"/>
          <p:cNvSpPr txBox="1"/>
          <p:nvPr/>
        </p:nvSpPr>
        <p:spPr>
          <a:xfrm>
            <a:off x="1549400" y="290512"/>
            <a:ext cx="6807200" cy="733425"/>
          </a:xfrm>
          <a:prstGeom prst="rect">
            <a:avLst/>
          </a:prstGeom>
          <a:solidFill>
            <a:srgbClr val="CCFFFF"/>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2800"/>
              <a:buFont typeface="Arial"/>
              <a:buNone/>
            </a:pPr>
            <a:r>
              <a:rPr lang="en-US" sz="2800" b="1" i="0" u="none">
                <a:solidFill>
                  <a:schemeClr val="dk1"/>
                </a:solidFill>
                <a:latin typeface="Arial"/>
                <a:ea typeface="Arial"/>
                <a:cs typeface="Arial"/>
                <a:sym typeface="Arial"/>
              </a:rPr>
              <a:t>TARIF PPh</a:t>
            </a:r>
            <a:endParaRPr/>
          </a:p>
          <a:p>
            <a:pPr marL="0" marR="0" lvl="0" indent="0" algn="ctr" rtl="0">
              <a:lnSpc>
                <a:spcPct val="100000"/>
              </a:lnSpc>
              <a:spcBef>
                <a:spcPts val="0"/>
              </a:spcBef>
              <a:spcAft>
                <a:spcPts val="0"/>
              </a:spcAft>
              <a:buClr>
                <a:schemeClr val="dk1"/>
              </a:buClr>
              <a:buSzPts val="1200"/>
              <a:buFont typeface="Arial"/>
              <a:buNone/>
            </a:pPr>
            <a:r>
              <a:rPr lang="en-US" sz="1200" b="1" i="0" u="none">
                <a:solidFill>
                  <a:schemeClr val="dk1"/>
                </a:solidFill>
                <a:latin typeface="Arial"/>
                <a:ea typeface="Arial"/>
                <a:cs typeface="Arial"/>
                <a:sym typeface="Arial"/>
              </a:rPr>
              <a:t>Ps. 17 ayat (1) huruf a UU PPh</a:t>
            </a:r>
            <a:endParaRPr/>
          </a:p>
        </p:txBody>
      </p:sp>
      <p:sp>
        <p:nvSpPr>
          <p:cNvPr id="219" name="Google Shape;219;p13"/>
          <p:cNvSpPr/>
          <p:nvPr/>
        </p:nvSpPr>
        <p:spPr>
          <a:xfrm>
            <a:off x="550862" y="2171700"/>
            <a:ext cx="5154612" cy="733425"/>
          </a:xfrm>
          <a:prstGeom prst="roundRect">
            <a:avLst>
              <a:gd name="adj" fmla="val 2695"/>
            </a:avLst>
          </a:prstGeom>
          <a:solidFill>
            <a:srgbClr val="FFE9E9"/>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dirty="0">
                <a:solidFill>
                  <a:schemeClr val="dk1"/>
                </a:solidFill>
                <a:latin typeface="Arial"/>
                <a:ea typeface="Arial"/>
                <a:cs typeface="Arial"/>
                <a:sym typeface="Arial"/>
              </a:rPr>
              <a:t>SAMPAI DENGAN</a:t>
            </a:r>
            <a:endParaRPr dirty="0"/>
          </a:p>
          <a:p>
            <a:pPr marL="0" marR="0" lvl="0" indent="0" algn="ctr" rtl="0">
              <a:lnSpc>
                <a:spcPct val="100000"/>
              </a:lnSpc>
              <a:spcBef>
                <a:spcPts val="0"/>
              </a:spcBef>
              <a:spcAft>
                <a:spcPts val="0"/>
              </a:spcAft>
              <a:buClr>
                <a:schemeClr val="dk1"/>
              </a:buClr>
              <a:buSzPts val="2000"/>
              <a:buFont typeface="Arial"/>
              <a:buNone/>
            </a:pPr>
            <a:r>
              <a:rPr lang="en-US" sz="2000" b="1" i="0" u="none" dirty="0">
                <a:solidFill>
                  <a:schemeClr val="dk1"/>
                </a:solidFill>
                <a:latin typeface="Arial"/>
                <a:ea typeface="Arial"/>
                <a:cs typeface="Arial"/>
                <a:sym typeface="Arial"/>
              </a:rPr>
              <a:t>Rp 50 JUTA</a:t>
            </a:r>
            <a:endParaRPr dirty="0"/>
          </a:p>
        </p:txBody>
      </p:sp>
      <p:sp>
        <p:nvSpPr>
          <p:cNvPr id="220" name="Google Shape;220;p13"/>
          <p:cNvSpPr/>
          <p:nvPr/>
        </p:nvSpPr>
        <p:spPr>
          <a:xfrm>
            <a:off x="641350" y="4221162"/>
            <a:ext cx="5156200" cy="947737"/>
          </a:xfrm>
          <a:prstGeom prst="roundRect">
            <a:avLst>
              <a:gd name="adj" fmla="val 2695"/>
            </a:avLst>
          </a:prstGeom>
          <a:solidFill>
            <a:srgbClr val="FFE9E9"/>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a:solidFill>
                  <a:schemeClr val="dk1"/>
                </a:solidFill>
                <a:latin typeface="Arial"/>
                <a:ea typeface="Arial"/>
                <a:cs typeface="Arial"/>
                <a:sym typeface="Arial"/>
              </a:rPr>
              <a:t>DIATAS Rp 250 JUTA </a:t>
            </a:r>
            <a:endParaRPr/>
          </a:p>
          <a:p>
            <a:pPr marL="0" marR="0" lvl="0" indent="0" algn="ctr" rtl="0">
              <a:lnSpc>
                <a:spcPct val="100000"/>
              </a:lnSpc>
              <a:spcBef>
                <a:spcPts val="0"/>
              </a:spcBef>
              <a:spcAft>
                <a:spcPts val="0"/>
              </a:spcAft>
              <a:buClr>
                <a:schemeClr val="dk1"/>
              </a:buClr>
              <a:buSzPts val="2000"/>
              <a:buFont typeface="Arial"/>
              <a:buNone/>
            </a:pPr>
            <a:r>
              <a:rPr lang="en-US" sz="2000" b="1" i="0" u="none">
                <a:solidFill>
                  <a:schemeClr val="dk1"/>
                </a:solidFill>
                <a:latin typeface="Arial"/>
                <a:ea typeface="Arial"/>
                <a:cs typeface="Arial"/>
                <a:sym typeface="Arial"/>
              </a:rPr>
              <a:t>SAMPAI DENGAN </a:t>
            </a:r>
            <a:endParaRPr/>
          </a:p>
          <a:p>
            <a:pPr marL="0" marR="0" lvl="0" indent="0" algn="ctr" rtl="0">
              <a:lnSpc>
                <a:spcPct val="100000"/>
              </a:lnSpc>
              <a:spcBef>
                <a:spcPts val="0"/>
              </a:spcBef>
              <a:spcAft>
                <a:spcPts val="0"/>
              </a:spcAft>
              <a:buClr>
                <a:schemeClr val="dk1"/>
              </a:buClr>
              <a:buSzPts val="2000"/>
              <a:buFont typeface="Arial"/>
              <a:buNone/>
            </a:pPr>
            <a:r>
              <a:rPr lang="en-US" sz="2000" b="1" i="0" u="none">
                <a:solidFill>
                  <a:schemeClr val="dk1"/>
                </a:solidFill>
                <a:latin typeface="Arial"/>
                <a:ea typeface="Arial"/>
                <a:cs typeface="Arial"/>
                <a:sym typeface="Arial"/>
              </a:rPr>
              <a:t>Rp 500 JUTA</a:t>
            </a:r>
            <a:endParaRPr/>
          </a:p>
        </p:txBody>
      </p:sp>
      <p:sp>
        <p:nvSpPr>
          <p:cNvPr id="221" name="Google Shape;221;p13"/>
          <p:cNvSpPr/>
          <p:nvPr/>
        </p:nvSpPr>
        <p:spPr>
          <a:xfrm>
            <a:off x="6494462" y="2190750"/>
            <a:ext cx="2200275" cy="733425"/>
          </a:xfrm>
          <a:prstGeom prst="roundRect">
            <a:avLst>
              <a:gd name="adj" fmla="val 2695"/>
            </a:avLst>
          </a:prstGeom>
          <a:solidFill>
            <a:srgbClr val="FFE9E9"/>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a:solidFill>
                  <a:schemeClr val="dk1"/>
                </a:solidFill>
                <a:latin typeface="Arial"/>
                <a:ea typeface="Arial"/>
                <a:cs typeface="Arial"/>
                <a:sym typeface="Arial"/>
              </a:rPr>
              <a:t> 5%</a:t>
            </a:r>
            <a:endParaRPr/>
          </a:p>
        </p:txBody>
      </p:sp>
      <p:sp>
        <p:nvSpPr>
          <p:cNvPr id="222" name="Google Shape;222;p13"/>
          <p:cNvSpPr/>
          <p:nvPr/>
        </p:nvSpPr>
        <p:spPr>
          <a:xfrm>
            <a:off x="6604000" y="3322637"/>
            <a:ext cx="2201862" cy="730250"/>
          </a:xfrm>
          <a:prstGeom prst="roundRect">
            <a:avLst>
              <a:gd name="adj" fmla="val 2695"/>
            </a:avLst>
          </a:prstGeom>
          <a:solidFill>
            <a:srgbClr val="FFE9E9"/>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a:solidFill>
                  <a:schemeClr val="dk1"/>
                </a:solidFill>
                <a:latin typeface="Arial"/>
                <a:ea typeface="Arial"/>
                <a:cs typeface="Arial"/>
                <a:sym typeface="Arial"/>
              </a:rPr>
              <a:t>15%</a:t>
            </a:r>
            <a:endParaRPr/>
          </a:p>
        </p:txBody>
      </p:sp>
      <p:sp>
        <p:nvSpPr>
          <p:cNvPr id="223" name="Google Shape;223;p13"/>
          <p:cNvSpPr/>
          <p:nvPr/>
        </p:nvSpPr>
        <p:spPr>
          <a:xfrm>
            <a:off x="6604000" y="4387850"/>
            <a:ext cx="2201862" cy="733425"/>
          </a:xfrm>
          <a:prstGeom prst="roundRect">
            <a:avLst>
              <a:gd name="adj" fmla="val 2695"/>
            </a:avLst>
          </a:prstGeom>
          <a:solidFill>
            <a:srgbClr val="FFE9E9"/>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a:solidFill>
                  <a:schemeClr val="dk1"/>
                </a:solidFill>
                <a:latin typeface="Arial"/>
                <a:ea typeface="Arial"/>
                <a:cs typeface="Arial"/>
                <a:sym typeface="Arial"/>
              </a:rPr>
              <a:t>25%</a:t>
            </a:r>
            <a:endParaRPr/>
          </a:p>
        </p:txBody>
      </p:sp>
      <p:sp>
        <p:nvSpPr>
          <p:cNvPr id="224" name="Google Shape;224;p13"/>
          <p:cNvSpPr/>
          <p:nvPr/>
        </p:nvSpPr>
        <p:spPr>
          <a:xfrm>
            <a:off x="6502400" y="1314450"/>
            <a:ext cx="2192337" cy="561975"/>
          </a:xfrm>
          <a:prstGeom prst="roundRect">
            <a:avLst>
              <a:gd name="adj" fmla="val 2695"/>
            </a:avLst>
          </a:prstGeom>
          <a:solidFill>
            <a:srgbClr val="CCFFCC"/>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a:solidFill>
                  <a:schemeClr val="dk1"/>
                </a:solidFill>
                <a:latin typeface="Arial"/>
                <a:ea typeface="Arial"/>
                <a:cs typeface="Arial"/>
                <a:sym typeface="Arial"/>
              </a:rPr>
              <a:t>TARIF</a:t>
            </a:r>
            <a:endParaRPr/>
          </a:p>
        </p:txBody>
      </p:sp>
      <p:sp>
        <p:nvSpPr>
          <p:cNvPr id="225" name="Google Shape;225;p13"/>
          <p:cNvSpPr/>
          <p:nvPr/>
        </p:nvSpPr>
        <p:spPr>
          <a:xfrm>
            <a:off x="669925" y="1314450"/>
            <a:ext cx="5154612" cy="561975"/>
          </a:xfrm>
          <a:prstGeom prst="roundRect">
            <a:avLst>
              <a:gd name="adj" fmla="val 2695"/>
            </a:avLst>
          </a:prstGeom>
          <a:solidFill>
            <a:srgbClr val="CCFFCC"/>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a:solidFill>
                  <a:schemeClr val="dk1"/>
                </a:solidFill>
                <a:latin typeface="Arial"/>
                <a:ea typeface="Arial"/>
                <a:cs typeface="Arial"/>
                <a:sym typeface="Arial"/>
              </a:rPr>
              <a:t>LAPISAN PENGHASILAN</a:t>
            </a:r>
            <a:endParaRPr/>
          </a:p>
          <a:p>
            <a:pPr marL="0" marR="0" lvl="0" indent="0" algn="ctr" rtl="0">
              <a:lnSpc>
                <a:spcPct val="100000"/>
              </a:lnSpc>
              <a:spcBef>
                <a:spcPts val="0"/>
              </a:spcBef>
              <a:spcAft>
                <a:spcPts val="0"/>
              </a:spcAft>
              <a:buClr>
                <a:schemeClr val="dk1"/>
              </a:buClr>
              <a:buSzPts val="2000"/>
              <a:buFont typeface="Arial"/>
              <a:buNone/>
            </a:pPr>
            <a:r>
              <a:rPr lang="en-US" sz="2000" b="1" i="0" u="none">
                <a:solidFill>
                  <a:schemeClr val="dk1"/>
                </a:solidFill>
                <a:latin typeface="Arial"/>
                <a:ea typeface="Arial"/>
                <a:cs typeface="Arial"/>
                <a:sym typeface="Arial"/>
              </a:rPr>
              <a:t>KENA PAJAK</a:t>
            </a:r>
            <a:endParaRPr/>
          </a:p>
        </p:txBody>
      </p:sp>
      <p:sp>
        <p:nvSpPr>
          <p:cNvPr id="226" name="Google Shape;226;p13"/>
          <p:cNvSpPr/>
          <p:nvPr/>
        </p:nvSpPr>
        <p:spPr>
          <a:xfrm>
            <a:off x="5834062" y="2286000"/>
            <a:ext cx="420687" cy="504825"/>
          </a:xfrm>
          <a:prstGeom prst="rightArrow">
            <a:avLst>
              <a:gd name="adj1" fmla="val 10795"/>
              <a:gd name="adj2" fmla="val 2699"/>
            </a:avLst>
          </a:prstGeom>
          <a:solidFill>
            <a:srgbClr val="00660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227" name="Google Shape;227;p13"/>
          <p:cNvSpPr/>
          <p:nvPr/>
        </p:nvSpPr>
        <p:spPr>
          <a:xfrm>
            <a:off x="5934075" y="3433762"/>
            <a:ext cx="422275" cy="506412"/>
          </a:xfrm>
          <a:prstGeom prst="rightArrow">
            <a:avLst>
              <a:gd name="adj1" fmla="val 10795"/>
              <a:gd name="adj2" fmla="val 2699"/>
            </a:avLst>
          </a:prstGeom>
          <a:solidFill>
            <a:srgbClr val="00660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228" name="Google Shape;228;p13"/>
          <p:cNvSpPr/>
          <p:nvPr/>
        </p:nvSpPr>
        <p:spPr>
          <a:xfrm>
            <a:off x="5943600" y="4502150"/>
            <a:ext cx="422275" cy="503237"/>
          </a:xfrm>
          <a:prstGeom prst="rightArrow">
            <a:avLst>
              <a:gd name="adj1" fmla="val 10795"/>
              <a:gd name="adj2" fmla="val 2699"/>
            </a:avLst>
          </a:prstGeom>
          <a:solidFill>
            <a:srgbClr val="00660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229" name="Google Shape;229;p13"/>
          <p:cNvSpPr/>
          <p:nvPr/>
        </p:nvSpPr>
        <p:spPr>
          <a:xfrm flipH="1">
            <a:off x="2430462" y="1885950"/>
            <a:ext cx="1192212" cy="276225"/>
          </a:xfrm>
          <a:prstGeom prst="downArrow">
            <a:avLst>
              <a:gd name="adj1" fmla="val 10795"/>
              <a:gd name="adj2" fmla="val 2699"/>
            </a:avLst>
          </a:prstGeom>
          <a:solidFill>
            <a:srgbClr val="00660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230" name="Google Shape;230;p13"/>
          <p:cNvSpPr/>
          <p:nvPr/>
        </p:nvSpPr>
        <p:spPr>
          <a:xfrm>
            <a:off x="650875" y="3141662"/>
            <a:ext cx="5154612" cy="911225"/>
          </a:xfrm>
          <a:prstGeom prst="roundRect">
            <a:avLst>
              <a:gd name="adj" fmla="val 2695"/>
            </a:avLst>
          </a:prstGeom>
          <a:solidFill>
            <a:srgbClr val="FFE9E9"/>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dirty="0">
                <a:solidFill>
                  <a:schemeClr val="dk1"/>
                </a:solidFill>
                <a:latin typeface="Arial"/>
                <a:ea typeface="Arial"/>
                <a:cs typeface="Arial"/>
                <a:sym typeface="Arial"/>
              </a:rPr>
              <a:t>DI ATAS Rp 50 JUTA</a:t>
            </a:r>
            <a:endParaRPr dirty="0"/>
          </a:p>
          <a:p>
            <a:pPr marL="0" marR="0" lvl="0" indent="0" algn="ctr" rtl="0">
              <a:lnSpc>
                <a:spcPct val="100000"/>
              </a:lnSpc>
              <a:spcBef>
                <a:spcPts val="0"/>
              </a:spcBef>
              <a:spcAft>
                <a:spcPts val="0"/>
              </a:spcAft>
              <a:buClr>
                <a:schemeClr val="dk1"/>
              </a:buClr>
              <a:buSzPts val="2000"/>
              <a:buFont typeface="Arial"/>
              <a:buNone/>
            </a:pPr>
            <a:r>
              <a:rPr lang="en-US" sz="2000" b="1" i="0" u="none" dirty="0">
                <a:solidFill>
                  <a:schemeClr val="dk1"/>
                </a:solidFill>
                <a:latin typeface="Arial"/>
                <a:ea typeface="Arial"/>
                <a:cs typeface="Arial"/>
                <a:sym typeface="Arial"/>
              </a:rPr>
              <a:t>SAMPAI DENGAN </a:t>
            </a:r>
            <a:endParaRPr dirty="0"/>
          </a:p>
          <a:p>
            <a:pPr marL="0" marR="0" lvl="0" indent="0" algn="ctr" rtl="0">
              <a:lnSpc>
                <a:spcPct val="100000"/>
              </a:lnSpc>
              <a:spcBef>
                <a:spcPts val="0"/>
              </a:spcBef>
              <a:spcAft>
                <a:spcPts val="0"/>
              </a:spcAft>
              <a:buClr>
                <a:schemeClr val="dk1"/>
              </a:buClr>
              <a:buSzPts val="2000"/>
              <a:buFont typeface="Arial"/>
              <a:buNone/>
            </a:pPr>
            <a:r>
              <a:rPr lang="en-US" sz="2000" b="1" i="0" u="none" dirty="0">
                <a:solidFill>
                  <a:schemeClr val="dk1"/>
                </a:solidFill>
                <a:latin typeface="Arial"/>
                <a:ea typeface="Arial"/>
                <a:cs typeface="Arial"/>
                <a:sym typeface="Arial"/>
              </a:rPr>
              <a:t>Rp 250 JUTA</a:t>
            </a:r>
            <a:endParaRPr dirty="0"/>
          </a:p>
        </p:txBody>
      </p:sp>
      <p:sp>
        <p:nvSpPr>
          <p:cNvPr id="231" name="Google Shape;231;p13"/>
          <p:cNvSpPr/>
          <p:nvPr/>
        </p:nvSpPr>
        <p:spPr>
          <a:xfrm flipH="1">
            <a:off x="7162800" y="1885950"/>
            <a:ext cx="1193800" cy="276225"/>
          </a:xfrm>
          <a:prstGeom prst="downArrow">
            <a:avLst>
              <a:gd name="adj1" fmla="val 10795"/>
              <a:gd name="adj2" fmla="val 2699"/>
            </a:avLst>
          </a:prstGeom>
          <a:solidFill>
            <a:srgbClr val="00660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232" name="Google Shape;232;p13"/>
          <p:cNvSpPr/>
          <p:nvPr/>
        </p:nvSpPr>
        <p:spPr>
          <a:xfrm>
            <a:off x="6584950" y="5359400"/>
            <a:ext cx="2220912" cy="733425"/>
          </a:xfrm>
          <a:prstGeom prst="roundRect">
            <a:avLst>
              <a:gd name="adj" fmla="val 2695"/>
            </a:avLst>
          </a:prstGeom>
          <a:solidFill>
            <a:srgbClr val="FFE9E9"/>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a:solidFill>
                  <a:schemeClr val="dk1"/>
                </a:solidFill>
                <a:latin typeface="Arial"/>
                <a:ea typeface="Arial"/>
                <a:cs typeface="Arial"/>
                <a:sym typeface="Arial"/>
              </a:rPr>
              <a:t>30%</a:t>
            </a:r>
            <a:endParaRPr/>
          </a:p>
        </p:txBody>
      </p:sp>
      <p:sp>
        <p:nvSpPr>
          <p:cNvPr id="233" name="Google Shape;233;p13"/>
          <p:cNvSpPr/>
          <p:nvPr/>
        </p:nvSpPr>
        <p:spPr>
          <a:xfrm>
            <a:off x="6053137" y="5521325"/>
            <a:ext cx="422275" cy="504825"/>
          </a:xfrm>
          <a:prstGeom prst="rightArrow">
            <a:avLst>
              <a:gd name="adj1" fmla="val 10795"/>
              <a:gd name="adj2" fmla="val 2699"/>
            </a:avLst>
          </a:prstGeom>
          <a:solidFill>
            <a:srgbClr val="00660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234" name="Google Shape;234;p13"/>
          <p:cNvSpPr/>
          <p:nvPr/>
        </p:nvSpPr>
        <p:spPr>
          <a:xfrm>
            <a:off x="752475" y="5359400"/>
            <a:ext cx="5154612" cy="733425"/>
          </a:xfrm>
          <a:prstGeom prst="roundRect">
            <a:avLst>
              <a:gd name="adj" fmla="val 2695"/>
            </a:avLst>
          </a:prstGeom>
          <a:solidFill>
            <a:srgbClr val="FFE9E9"/>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a:solidFill>
                  <a:schemeClr val="dk1"/>
                </a:solidFill>
                <a:latin typeface="Arial"/>
                <a:ea typeface="Arial"/>
                <a:cs typeface="Arial"/>
                <a:sym typeface="Arial"/>
              </a:rPr>
              <a:t>DI ATAS Rp 500 JUTA</a:t>
            </a:r>
            <a:endParaRPr/>
          </a:p>
        </p:txBody>
      </p:sp>
      <p:cxnSp>
        <p:nvCxnSpPr>
          <p:cNvPr id="235" name="Google Shape;235;p13"/>
          <p:cNvCxnSpPr/>
          <p:nvPr/>
        </p:nvCxnSpPr>
        <p:spPr>
          <a:xfrm>
            <a:off x="3192462" y="2916237"/>
            <a:ext cx="0" cy="171450"/>
          </a:xfrm>
          <a:prstGeom prst="straightConnector1">
            <a:avLst/>
          </a:prstGeom>
          <a:noFill/>
          <a:ln w="12700" cap="flat" cmpd="sng">
            <a:solidFill>
              <a:schemeClr val="dk1"/>
            </a:solidFill>
            <a:prstDash val="solid"/>
            <a:miter lim="800000"/>
            <a:headEnd type="none" w="med" len="med"/>
            <a:tailEnd type="none" w="med" len="med"/>
          </a:ln>
        </p:spPr>
      </p:cxnSp>
      <p:cxnSp>
        <p:nvCxnSpPr>
          <p:cNvPr id="236" name="Google Shape;236;p13"/>
          <p:cNvCxnSpPr/>
          <p:nvPr/>
        </p:nvCxnSpPr>
        <p:spPr>
          <a:xfrm>
            <a:off x="3192462" y="4065587"/>
            <a:ext cx="0" cy="169862"/>
          </a:xfrm>
          <a:prstGeom prst="straightConnector1">
            <a:avLst/>
          </a:prstGeom>
          <a:noFill/>
          <a:ln w="12700" cap="flat" cmpd="sng">
            <a:solidFill>
              <a:schemeClr val="dk1"/>
            </a:solidFill>
            <a:prstDash val="solid"/>
            <a:miter lim="800000"/>
            <a:headEnd type="none" w="med" len="med"/>
            <a:tailEnd type="none" w="med" len="med"/>
          </a:ln>
        </p:spPr>
      </p:cxnSp>
      <p:cxnSp>
        <p:nvCxnSpPr>
          <p:cNvPr id="237" name="Google Shape;237;p13"/>
          <p:cNvCxnSpPr/>
          <p:nvPr/>
        </p:nvCxnSpPr>
        <p:spPr>
          <a:xfrm>
            <a:off x="3192462" y="5180012"/>
            <a:ext cx="0" cy="169862"/>
          </a:xfrm>
          <a:prstGeom prst="straightConnector1">
            <a:avLst/>
          </a:prstGeom>
          <a:noFill/>
          <a:ln w="12700" cap="flat" cmpd="sng">
            <a:solidFill>
              <a:schemeClr val="dk1"/>
            </a:solidFill>
            <a:prstDash val="solid"/>
            <a:miter lim="800000"/>
            <a:headEnd type="none" w="med" len="med"/>
            <a:tailEnd type="none" w="med" len="med"/>
          </a:ln>
        </p:spPr>
      </p:cxnSp>
    </p:spTree>
  </p:cSld>
  <p:clrMapOvr>
    <a:masterClrMapping/>
  </p:clrMapOvr>
  <p:transition spd="slow">
    <p:comb/>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14"/>
          <p:cNvSpPr txBox="1"/>
          <p:nvPr/>
        </p:nvSpPr>
        <p:spPr>
          <a:xfrm>
            <a:off x="166687" y="1143000"/>
            <a:ext cx="1430337" cy="381000"/>
          </a:xfrm>
          <a:prstGeom prst="rect">
            <a:avLst/>
          </a:prstGeom>
          <a:solidFill>
            <a:srgbClr val="FFFF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PEGAWAI</a:t>
            </a:r>
            <a:endParaRPr/>
          </a:p>
        </p:txBody>
      </p:sp>
      <p:sp>
        <p:nvSpPr>
          <p:cNvPr id="243" name="Google Shape;243;p14"/>
          <p:cNvSpPr txBox="1"/>
          <p:nvPr/>
        </p:nvSpPr>
        <p:spPr>
          <a:xfrm>
            <a:off x="166687" y="4572000"/>
            <a:ext cx="1716087" cy="571500"/>
          </a:xfrm>
          <a:prstGeom prst="rect">
            <a:avLst/>
          </a:prstGeom>
          <a:solidFill>
            <a:srgbClr val="FFFF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BUKAN </a:t>
            </a:r>
            <a:endParaRPr/>
          </a:p>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PEGAWAI</a:t>
            </a:r>
            <a:endParaRPr/>
          </a:p>
        </p:txBody>
      </p:sp>
      <p:sp>
        <p:nvSpPr>
          <p:cNvPr id="244" name="Google Shape;244;p14"/>
          <p:cNvSpPr txBox="1"/>
          <p:nvPr/>
        </p:nvSpPr>
        <p:spPr>
          <a:xfrm>
            <a:off x="2381250" y="4875212"/>
            <a:ext cx="3500437" cy="500062"/>
          </a:xfrm>
          <a:prstGeom prst="rect">
            <a:avLst/>
          </a:prstGeom>
          <a:solidFill>
            <a:srgbClr val="92D05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KOMISARIS, MANTAN PEGAWAI,</a:t>
            </a:r>
            <a:endParaRPr/>
          </a:p>
          <a:p>
            <a:pPr marL="0" marR="0" lvl="0" indent="0" algn="l"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PENARIKAN DAPEN O/ PEGAWAI</a:t>
            </a:r>
            <a:endParaRPr/>
          </a:p>
        </p:txBody>
      </p:sp>
      <p:sp>
        <p:nvSpPr>
          <p:cNvPr id="245" name="Google Shape;245;p14"/>
          <p:cNvSpPr txBox="1"/>
          <p:nvPr/>
        </p:nvSpPr>
        <p:spPr>
          <a:xfrm>
            <a:off x="2381250" y="3786187"/>
            <a:ext cx="2146300" cy="381000"/>
          </a:xfrm>
          <a:prstGeom prst="rect">
            <a:avLst/>
          </a:prstGeom>
          <a:solidFill>
            <a:srgbClr val="92D05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TENAGA AHLI</a:t>
            </a:r>
            <a:endParaRPr/>
          </a:p>
        </p:txBody>
      </p:sp>
      <p:sp>
        <p:nvSpPr>
          <p:cNvPr id="246" name="Google Shape;246;p14"/>
          <p:cNvSpPr txBox="1"/>
          <p:nvPr/>
        </p:nvSpPr>
        <p:spPr>
          <a:xfrm>
            <a:off x="165100" y="3009900"/>
            <a:ext cx="1787525" cy="381000"/>
          </a:xfrm>
          <a:prstGeom prst="rect">
            <a:avLst/>
          </a:prstGeom>
          <a:solidFill>
            <a:srgbClr val="FFFF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PENSIUNAN</a:t>
            </a:r>
            <a:endParaRPr/>
          </a:p>
        </p:txBody>
      </p:sp>
      <p:sp>
        <p:nvSpPr>
          <p:cNvPr id="247" name="Google Shape;247;p14"/>
          <p:cNvSpPr txBox="1"/>
          <p:nvPr/>
        </p:nvSpPr>
        <p:spPr>
          <a:xfrm>
            <a:off x="2238375" y="714375"/>
            <a:ext cx="1157287" cy="381000"/>
          </a:xfrm>
          <a:prstGeom prst="rect">
            <a:avLst/>
          </a:prstGeom>
          <a:solidFill>
            <a:srgbClr val="92D05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TETAP</a:t>
            </a:r>
            <a:endParaRPr/>
          </a:p>
        </p:txBody>
      </p:sp>
      <p:sp>
        <p:nvSpPr>
          <p:cNvPr id="248" name="Google Shape;248;p14"/>
          <p:cNvSpPr txBox="1"/>
          <p:nvPr/>
        </p:nvSpPr>
        <p:spPr>
          <a:xfrm>
            <a:off x="2127250" y="1500187"/>
            <a:ext cx="1585912" cy="381000"/>
          </a:xfrm>
          <a:prstGeom prst="rect">
            <a:avLst/>
          </a:prstGeom>
          <a:solidFill>
            <a:srgbClr val="92D05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TIDAK TETAP</a:t>
            </a:r>
            <a:endParaRPr/>
          </a:p>
        </p:txBody>
      </p:sp>
      <p:sp>
        <p:nvSpPr>
          <p:cNvPr id="249" name="Google Shape;249;p14"/>
          <p:cNvSpPr txBox="1">
            <a:spLocks noGrp="1"/>
          </p:cNvSpPr>
          <p:nvPr>
            <p:ph type="body" idx="4294967295"/>
          </p:nvPr>
        </p:nvSpPr>
        <p:spPr>
          <a:xfrm>
            <a:off x="6238875" y="547687"/>
            <a:ext cx="2476500" cy="381000"/>
          </a:xfrm>
          <a:prstGeom prst="rect">
            <a:avLst/>
          </a:prstGeom>
          <a:solidFill>
            <a:srgbClr val="D1D1F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533400" marR="0" lvl="0" indent="-533400" algn="ctr" rtl="0">
              <a:lnSpc>
                <a:spcPct val="100000"/>
              </a:lnSpc>
              <a:spcBef>
                <a:spcPts val="0"/>
              </a:spcBef>
              <a:spcAft>
                <a:spcPts val="0"/>
              </a:spcAft>
              <a:buClr>
                <a:schemeClr val="dk1"/>
              </a:buClr>
              <a:buSzPts val="1800"/>
              <a:buFont typeface="Tahoma"/>
              <a:buNone/>
            </a:pPr>
            <a:r>
              <a:rPr lang="en-US" sz="1800" b="0" i="0" u="none" strike="noStrike" cap="none">
                <a:solidFill>
                  <a:schemeClr val="dk1"/>
                </a:solidFill>
                <a:latin typeface="Tahoma"/>
                <a:ea typeface="Tahoma"/>
                <a:cs typeface="Tahoma"/>
                <a:sym typeface="Tahoma"/>
              </a:rPr>
              <a:t>Ph NETO - PTKP</a:t>
            </a:r>
            <a:endParaRPr/>
          </a:p>
        </p:txBody>
      </p:sp>
      <p:sp>
        <p:nvSpPr>
          <p:cNvPr id="250" name="Google Shape;250;p14"/>
          <p:cNvSpPr txBox="1"/>
          <p:nvPr/>
        </p:nvSpPr>
        <p:spPr>
          <a:xfrm>
            <a:off x="4095750" y="1103312"/>
            <a:ext cx="1568450" cy="381000"/>
          </a:xfrm>
          <a:prstGeom prst="rect">
            <a:avLst/>
          </a:prstGeom>
          <a:solidFill>
            <a:srgbClr val="9ED3D7"/>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533400" marR="0" lvl="0" indent="-53340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BULANAN</a:t>
            </a:r>
            <a:endParaRPr/>
          </a:p>
        </p:txBody>
      </p:sp>
      <p:sp>
        <p:nvSpPr>
          <p:cNvPr id="251" name="Google Shape;251;p14"/>
          <p:cNvSpPr txBox="1"/>
          <p:nvPr/>
        </p:nvSpPr>
        <p:spPr>
          <a:xfrm>
            <a:off x="4095750" y="1928812"/>
            <a:ext cx="1571625" cy="381000"/>
          </a:xfrm>
          <a:prstGeom prst="rect">
            <a:avLst/>
          </a:prstGeom>
          <a:solidFill>
            <a:srgbClr val="9ED3D7"/>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533400" marR="0" lvl="0" indent="-53340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HARIAN</a:t>
            </a:r>
            <a:endParaRPr/>
          </a:p>
        </p:txBody>
      </p:sp>
      <p:sp>
        <p:nvSpPr>
          <p:cNvPr id="252" name="Google Shape;252;p14"/>
          <p:cNvSpPr txBox="1"/>
          <p:nvPr/>
        </p:nvSpPr>
        <p:spPr>
          <a:xfrm>
            <a:off x="6238875" y="981075"/>
            <a:ext cx="2476500" cy="381000"/>
          </a:xfrm>
          <a:prstGeom prst="rect">
            <a:avLst/>
          </a:prstGeom>
          <a:solidFill>
            <a:srgbClr val="D1D1F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533400" marR="0" lvl="0" indent="-53340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Ph BRUTO - PTKP</a:t>
            </a:r>
            <a:endParaRPr/>
          </a:p>
        </p:txBody>
      </p:sp>
      <p:sp>
        <p:nvSpPr>
          <p:cNvPr id="253" name="Google Shape;253;p14"/>
          <p:cNvSpPr txBox="1"/>
          <p:nvPr/>
        </p:nvSpPr>
        <p:spPr>
          <a:xfrm>
            <a:off x="6453187" y="4143375"/>
            <a:ext cx="3214687" cy="571500"/>
          </a:xfrm>
          <a:prstGeom prst="rect">
            <a:avLst/>
          </a:prstGeom>
          <a:solidFill>
            <a:srgbClr val="D1D1F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Ph Bruto (kumulatif) – PTKP Bulanan*)</a:t>
            </a:r>
            <a:endParaRPr/>
          </a:p>
        </p:txBody>
      </p:sp>
      <p:sp>
        <p:nvSpPr>
          <p:cNvPr id="254" name="Google Shape;254;p14"/>
          <p:cNvSpPr txBox="1"/>
          <p:nvPr/>
        </p:nvSpPr>
        <p:spPr>
          <a:xfrm>
            <a:off x="6453187" y="4786312"/>
            <a:ext cx="2476500" cy="381000"/>
          </a:xfrm>
          <a:prstGeom prst="rect">
            <a:avLst/>
          </a:prstGeom>
          <a:solidFill>
            <a:srgbClr val="D1D1F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533400" marR="0" lvl="0" indent="-53340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Ph Bruto (kumulatif)</a:t>
            </a:r>
            <a:endParaRPr/>
          </a:p>
        </p:txBody>
      </p:sp>
      <p:sp>
        <p:nvSpPr>
          <p:cNvPr id="255" name="Google Shape;255;p14"/>
          <p:cNvSpPr txBox="1"/>
          <p:nvPr/>
        </p:nvSpPr>
        <p:spPr>
          <a:xfrm>
            <a:off x="6596062" y="3263900"/>
            <a:ext cx="2476500" cy="381000"/>
          </a:xfrm>
          <a:prstGeom prst="rect">
            <a:avLst/>
          </a:prstGeom>
          <a:solidFill>
            <a:srgbClr val="D1D1F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533400" marR="0" lvl="0" indent="-53340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Ph NETO - PTKP</a:t>
            </a:r>
            <a:endParaRPr/>
          </a:p>
        </p:txBody>
      </p:sp>
      <p:sp>
        <p:nvSpPr>
          <p:cNvPr id="256" name="Google Shape;256;p14"/>
          <p:cNvSpPr txBox="1"/>
          <p:nvPr/>
        </p:nvSpPr>
        <p:spPr>
          <a:xfrm>
            <a:off x="2381250" y="2762250"/>
            <a:ext cx="1733550" cy="381000"/>
          </a:xfrm>
          <a:prstGeom prst="rect">
            <a:avLst/>
          </a:prstGeom>
          <a:solidFill>
            <a:srgbClr val="92D05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533400" marR="0" lvl="0" indent="-53340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SEKALIGUS</a:t>
            </a:r>
            <a:endParaRPr/>
          </a:p>
        </p:txBody>
      </p:sp>
      <p:sp>
        <p:nvSpPr>
          <p:cNvPr id="257" name="Google Shape;257;p14"/>
          <p:cNvSpPr txBox="1"/>
          <p:nvPr/>
        </p:nvSpPr>
        <p:spPr>
          <a:xfrm>
            <a:off x="2381250" y="3228975"/>
            <a:ext cx="1714500" cy="381000"/>
          </a:xfrm>
          <a:prstGeom prst="rect">
            <a:avLst/>
          </a:prstGeom>
          <a:solidFill>
            <a:srgbClr val="92D05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533400" marR="0" lvl="0" indent="-53340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BERKALA</a:t>
            </a:r>
            <a:endParaRPr/>
          </a:p>
        </p:txBody>
      </p:sp>
      <p:sp>
        <p:nvSpPr>
          <p:cNvPr id="258" name="Google Shape;258;p14"/>
          <p:cNvSpPr txBox="1"/>
          <p:nvPr/>
        </p:nvSpPr>
        <p:spPr>
          <a:xfrm>
            <a:off x="6097587" y="1412875"/>
            <a:ext cx="2733675" cy="381000"/>
          </a:xfrm>
          <a:prstGeom prst="rect">
            <a:avLst/>
          </a:prstGeom>
          <a:solidFill>
            <a:srgbClr val="D1D1F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533400" marR="0" lvl="0" indent="-53340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Ph BRUTO – 450 RIBU</a:t>
            </a:r>
            <a:endParaRPr/>
          </a:p>
        </p:txBody>
      </p:sp>
      <p:sp>
        <p:nvSpPr>
          <p:cNvPr id="259" name="Google Shape;259;p14"/>
          <p:cNvSpPr txBox="1"/>
          <p:nvPr/>
        </p:nvSpPr>
        <p:spPr>
          <a:xfrm>
            <a:off x="6381750" y="2832100"/>
            <a:ext cx="3357562" cy="381000"/>
          </a:xfrm>
          <a:prstGeom prst="rect">
            <a:avLst/>
          </a:prstGeom>
          <a:solidFill>
            <a:srgbClr val="D1D1F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533400" marR="0" lvl="0" indent="-53340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Masih Berlaku PP 69 Th 2009</a:t>
            </a:r>
            <a:endParaRPr/>
          </a:p>
        </p:txBody>
      </p:sp>
      <p:sp>
        <p:nvSpPr>
          <p:cNvPr id="260" name="Google Shape;260;p14"/>
          <p:cNvSpPr txBox="1"/>
          <p:nvPr/>
        </p:nvSpPr>
        <p:spPr>
          <a:xfrm>
            <a:off x="6096000" y="1898650"/>
            <a:ext cx="3810000" cy="450850"/>
          </a:xfrm>
          <a:prstGeom prst="rect">
            <a:avLst/>
          </a:prstGeom>
          <a:solidFill>
            <a:srgbClr val="D1D1F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533400" marR="0" lvl="0" indent="-533400" algn="ctr" rtl="0">
              <a:lnSpc>
                <a:spcPct val="100000"/>
              </a:lnSpc>
              <a:spcBef>
                <a:spcPts val="0"/>
              </a:spcBef>
              <a:spcAft>
                <a:spcPts val="0"/>
              </a:spcAft>
              <a:buClr>
                <a:schemeClr val="dk1"/>
              </a:buClr>
              <a:buSzPts val="1500"/>
              <a:buFont typeface="Tahoma"/>
              <a:buNone/>
            </a:pPr>
            <a:r>
              <a:rPr lang="en-US" sz="1500" b="0" i="0" u="none">
                <a:solidFill>
                  <a:schemeClr val="dk1"/>
                </a:solidFill>
                <a:latin typeface="Tahoma"/>
                <a:ea typeface="Tahoma"/>
                <a:cs typeface="Tahoma"/>
                <a:sym typeface="Tahoma"/>
              </a:rPr>
              <a:t>Ph BRUTO(&gt; 4,5 jt s.d 10.2jt) – PTKP harian</a:t>
            </a:r>
            <a:endParaRPr/>
          </a:p>
        </p:txBody>
      </p:sp>
      <p:cxnSp>
        <p:nvCxnSpPr>
          <p:cNvPr id="261" name="Google Shape;261;p14"/>
          <p:cNvCxnSpPr/>
          <p:nvPr/>
        </p:nvCxnSpPr>
        <p:spPr>
          <a:xfrm>
            <a:off x="3524250" y="836612"/>
            <a:ext cx="2436812" cy="0"/>
          </a:xfrm>
          <a:prstGeom prst="straightConnector1">
            <a:avLst/>
          </a:prstGeom>
          <a:noFill/>
          <a:ln w="9525" cap="flat" cmpd="sng">
            <a:solidFill>
              <a:schemeClr val="dk1"/>
            </a:solidFill>
            <a:prstDash val="solid"/>
            <a:miter lim="800000"/>
            <a:headEnd type="none" w="med" len="med"/>
            <a:tailEnd type="triangle" w="med" len="med"/>
          </a:ln>
        </p:spPr>
      </p:cxnSp>
      <p:cxnSp>
        <p:nvCxnSpPr>
          <p:cNvPr id="262" name="Google Shape;262;p14"/>
          <p:cNvCxnSpPr/>
          <p:nvPr/>
        </p:nvCxnSpPr>
        <p:spPr>
          <a:xfrm>
            <a:off x="5745162" y="1196975"/>
            <a:ext cx="422275" cy="17462"/>
          </a:xfrm>
          <a:prstGeom prst="straightConnector1">
            <a:avLst/>
          </a:prstGeom>
          <a:noFill/>
          <a:ln w="9525" cap="flat" cmpd="sng">
            <a:solidFill>
              <a:schemeClr val="dk1"/>
            </a:solidFill>
            <a:prstDash val="solid"/>
            <a:miter lim="800000"/>
            <a:headEnd type="none" w="med" len="med"/>
            <a:tailEnd type="triangle" w="med" len="med"/>
          </a:ln>
        </p:spPr>
      </p:cxnSp>
      <p:cxnSp>
        <p:nvCxnSpPr>
          <p:cNvPr id="263" name="Google Shape;263;p14"/>
          <p:cNvCxnSpPr/>
          <p:nvPr/>
        </p:nvCxnSpPr>
        <p:spPr>
          <a:xfrm>
            <a:off x="4130675" y="3500437"/>
            <a:ext cx="2393950" cy="0"/>
          </a:xfrm>
          <a:prstGeom prst="straightConnector1">
            <a:avLst/>
          </a:prstGeom>
          <a:noFill/>
          <a:ln w="9525" cap="flat" cmpd="sng">
            <a:solidFill>
              <a:schemeClr val="dk1"/>
            </a:solidFill>
            <a:prstDash val="solid"/>
            <a:miter lim="800000"/>
            <a:headEnd type="none" w="med" len="med"/>
            <a:tailEnd type="triangle" w="med" len="med"/>
          </a:ln>
        </p:spPr>
      </p:cxnSp>
      <p:cxnSp>
        <p:nvCxnSpPr>
          <p:cNvPr id="264" name="Google Shape;264;p14"/>
          <p:cNvCxnSpPr/>
          <p:nvPr/>
        </p:nvCxnSpPr>
        <p:spPr>
          <a:xfrm>
            <a:off x="6453187" y="5572125"/>
            <a:ext cx="500062" cy="500062"/>
          </a:xfrm>
          <a:prstGeom prst="straightConnector1">
            <a:avLst/>
          </a:prstGeom>
          <a:noFill/>
          <a:ln w="9525" cap="flat" cmpd="sng">
            <a:solidFill>
              <a:schemeClr val="dk1"/>
            </a:solidFill>
            <a:prstDash val="solid"/>
            <a:miter lim="800000"/>
            <a:headEnd type="none" w="med" len="med"/>
            <a:tailEnd type="triangle" w="med" len="med"/>
          </a:ln>
        </p:spPr>
      </p:cxnSp>
      <p:sp>
        <p:nvSpPr>
          <p:cNvPr id="265" name="Google Shape;265;p14"/>
          <p:cNvSpPr txBox="1"/>
          <p:nvPr/>
        </p:nvSpPr>
        <p:spPr>
          <a:xfrm>
            <a:off x="2381250" y="5472112"/>
            <a:ext cx="4000500" cy="457200"/>
          </a:xfrm>
          <a:prstGeom prst="rect">
            <a:avLst/>
          </a:prstGeom>
          <a:solidFill>
            <a:srgbClr val="92D05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Tahoma"/>
              <a:buNone/>
            </a:pPr>
            <a:r>
              <a:rPr lang="en-US" sz="1600" b="0" i="0" u="none">
                <a:solidFill>
                  <a:schemeClr val="dk1"/>
                </a:solidFill>
                <a:latin typeface="Tahoma"/>
                <a:ea typeface="Tahoma"/>
                <a:cs typeface="Tahoma"/>
                <a:sym typeface="Tahoma"/>
              </a:rPr>
              <a:t>LAINNYA  YG Ph TDK BERKESINAMBUNGAN</a:t>
            </a:r>
            <a:endParaRPr/>
          </a:p>
        </p:txBody>
      </p:sp>
      <p:cxnSp>
        <p:nvCxnSpPr>
          <p:cNvPr id="266" name="Google Shape;266;p14"/>
          <p:cNvCxnSpPr/>
          <p:nvPr/>
        </p:nvCxnSpPr>
        <p:spPr>
          <a:xfrm rot="10800000" flipH="1">
            <a:off x="1952625" y="6072187"/>
            <a:ext cx="4929187" cy="71437"/>
          </a:xfrm>
          <a:prstGeom prst="straightConnector1">
            <a:avLst/>
          </a:prstGeom>
          <a:noFill/>
          <a:ln w="9525" cap="flat" cmpd="sng">
            <a:solidFill>
              <a:schemeClr val="dk1"/>
            </a:solidFill>
            <a:prstDash val="solid"/>
            <a:miter lim="800000"/>
            <a:headEnd type="none" w="med" len="med"/>
            <a:tailEnd type="triangle" w="med" len="med"/>
          </a:ln>
        </p:spPr>
      </p:cxnSp>
      <p:sp>
        <p:nvSpPr>
          <p:cNvPr id="267" name="Google Shape;267;p14"/>
          <p:cNvSpPr txBox="1"/>
          <p:nvPr/>
        </p:nvSpPr>
        <p:spPr>
          <a:xfrm>
            <a:off x="7024687" y="5857875"/>
            <a:ext cx="1651000" cy="381000"/>
          </a:xfrm>
          <a:prstGeom prst="rect">
            <a:avLst/>
          </a:prstGeom>
          <a:solidFill>
            <a:srgbClr val="D1D1F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533400" marR="0" lvl="0" indent="-53340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Ph Bruto</a:t>
            </a:r>
            <a:endParaRPr/>
          </a:p>
        </p:txBody>
      </p:sp>
      <p:sp>
        <p:nvSpPr>
          <p:cNvPr id="268" name="Google Shape;268;p14"/>
          <p:cNvSpPr txBox="1"/>
          <p:nvPr/>
        </p:nvSpPr>
        <p:spPr>
          <a:xfrm>
            <a:off x="2381250" y="4254500"/>
            <a:ext cx="3500437" cy="533400"/>
          </a:xfrm>
          <a:prstGeom prst="rect">
            <a:avLst/>
          </a:prstGeom>
          <a:solidFill>
            <a:srgbClr val="92D05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LAINNYA YG MENERIMA Ph</a:t>
            </a:r>
            <a:endParaRPr/>
          </a:p>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BERKESINAMBUNGAN*)</a:t>
            </a:r>
            <a:endParaRPr/>
          </a:p>
        </p:txBody>
      </p:sp>
      <p:sp>
        <p:nvSpPr>
          <p:cNvPr id="269" name="Google Shape;269;p14"/>
          <p:cNvSpPr txBox="1"/>
          <p:nvPr/>
        </p:nvSpPr>
        <p:spPr>
          <a:xfrm>
            <a:off x="6453187" y="3714750"/>
            <a:ext cx="2911475" cy="381000"/>
          </a:xfrm>
          <a:prstGeom prst="rect">
            <a:avLst/>
          </a:prstGeom>
          <a:solidFill>
            <a:srgbClr val="D1D1F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533400" marR="0" lvl="0" indent="-533400" algn="l" rtl="0">
              <a:lnSpc>
                <a:spcPct val="100000"/>
              </a:lnSpc>
              <a:spcBef>
                <a:spcPts val="0"/>
              </a:spcBef>
              <a:spcAft>
                <a:spcPts val="0"/>
              </a:spcAft>
              <a:buClr>
                <a:schemeClr val="dk1"/>
              </a:buClr>
              <a:buSzPts val="1600"/>
              <a:buFont typeface="Arial"/>
              <a:buNone/>
            </a:pPr>
            <a:r>
              <a:rPr lang="en-US" sz="1600" b="0" i="0" u="none">
                <a:solidFill>
                  <a:schemeClr val="dk1"/>
                </a:solidFill>
                <a:latin typeface="Arial"/>
                <a:ea typeface="Arial"/>
                <a:cs typeface="Arial"/>
                <a:sym typeface="Arial"/>
              </a:rPr>
              <a:t>50% X Ph Bruto (kumulatif)</a:t>
            </a:r>
            <a:endParaRPr/>
          </a:p>
        </p:txBody>
      </p:sp>
      <p:cxnSp>
        <p:nvCxnSpPr>
          <p:cNvPr id="270" name="Google Shape;270;p14"/>
          <p:cNvCxnSpPr/>
          <p:nvPr/>
        </p:nvCxnSpPr>
        <p:spPr>
          <a:xfrm>
            <a:off x="4595812" y="3967162"/>
            <a:ext cx="1485900" cy="0"/>
          </a:xfrm>
          <a:prstGeom prst="straightConnector1">
            <a:avLst/>
          </a:prstGeom>
          <a:noFill/>
          <a:ln w="9525" cap="flat" cmpd="sng">
            <a:solidFill>
              <a:schemeClr val="dk1"/>
            </a:solidFill>
            <a:prstDash val="solid"/>
            <a:miter lim="800000"/>
            <a:headEnd type="none" w="med" len="med"/>
            <a:tailEnd type="triangle" w="med" len="med"/>
          </a:ln>
        </p:spPr>
      </p:cxnSp>
      <p:cxnSp>
        <p:nvCxnSpPr>
          <p:cNvPr id="271" name="Google Shape;271;p14"/>
          <p:cNvCxnSpPr/>
          <p:nvPr/>
        </p:nvCxnSpPr>
        <p:spPr>
          <a:xfrm>
            <a:off x="1952625" y="3157537"/>
            <a:ext cx="357300" cy="285600"/>
          </a:xfrm>
          <a:prstGeom prst="bentConnector3">
            <a:avLst>
              <a:gd name="adj1" fmla="val 50000"/>
            </a:avLst>
          </a:prstGeom>
          <a:noFill/>
          <a:ln w="9525" cap="flat" cmpd="sng">
            <a:solidFill>
              <a:schemeClr val="dk1"/>
            </a:solidFill>
            <a:prstDash val="solid"/>
            <a:round/>
            <a:headEnd type="none" w="med" len="med"/>
            <a:tailEnd type="stealth" w="med" len="med"/>
          </a:ln>
        </p:spPr>
      </p:cxnSp>
      <p:cxnSp>
        <p:nvCxnSpPr>
          <p:cNvPr id="272" name="Google Shape;272;p14"/>
          <p:cNvCxnSpPr/>
          <p:nvPr/>
        </p:nvCxnSpPr>
        <p:spPr>
          <a:xfrm rot="10800000" flipH="1">
            <a:off x="1952625" y="2871937"/>
            <a:ext cx="357300" cy="285600"/>
          </a:xfrm>
          <a:prstGeom prst="bentConnector3">
            <a:avLst>
              <a:gd name="adj1" fmla="val 50000"/>
            </a:avLst>
          </a:prstGeom>
          <a:noFill/>
          <a:ln w="9525" cap="flat" cmpd="sng">
            <a:solidFill>
              <a:schemeClr val="dk1"/>
            </a:solidFill>
            <a:prstDash val="solid"/>
            <a:round/>
            <a:headEnd type="none" w="med" len="med"/>
            <a:tailEnd type="stealth" w="med" len="med"/>
          </a:ln>
        </p:spPr>
      </p:cxnSp>
      <p:cxnSp>
        <p:nvCxnSpPr>
          <p:cNvPr id="273" name="Google Shape;273;p14"/>
          <p:cNvCxnSpPr/>
          <p:nvPr/>
        </p:nvCxnSpPr>
        <p:spPr>
          <a:xfrm>
            <a:off x="1595437" y="1323975"/>
            <a:ext cx="531900" cy="366600"/>
          </a:xfrm>
          <a:prstGeom prst="bentConnector3">
            <a:avLst>
              <a:gd name="adj1" fmla="val 50000"/>
            </a:avLst>
          </a:prstGeom>
          <a:noFill/>
          <a:ln w="9525" cap="flat" cmpd="sng">
            <a:solidFill>
              <a:schemeClr val="dk1"/>
            </a:solidFill>
            <a:prstDash val="solid"/>
            <a:round/>
            <a:headEnd type="none" w="med" len="med"/>
            <a:tailEnd type="stealth" w="med" len="med"/>
          </a:ln>
        </p:spPr>
      </p:cxnSp>
      <p:cxnSp>
        <p:nvCxnSpPr>
          <p:cNvPr id="274" name="Google Shape;274;p14"/>
          <p:cNvCxnSpPr/>
          <p:nvPr/>
        </p:nvCxnSpPr>
        <p:spPr>
          <a:xfrm rot="10800000" flipH="1">
            <a:off x="1881187" y="4480050"/>
            <a:ext cx="500100" cy="415800"/>
          </a:xfrm>
          <a:prstGeom prst="bentConnector3">
            <a:avLst>
              <a:gd name="adj1" fmla="val 50000"/>
            </a:avLst>
          </a:prstGeom>
          <a:noFill/>
          <a:ln w="9525" cap="flat" cmpd="sng">
            <a:solidFill>
              <a:schemeClr val="dk1"/>
            </a:solidFill>
            <a:prstDash val="solid"/>
            <a:round/>
            <a:headEnd type="none" w="med" len="med"/>
            <a:tailEnd type="stealth" w="med" len="med"/>
          </a:ln>
        </p:spPr>
      </p:cxnSp>
      <p:cxnSp>
        <p:nvCxnSpPr>
          <p:cNvPr id="275" name="Google Shape;275;p14"/>
          <p:cNvCxnSpPr/>
          <p:nvPr/>
        </p:nvCxnSpPr>
        <p:spPr>
          <a:xfrm>
            <a:off x="3738562" y="1785937"/>
            <a:ext cx="357300" cy="333300"/>
          </a:xfrm>
          <a:prstGeom prst="bentConnector3">
            <a:avLst>
              <a:gd name="adj1" fmla="val 50000"/>
            </a:avLst>
          </a:prstGeom>
          <a:noFill/>
          <a:ln w="9525" cap="flat" cmpd="sng">
            <a:solidFill>
              <a:schemeClr val="dk1"/>
            </a:solidFill>
            <a:prstDash val="solid"/>
            <a:round/>
            <a:headEnd type="none" w="med" len="med"/>
            <a:tailEnd type="stealth" w="med" len="med"/>
          </a:ln>
        </p:spPr>
      </p:cxnSp>
      <p:cxnSp>
        <p:nvCxnSpPr>
          <p:cNvPr id="276" name="Google Shape;276;p14"/>
          <p:cNvCxnSpPr/>
          <p:nvPr/>
        </p:nvCxnSpPr>
        <p:spPr>
          <a:xfrm rot="10800000" flipH="1">
            <a:off x="3738562" y="1357462"/>
            <a:ext cx="357300" cy="285600"/>
          </a:xfrm>
          <a:prstGeom prst="bentConnector3">
            <a:avLst>
              <a:gd name="adj1" fmla="val 50000"/>
            </a:avLst>
          </a:prstGeom>
          <a:noFill/>
          <a:ln w="9525" cap="flat" cmpd="sng">
            <a:solidFill>
              <a:schemeClr val="dk1"/>
            </a:solidFill>
            <a:prstDash val="solid"/>
            <a:round/>
            <a:headEnd type="none" w="med" len="med"/>
            <a:tailEnd type="stealth" w="med" len="med"/>
          </a:ln>
        </p:spPr>
      </p:cxnSp>
      <p:cxnSp>
        <p:nvCxnSpPr>
          <p:cNvPr id="277" name="Google Shape;277;p14"/>
          <p:cNvCxnSpPr/>
          <p:nvPr/>
        </p:nvCxnSpPr>
        <p:spPr>
          <a:xfrm>
            <a:off x="1882775" y="4895850"/>
            <a:ext cx="498600" cy="268200"/>
          </a:xfrm>
          <a:prstGeom prst="bentConnector3">
            <a:avLst>
              <a:gd name="adj1" fmla="val 50000"/>
            </a:avLst>
          </a:prstGeom>
          <a:noFill/>
          <a:ln w="9525" cap="flat" cmpd="sng">
            <a:solidFill>
              <a:schemeClr val="dk1"/>
            </a:solidFill>
            <a:prstDash val="solid"/>
            <a:round/>
            <a:headEnd type="none" w="med" len="med"/>
            <a:tailEnd type="stealth" w="med" len="med"/>
          </a:ln>
        </p:spPr>
      </p:cxnSp>
      <p:cxnSp>
        <p:nvCxnSpPr>
          <p:cNvPr id="278" name="Google Shape;278;p14"/>
          <p:cNvCxnSpPr/>
          <p:nvPr/>
        </p:nvCxnSpPr>
        <p:spPr>
          <a:xfrm rot="-5400000">
            <a:off x="1806575" y="4305300"/>
            <a:ext cx="642937" cy="1587"/>
          </a:xfrm>
          <a:prstGeom prst="straightConnector1">
            <a:avLst/>
          </a:prstGeom>
          <a:noFill/>
          <a:ln w="9525" cap="flat" cmpd="sng">
            <a:solidFill>
              <a:schemeClr val="dk1"/>
            </a:solidFill>
            <a:prstDash val="solid"/>
            <a:miter lim="800000"/>
            <a:headEnd type="none" w="med" len="med"/>
            <a:tailEnd type="none" w="med" len="med"/>
          </a:ln>
        </p:spPr>
      </p:cxnSp>
      <p:cxnSp>
        <p:nvCxnSpPr>
          <p:cNvPr id="279" name="Google Shape;279;p14"/>
          <p:cNvCxnSpPr/>
          <p:nvPr/>
        </p:nvCxnSpPr>
        <p:spPr>
          <a:xfrm>
            <a:off x="2114550" y="3990975"/>
            <a:ext cx="214312" cy="1587"/>
          </a:xfrm>
          <a:prstGeom prst="straightConnector1">
            <a:avLst/>
          </a:prstGeom>
          <a:noFill/>
          <a:ln w="9525" cap="flat" cmpd="sng">
            <a:solidFill>
              <a:schemeClr val="dk1"/>
            </a:solidFill>
            <a:prstDash val="solid"/>
            <a:miter lim="800000"/>
            <a:headEnd type="none" w="med" len="med"/>
            <a:tailEnd type="stealth" w="med" len="med"/>
          </a:ln>
        </p:spPr>
      </p:cxnSp>
      <p:cxnSp>
        <p:nvCxnSpPr>
          <p:cNvPr id="280" name="Google Shape;280;p14"/>
          <p:cNvCxnSpPr/>
          <p:nvPr/>
        </p:nvCxnSpPr>
        <p:spPr>
          <a:xfrm rot="-5400000">
            <a:off x="1806575" y="5273675"/>
            <a:ext cx="642937" cy="1587"/>
          </a:xfrm>
          <a:prstGeom prst="straightConnector1">
            <a:avLst/>
          </a:prstGeom>
          <a:noFill/>
          <a:ln w="9525" cap="flat" cmpd="sng">
            <a:solidFill>
              <a:schemeClr val="dk1"/>
            </a:solidFill>
            <a:prstDash val="solid"/>
            <a:miter lim="800000"/>
            <a:headEnd type="none" w="med" len="med"/>
            <a:tailEnd type="none" w="med" len="med"/>
          </a:ln>
        </p:spPr>
      </p:cxnSp>
      <p:cxnSp>
        <p:nvCxnSpPr>
          <p:cNvPr id="281" name="Google Shape;281;p14"/>
          <p:cNvCxnSpPr/>
          <p:nvPr/>
        </p:nvCxnSpPr>
        <p:spPr>
          <a:xfrm>
            <a:off x="2128837" y="5591175"/>
            <a:ext cx="214312" cy="1587"/>
          </a:xfrm>
          <a:prstGeom prst="straightConnector1">
            <a:avLst/>
          </a:prstGeom>
          <a:noFill/>
          <a:ln w="9525" cap="flat" cmpd="sng">
            <a:solidFill>
              <a:schemeClr val="dk1"/>
            </a:solidFill>
            <a:prstDash val="solid"/>
            <a:miter lim="800000"/>
            <a:headEnd type="none" w="med" len="med"/>
            <a:tailEnd type="stealth" w="med" len="med"/>
          </a:ln>
        </p:spPr>
      </p:cxnSp>
      <p:sp>
        <p:nvSpPr>
          <p:cNvPr id="282" name="Google Shape;282;p14"/>
          <p:cNvSpPr txBox="1"/>
          <p:nvPr/>
        </p:nvSpPr>
        <p:spPr>
          <a:xfrm>
            <a:off x="166687" y="5857875"/>
            <a:ext cx="1716087" cy="571500"/>
          </a:xfrm>
          <a:prstGeom prst="rect">
            <a:avLst/>
          </a:prstGeom>
          <a:solidFill>
            <a:srgbClr val="FFFF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PESERTA </a:t>
            </a:r>
            <a:endParaRPr/>
          </a:p>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KEGIATAN</a:t>
            </a:r>
            <a:endParaRPr/>
          </a:p>
        </p:txBody>
      </p:sp>
      <p:cxnSp>
        <p:nvCxnSpPr>
          <p:cNvPr id="283" name="Google Shape;283;p14"/>
          <p:cNvCxnSpPr/>
          <p:nvPr/>
        </p:nvCxnSpPr>
        <p:spPr>
          <a:xfrm rot="-5400000" flipH="1">
            <a:off x="5917406" y="4464843"/>
            <a:ext cx="500062" cy="428625"/>
          </a:xfrm>
          <a:prstGeom prst="straightConnector1">
            <a:avLst/>
          </a:prstGeom>
          <a:noFill/>
          <a:ln w="9525" cap="flat" cmpd="sng">
            <a:solidFill>
              <a:schemeClr val="dk1"/>
            </a:solidFill>
            <a:prstDash val="solid"/>
            <a:miter lim="800000"/>
            <a:headEnd type="none" w="med" len="med"/>
            <a:tailEnd type="stealth" w="med" len="med"/>
          </a:ln>
        </p:spPr>
      </p:cxnSp>
      <p:cxnSp>
        <p:nvCxnSpPr>
          <p:cNvPr id="284" name="Google Shape;284;p14"/>
          <p:cNvCxnSpPr/>
          <p:nvPr/>
        </p:nvCxnSpPr>
        <p:spPr>
          <a:xfrm>
            <a:off x="5953125" y="4429125"/>
            <a:ext cx="330200" cy="0"/>
          </a:xfrm>
          <a:prstGeom prst="straightConnector1">
            <a:avLst/>
          </a:prstGeom>
          <a:noFill/>
          <a:ln w="9525" cap="flat" cmpd="sng">
            <a:solidFill>
              <a:schemeClr val="dk1"/>
            </a:solidFill>
            <a:prstDash val="solid"/>
            <a:miter lim="800000"/>
            <a:headEnd type="none" w="med" len="med"/>
            <a:tailEnd type="triangle" w="med" len="med"/>
          </a:ln>
        </p:spPr>
      </p:cxnSp>
      <p:cxnSp>
        <p:nvCxnSpPr>
          <p:cNvPr id="285" name="Google Shape;285;p14"/>
          <p:cNvCxnSpPr/>
          <p:nvPr/>
        </p:nvCxnSpPr>
        <p:spPr>
          <a:xfrm>
            <a:off x="5953125" y="5000625"/>
            <a:ext cx="330200" cy="0"/>
          </a:xfrm>
          <a:prstGeom prst="straightConnector1">
            <a:avLst/>
          </a:prstGeom>
          <a:noFill/>
          <a:ln w="9525" cap="flat" cmpd="sng">
            <a:solidFill>
              <a:schemeClr val="dk1"/>
            </a:solidFill>
            <a:prstDash val="solid"/>
            <a:miter lim="800000"/>
            <a:headEnd type="none" w="med" len="med"/>
            <a:tailEnd type="triangle" w="med" len="med"/>
          </a:ln>
        </p:spPr>
      </p:cxnSp>
      <p:cxnSp>
        <p:nvCxnSpPr>
          <p:cNvPr id="286" name="Google Shape;286;p14"/>
          <p:cNvCxnSpPr/>
          <p:nvPr/>
        </p:nvCxnSpPr>
        <p:spPr>
          <a:xfrm rot="10800000" flipH="1">
            <a:off x="1666875" y="928574"/>
            <a:ext cx="428700" cy="395400"/>
          </a:xfrm>
          <a:prstGeom prst="bentConnector3">
            <a:avLst>
              <a:gd name="adj1" fmla="val 9343"/>
            </a:avLst>
          </a:prstGeom>
          <a:noFill/>
          <a:ln w="9525" cap="flat" cmpd="sng">
            <a:solidFill>
              <a:schemeClr val="dk1"/>
            </a:solidFill>
            <a:prstDash val="solid"/>
            <a:round/>
            <a:headEnd type="none" w="med" len="med"/>
            <a:tailEnd type="stealth" w="med" len="med"/>
          </a:ln>
        </p:spPr>
      </p:cxnSp>
      <p:sp>
        <p:nvSpPr>
          <p:cNvPr id="287" name="Google Shape;287;p14"/>
          <p:cNvSpPr/>
          <p:nvPr/>
        </p:nvSpPr>
        <p:spPr>
          <a:xfrm>
            <a:off x="666750" y="0"/>
            <a:ext cx="9001125" cy="500062"/>
          </a:xfrm>
          <a:prstGeom prst="roundRect">
            <a:avLst>
              <a:gd name="adj" fmla="val 16667"/>
            </a:avLst>
          </a:prstGeom>
          <a:solidFill>
            <a:srgbClr val="C0C0C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1" indent="0" algn="ctr" rtl="0">
              <a:lnSpc>
                <a:spcPct val="100000"/>
              </a:lnSpc>
              <a:spcBef>
                <a:spcPts val="0"/>
              </a:spcBef>
              <a:spcAft>
                <a:spcPts val="0"/>
              </a:spcAft>
              <a:buClr>
                <a:schemeClr val="dk2"/>
              </a:buClr>
              <a:buSzPts val="3200"/>
              <a:buFont typeface="Tahoma"/>
              <a:buNone/>
            </a:pPr>
            <a:r>
              <a:rPr lang="en-US" sz="3200" b="1" i="0" u="none" strike="noStrike" cap="none">
                <a:solidFill>
                  <a:schemeClr val="dk2"/>
                </a:solidFill>
                <a:latin typeface="Tahoma"/>
                <a:ea typeface="Tahoma"/>
                <a:cs typeface="Tahoma"/>
                <a:sym typeface="Tahoma"/>
              </a:rPr>
              <a:t>SKEMA DASAR PENGENAAN PPh PASAL 21</a:t>
            </a:r>
            <a:endParaRPr/>
          </a:p>
        </p:txBody>
      </p:sp>
      <p:sp>
        <p:nvSpPr>
          <p:cNvPr id="288" name="Google Shape;288;p14"/>
          <p:cNvSpPr txBox="1"/>
          <p:nvPr/>
        </p:nvSpPr>
        <p:spPr>
          <a:xfrm>
            <a:off x="6096000" y="2400300"/>
            <a:ext cx="3054350" cy="381000"/>
          </a:xfrm>
          <a:prstGeom prst="rect">
            <a:avLst/>
          </a:prstGeom>
          <a:solidFill>
            <a:srgbClr val="D1D1F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533400" marR="0" lvl="0" indent="-533400" algn="ctr" rtl="0">
              <a:lnSpc>
                <a:spcPct val="100000"/>
              </a:lnSpc>
              <a:spcBef>
                <a:spcPts val="0"/>
              </a:spcBef>
              <a:spcAft>
                <a:spcPts val="0"/>
              </a:spcAft>
              <a:buClr>
                <a:schemeClr val="dk1"/>
              </a:buClr>
              <a:buSzPts val="1600"/>
              <a:buFont typeface="Tahoma"/>
              <a:buNone/>
            </a:pPr>
            <a:r>
              <a:rPr lang="en-US" sz="1600" b="0" i="0" u="none">
                <a:solidFill>
                  <a:schemeClr val="dk1"/>
                </a:solidFill>
                <a:latin typeface="Tahoma"/>
                <a:ea typeface="Tahoma"/>
                <a:cs typeface="Tahoma"/>
                <a:sym typeface="Tahoma"/>
              </a:rPr>
              <a:t>Ph BRUTO(&gt;10.2 jt) – PTKP </a:t>
            </a:r>
            <a:endParaRPr/>
          </a:p>
        </p:txBody>
      </p:sp>
      <p:cxnSp>
        <p:nvCxnSpPr>
          <p:cNvPr id="289" name="Google Shape;289;p14"/>
          <p:cNvCxnSpPr/>
          <p:nvPr/>
        </p:nvCxnSpPr>
        <p:spPr>
          <a:xfrm rot="5400000">
            <a:off x="5572237" y="1809750"/>
            <a:ext cx="404700" cy="214200"/>
          </a:xfrm>
          <a:prstGeom prst="bentConnector2">
            <a:avLst/>
          </a:prstGeom>
          <a:noFill/>
          <a:ln w="9525" cap="flat" cmpd="sng">
            <a:solidFill>
              <a:schemeClr val="dk1"/>
            </a:solidFill>
            <a:prstDash val="solid"/>
            <a:round/>
            <a:headEnd type="none" w="med" len="med"/>
            <a:tailEnd type="none" w="med" len="med"/>
          </a:ln>
        </p:spPr>
      </p:cxnSp>
      <p:cxnSp>
        <p:nvCxnSpPr>
          <p:cNvPr id="290" name="Google Shape;290;p14"/>
          <p:cNvCxnSpPr/>
          <p:nvPr/>
        </p:nvCxnSpPr>
        <p:spPr>
          <a:xfrm rot="-5400000">
            <a:off x="5562600" y="2178050"/>
            <a:ext cx="642937" cy="1587"/>
          </a:xfrm>
          <a:prstGeom prst="straightConnector1">
            <a:avLst/>
          </a:prstGeom>
          <a:noFill/>
          <a:ln w="9525" cap="flat" cmpd="sng">
            <a:solidFill>
              <a:schemeClr val="dk1"/>
            </a:solidFill>
            <a:prstDash val="solid"/>
            <a:miter lim="800000"/>
            <a:headEnd type="none" w="med" len="med"/>
            <a:tailEnd type="none" w="med" len="med"/>
          </a:ln>
        </p:spPr>
      </p:cxnSp>
      <p:cxnSp>
        <p:nvCxnSpPr>
          <p:cNvPr id="291" name="Google Shape;291;p14"/>
          <p:cNvCxnSpPr/>
          <p:nvPr/>
        </p:nvCxnSpPr>
        <p:spPr>
          <a:xfrm>
            <a:off x="5881687" y="2500312"/>
            <a:ext cx="214312" cy="1587"/>
          </a:xfrm>
          <a:prstGeom prst="straightConnector1">
            <a:avLst/>
          </a:prstGeom>
          <a:noFill/>
          <a:ln w="9525" cap="flat" cmpd="sng">
            <a:solidFill>
              <a:schemeClr val="dk1"/>
            </a:solidFill>
            <a:prstDash val="solid"/>
            <a:miter lim="800000"/>
            <a:headEnd type="none" w="med" len="med"/>
            <a:tailEnd type="stealth" w="med" len="med"/>
          </a:ln>
        </p:spPr>
      </p:cxnSp>
      <p:cxnSp>
        <p:nvCxnSpPr>
          <p:cNvPr id="292" name="Google Shape;292;p14"/>
          <p:cNvCxnSpPr/>
          <p:nvPr/>
        </p:nvCxnSpPr>
        <p:spPr>
          <a:xfrm>
            <a:off x="5892800" y="2112962"/>
            <a:ext cx="214312" cy="1587"/>
          </a:xfrm>
          <a:prstGeom prst="straightConnector1">
            <a:avLst/>
          </a:prstGeom>
          <a:noFill/>
          <a:ln w="9525" cap="flat" cmpd="sng">
            <a:solidFill>
              <a:schemeClr val="dk1"/>
            </a:solidFill>
            <a:prstDash val="solid"/>
            <a:miter lim="800000"/>
            <a:headEnd type="none" w="med" len="med"/>
            <a:tailEnd type="stealth" w="med" len="med"/>
          </a:ln>
        </p:spPr>
      </p:cxnSp>
      <p:cxnSp>
        <p:nvCxnSpPr>
          <p:cNvPr id="293" name="Google Shape;293;p14"/>
          <p:cNvCxnSpPr/>
          <p:nvPr/>
        </p:nvCxnSpPr>
        <p:spPr>
          <a:xfrm>
            <a:off x="5883275" y="1712912"/>
            <a:ext cx="214312" cy="1587"/>
          </a:xfrm>
          <a:prstGeom prst="straightConnector1">
            <a:avLst/>
          </a:prstGeom>
          <a:noFill/>
          <a:ln w="9525" cap="flat" cmpd="sng">
            <a:solidFill>
              <a:schemeClr val="dk1"/>
            </a:solidFill>
            <a:prstDash val="solid"/>
            <a:miter lim="800000"/>
            <a:headEnd type="none" w="med" len="med"/>
            <a:tailEnd type="stealth" w="med" len="med"/>
          </a:ln>
        </p:spPr>
      </p:cxnSp>
      <p:cxnSp>
        <p:nvCxnSpPr>
          <p:cNvPr id="294" name="Google Shape;294;p14"/>
          <p:cNvCxnSpPr/>
          <p:nvPr/>
        </p:nvCxnSpPr>
        <p:spPr>
          <a:xfrm>
            <a:off x="4232275" y="2997200"/>
            <a:ext cx="1873250" cy="0"/>
          </a:xfrm>
          <a:prstGeom prst="straightConnector1">
            <a:avLst/>
          </a:prstGeom>
          <a:noFill/>
          <a:ln w="9525" cap="flat" cmpd="sng">
            <a:solidFill>
              <a:schemeClr val="dk1"/>
            </a:solidFill>
            <a:prstDash val="solid"/>
            <a:miter lim="800000"/>
            <a:headEnd type="none" w="med" len="med"/>
            <a:tailEnd type="triangle" w="med" len="med"/>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19"/>
          <p:cNvSpPr txBox="1">
            <a:spLocks noGrp="1"/>
          </p:cNvSpPr>
          <p:nvPr>
            <p:ph type="title"/>
          </p:nvPr>
        </p:nvSpPr>
        <p:spPr>
          <a:xfrm>
            <a:off x="481012" y="133350"/>
            <a:ext cx="8737600" cy="779462"/>
          </a:xfrm>
          <a:prstGeom prst="rect">
            <a:avLst/>
          </a:prstGeom>
          <a:solidFill>
            <a:srgbClr val="E8E7B7"/>
          </a:solidFill>
          <a:ln w="9525" cap="flat" cmpd="sng">
            <a:solidFill>
              <a:schemeClr val="dk1"/>
            </a:solidFill>
            <a:prstDash val="solid"/>
            <a:miter lim="524288"/>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Tahoma"/>
              <a:buNone/>
            </a:pPr>
            <a:r>
              <a:rPr lang="en-US" sz="2800" b="1" i="0" u="none">
                <a:solidFill>
                  <a:schemeClr val="dk2"/>
                </a:solidFill>
                <a:latin typeface="Tahoma"/>
                <a:ea typeface="Tahoma"/>
                <a:cs typeface="Tahoma"/>
                <a:sym typeface="Tahoma"/>
              </a:rPr>
              <a:t>PPh Pasal 21:</a:t>
            </a:r>
            <a:br>
              <a:rPr lang="en-US" sz="2800" b="1" i="0" u="none">
                <a:solidFill>
                  <a:schemeClr val="dk2"/>
                </a:solidFill>
                <a:latin typeface="Tahoma"/>
                <a:ea typeface="Tahoma"/>
                <a:cs typeface="Tahoma"/>
                <a:sym typeface="Tahoma"/>
              </a:rPr>
            </a:br>
            <a:r>
              <a:rPr lang="en-US" sz="2800" b="1" i="0" u="none">
                <a:solidFill>
                  <a:schemeClr val="dk2"/>
                </a:solidFill>
                <a:latin typeface="Tahoma"/>
                <a:ea typeface="Tahoma"/>
                <a:cs typeface="Tahoma"/>
                <a:sym typeface="Tahoma"/>
              </a:rPr>
              <a:t>Pegawai Tetap &amp; Penerima Pensiun Berkala</a:t>
            </a:r>
            <a:endParaRPr/>
          </a:p>
        </p:txBody>
      </p:sp>
      <p:sp>
        <p:nvSpPr>
          <p:cNvPr id="333" name="Google Shape;333;p19"/>
          <p:cNvSpPr txBox="1"/>
          <p:nvPr/>
        </p:nvSpPr>
        <p:spPr>
          <a:xfrm>
            <a:off x="3184525" y="998537"/>
            <a:ext cx="3330575" cy="466725"/>
          </a:xfrm>
          <a:prstGeom prst="rect">
            <a:avLst/>
          </a:prstGeom>
          <a:solidFill>
            <a:srgbClr val="C4C8DA"/>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1" i="0" u="none">
                <a:solidFill>
                  <a:schemeClr val="dk1"/>
                </a:solidFill>
                <a:latin typeface="Tahoma"/>
                <a:ea typeface="Tahoma"/>
                <a:cs typeface="Tahoma"/>
                <a:sym typeface="Tahoma"/>
              </a:rPr>
              <a:t>Penghasilan Bruto</a:t>
            </a:r>
            <a:endParaRPr/>
          </a:p>
        </p:txBody>
      </p:sp>
      <p:sp>
        <p:nvSpPr>
          <p:cNvPr id="334" name="Google Shape;334;p19"/>
          <p:cNvSpPr txBox="1"/>
          <p:nvPr/>
        </p:nvSpPr>
        <p:spPr>
          <a:xfrm>
            <a:off x="481012" y="1649412"/>
            <a:ext cx="4057650" cy="376237"/>
          </a:xfrm>
          <a:prstGeom prst="rect">
            <a:avLst/>
          </a:prstGeom>
          <a:solidFill>
            <a:srgbClr val="FFCC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Pegawai Tetap</a:t>
            </a:r>
            <a:endParaRPr/>
          </a:p>
        </p:txBody>
      </p:sp>
      <p:sp>
        <p:nvSpPr>
          <p:cNvPr id="335" name="Google Shape;335;p19"/>
          <p:cNvSpPr txBox="1"/>
          <p:nvPr/>
        </p:nvSpPr>
        <p:spPr>
          <a:xfrm>
            <a:off x="5056187" y="1649412"/>
            <a:ext cx="4162425" cy="376237"/>
          </a:xfrm>
          <a:prstGeom prst="rect">
            <a:avLst/>
          </a:prstGeom>
          <a:solidFill>
            <a:srgbClr val="CC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Penerima Pensiun</a:t>
            </a:r>
            <a:endParaRPr/>
          </a:p>
        </p:txBody>
      </p:sp>
      <p:sp>
        <p:nvSpPr>
          <p:cNvPr id="336" name="Google Shape;336;p19"/>
          <p:cNvSpPr txBox="1"/>
          <p:nvPr/>
        </p:nvSpPr>
        <p:spPr>
          <a:xfrm>
            <a:off x="481012" y="1995487"/>
            <a:ext cx="4057650" cy="650875"/>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Gaji, Tunjangan, Premi Asuransi Dibayar Pemberi Kerja</a:t>
            </a:r>
            <a:endParaRPr/>
          </a:p>
        </p:txBody>
      </p:sp>
      <p:sp>
        <p:nvSpPr>
          <p:cNvPr id="337" name="Google Shape;337;p19"/>
          <p:cNvSpPr txBox="1"/>
          <p:nvPr/>
        </p:nvSpPr>
        <p:spPr>
          <a:xfrm>
            <a:off x="5056187" y="2024062"/>
            <a:ext cx="4162425" cy="376237"/>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Uang Pensiun Berkala</a:t>
            </a:r>
            <a:endParaRPr/>
          </a:p>
        </p:txBody>
      </p:sp>
      <p:sp>
        <p:nvSpPr>
          <p:cNvPr id="338" name="Google Shape;338;p19"/>
          <p:cNvSpPr txBox="1"/>
          <p:nvPr/>
        </p:nvSpPr>
        <p:spPr>
          <a:xfrm>
            <a:off x="481012" y="2784475"/>
            <a:ext cx="4057650" cy="376237"/>
          </a:xfrm>
          <a:prstGeom prst="rect">
            <a:avLst/>
          </a:prstGeom>
          <a:solidFill>
            <a:srgbClr val="FFCC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Dikurangi Dengan</a:t>
            </a:r>
            <a:endParaRPr/>
          </a:p>
        </p:txBody>
      </p:sp>
      <p:sp>
        <p:nvSpPr>
          <p:cNvPr id="339" name="Google Shape;339;p19"/>
          <p:cNvSpPr txBox="1"/>
          <p:nvPr/>
        </p:nvSpPr>
        <p:spPr>
          <a:xfrm>
            <a:off x="481012" y="3135312"/>
            <a:ext cx="4057650" cy="1557337"/>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342900" marR="0" lvl="0" indent="-342900" algn="just" rtl="0">
              <a:lnSpc>
                <a:spcPct val="100000"/>
              </a:lnSpc>
              <a:spcBef>
                <a:spcPts val="0"/>
              </a:spcBef>
              <a:spcAft>
                <a:spcPts val="0"/>
              </a:spcAft>
              <a:buClr>
                <a:schemeClr val="dk1"/>
              </a:buClr>
              <a:buSzPts val="1800"/>
              <a:buFont typeface="Noto Sans Symbols"/>
              <a:buAutoNum type="arabicPeriod"/>
            </a:pPr>
            <a:r>
              <a:rPr lang="en-US" sz="1800" b="0" i="0" u="none">
                <a:solidFill>
                  <a:schemeClr val="dk1"/>
                </a:solidFill>
                <a:latin typeface="Tahoma"/>
                <a:ea typeface="Tahoma"/>
                <a:cs typeface="Tahoma"/>
                <a:sym typeface="Tahoma"/>
              </a:rPr>
              <a:t>Biaya Jabatan, 5% dari pengh. Bruto maks. Rp6.000.000 per tahun atau Rp500.000 per bulan</a:t>
            </a:r>
            <a:endParaRPr/>
          </a:p>
          <a:p>
            <a:pPr marL="342900" marR="0" lvl="0" indent="-342900" algn="just" rtl="0">
              <a:lnSpc>
                <a:spcPct val="100000"/>
              </a:lnSpc>
              <a:spcBef>
                <a:spcPts val="540"/>
              </a:spcBef>
              <a:spcAft>
                <a:spcPts val="0"/>
              </a:spcAft>
              <a:buClr>
                <a:schemeClr val="dk1"/>
              </a:buClr>
              <a:buSzPts val="1800"/>
              <a:buFont typeface="Noto Sans Symbols"/>
              <a:buAutoNum type="arabicPeriod"/>
            </a:pPr>
            <a:r>
              <a:rPr lang="en-US" sz="1800" b="0" i="0" u="none">
                <a:solidFill>
                  <a:schemeClr val="dk1"/>
                </a:solidFill>
                <a:latin typeface="Tahoma"/>
                <a:ea typeface="Tahoma"/>
                <a:cs typeface="Tahoma"/>
                <a:sym typeface="Tahoma"/>
              </a:rPr>
              <a:t>Iuran pensiun, THT/JHT yang dibayar sendiri</a:t>
            </a:r>
            <a:endParaRPr/>
          </a:p>
        </p:txBody>
      </p:sp>
      <p:sp>
        <p:nvSpPr>
          <p:cNvPr id="340" name="Google Shape;340;p19"/>
          <p:cNvSpPr txBox="1"/>
          <p:nvPr/>
        </p:nvSpPr>
        <p:spPr>
          <a:xfrm>
            <a:off x="5056187" y="2784475"/>
            <a:ext cx="4162425" cy="376237"/>
          </a:xfrm>
          <a:prstGeom prst="rect">
            <a:avLst/>
          </a:prstGeom>
          <a:solidFill>
            <a:srgbClr val="CC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Dikurangi Dengan</a:t>
            </a:r>
            <a:endParaRPr/>
          </a:p>
        </p:txBody>
      </p:sp>
      <p:sp>
        <p:nvSpPr>
          <p:cNvPr id="341" name="Google Shape;341;p19"/>
          <p:cNvSpPr txBox="1"/>
          <p:nvPr/>
        </p:nvSpPr>
        <p:spPr>
          <a:xfrm>
            <a:off x="5056187" y="3186112"/>
            <a:ext cx="4162425" cy="925512"/>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800"/>
              <a:buFont typeface="Tahoma"/>
              <a:buNone/>
            </a:pPr>
            <a:r>
              <a:rPr lang="en-US" sz="1800" b="0" i="0" u="none">
                <a:solidFill>
                  <a:schemeClr val="dk1"/>
                </a:solidFill>
                <a:latin typeface="Tahoma"/>
                <a:ea typeface="Tahoma"/>
                <a:cs typeface="Tahoma"/>
                <a:sym typeface="Tahoma"/>
              </a:rPr>
              <a:t>Biaya Pensiun, 5% dari pengh. Bruto maks. Rp2.400.000 per tahun atau Rp200.000 perbulan</a:t>
            </a:r>
            <a:endParaRPr/>
          </a:p>
        </p:txBody>
      </p:sp>
      <p:sp>
        <p:nvSpPr>
          <p:cNvPr id="342" name="Google Shape;342;p19"/>
          <p:cNvSpPr txBox="1"/>
          <p:nvPr/>
        </p:nvSpPr>
        <p:spPr>
          <a:xfrm>
            <a:off x="481012" y="4779962"/>
            <a:ext cx="8737600" cy="466725"/>
          </a:xfrm>
          <a:prstGeom prst="rect">
            <a:avLst/>
          </a:prstGeom>
          <a:solidFill>
            <a:srgbClr val="FFFF0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PENGHASILAN NETO (SETAHUN/DISETAHUNKAN)</a:t>
            </a:r>
            <a:endParaRPr/>
          </a:p>
        </p:txBody>
      </p:sp>
      <p:sp>
        <p:nvSpPr>
          <p:cNvPr id="343" name="Google Shape;343;p19"/>
          <p:cNvSpPr txBox="1"/>
          <p:nvPr/>
        </p:nvSpPr>
        <p:spPr>
          <a:xfrm>
            <a:off x="481012" y="5265737"/>
            <a:ext cx="8737600" cy="466725"/>
          </a:xfrm>
          <a:prstGeom prst="rect">
            <a:avLst/>
          </a:prstGeom>
          <a:solidFill>
            <a:schemeClr val="folHlink"/>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Dikurangi: PTKP</a:t>
            </a:r>
            <a:endParaRPr/>
          </a:p>
        </p:txBody>
      </p:sp>
      <p:sp>
        <p:nvSpPr>
          <p:cNvPr id="344" name="Google Shape;344;p19"/>
          <p:cNvSpPr txBox="1"/>
          <p:nvPr/>
        </p:nvSpPr>
        <p:spPr>
          <a:xfrm>
            <a:off x="481012" y="5697537"/>
            <a:ext cx="8737600" cy="466725"/>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Penghasilan Kena Pajak</a:t>
            </a:r>
            <a:endParaRPr/>
          </a:p>
        </p:txBody>
      </p:sp>
      <p:sp>
        <p:nvSpPr>
          <p:cNvPr id="345" name="Google Shape;345;p19"/>
          <p:cNvSpPr txBox="1"/>
          <p:nvPr/>
        </p:nvSpPr>
        <p:spPr>
          <a:xfrm>
            <a:off x="481012" y="6202362"/>
            <a:ext cx="8737600" cy="466725"/>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Dikenakan Tarif Pasal 17</a:t>
            </a:r>
            <a:endParaRPr/>
          </a:p>
        </p:txBody>
      </p:sp>
      <p:cxnSp>
        <p:nvCxnSpPr>
          <p:cNvPr id="346" name="Google Shape;346;p19"/>
          <p:cNvCxnSpPr/>
          <p:nvPr/>
        </p:nvCxnSpPr>
        <p:spPr>
          <a:xfrm>
            <a:off x="2560637" y="1520825"/>
            <a:ext cx="4784725" cy="0"/>
          </a:xfrm>
          <a:prstGeom prst="straightConnector1">
            <a:avLst/>
          </a:prstGeom>
          <a:noFill/>
          <a:ln w="9525" cap="flat" cmpd="sng">
            <a:solidFill>
              <a:schemeClr val="dk1"/>
            </a:solidFill>
            <a:prstDash val="solid"/>
            <a:miter lim="800000"/>
            <a:headEnd type="none" w="med" len="med"/>
            <a:tailEnd type="none" w="med" len="med"/>
          </a:ln>
        </p:spPr>
      </p:cxnSp>
      <p:cxnSp>
        <p:nvCxnSpPr>
          <p:cNvPr id="347" name="Google Shape;347;p19"/>
          <p:cNvCxnSpPr/>
          <p:nvPr/>
        </p:nvCxnSpPr>
        <p:spPr>
          <a:xfrm>
            <a:off x="2560637" y="1520825"/>
            <a:ext cx="0" cy="107950"/>
          </a:xfrm>
          <a:prstGeom prst="straightConnector1">
            <a:avLst/>
          </a:prstGeom>
          <a:noFill/>
          <a:ln w="9525" cap="flat" cmpd="sng">
            <a:solidFill>
              <a:schemeClr val="dk1"/>
            </a:solidFill>
            <a:prstDash val="solid"/>
            <a:miter lim="800000"/>
            <a:headEnd type="none" w="med" len="med"/>
            <a:tailEnd type="none" w="med" len="med"/>
          </a:ln>
        </p:spPr>
      </p:cxnSp>
      <p:cxnSp>
        <p:nvCxnSpPr>
          <p:cNvPr id="348" name="Google Shape;348;p19"/>
          <p:cNvCxnSpPr/>
          <p:nvPr/>
        </p:nvCxnSpPr>
        <p:spPr>
          <a:xfrm>
            <a:off x="7345362" y="1520825"/>
            <a:ext cx="0" cy="107950"/>
          </a:xfrm>
          <a:prstGeom prst="straightConnector1">
            <a:avLst/>
          </a:prstGeom>
          <a:noFill/>
          <a:ln w="9525" cap="flat" cmpd="sng">
            <a:solidFill>
              <a:schemeClr val="dk1"/>
            </a:solidFill>
            <a:prstDash val="solid"/>
            <a:miter lim="800000"/>
            <a:headEnd type="none" w="med" len="med"/>
            <a:tailEnd type="none" w="med" len="med"/>
          </a:ln>
        </p:spPr>
      </p:cxnSp>
      <p:cxnSp>
        <p:nvCxnSpPr>
          <p:cNvPr id="349" name="Google Shape;349;p19"/>
          <p:cNvCxnSpPr/>
          <p:nvPr/>
        </p:nvCxnSpPr>
        <p:spPr>
          <a:xfrm>
            <a:off x="4745037" y="1414462"/>
            <a:ext cx="0" cy="106362"/>
          </a:xfrm>
          <a:prstGeom prst="straightConnector1">
            <a:avLst/>
          </a:prstGeom>
          <a:noFill/>
          <a:ln w="9525" cap="flat" cmpd="sng">
            <a:solidFill>
              <a:schemeClr val="dk1"/>
            </a:solidFill>
            <a:prstDash val="solid"/>
            <a:miter lim="800000"/>
            <a:headEnd type="none" w="med" len="med"/>
            <a:tailEnd type="none" w="med" len="med"/>
          </a:ln>
        </p:spPr>
      </p:cxnSp>
    </p:spTree>
  </p:cSld>
  <p:clrMapOvr>
    <a:masterClrMapping/>
  </p:clrMapOvr>
  <p:transition spd="slow">
    <p:blinds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20"/>
          <p:cNvSpPr>
            <a:spLocks noGrp="1"/>
          </p:cNvSpPr>
          <p:nvPr>
            <p:ph type="title"/>
          </p:nvPr>
        </p:nvSpPr>
        <p:spPr>
          <a:xfrm>
            <a:off x="495300" y="274637"/>
            <a:ext cx="8915400" cy="1143000"/>
          </a:xfrm>
          <a:prstGeom prst="roundRect">
            <a:avLst>
              <a:gd name="adj" fmla="val 3600"/>
            </a:avLst>
          </a:prstGeom>
          <a:solidFill>
            <a:srgbClr val="FFFF99">
              <a:alpha val="33725"/>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200"/>
              <a:buFont typeface="Arial"/>
              <a:buNone/>
            </a:pPr>
            <a:r>
              <a:rPr lang="en-US" sz="3200" b="0" i="0" u="none">
                <a:solidFill>
                  <a:schemeClr val="dk2"/>
                </a:solidFill>
                <a:latin typeface="Arial"/>
                <a:ea typeface="Arial"/>
                <a:cs typeface="Arial"/>
                <a:sym typeface="Arial"/>
              </a:rPr>
              <a:t>Iuran Pensiun Vs Premi Asuransi</a:t>
            </a:r>
            <a:endParaRPr/>
          </a:p>
        </p:txBody>
      </p:sp>
      <p:graphicFrame>
        <p:nvGraphicFramePr>
          <p:cNvPr id="356" name="Google Shape;356;p20"/>
          <p:cNvGraphicFramePr/>
          <p:nvPr/>
        </p:nvGraphicFramePr>
        <p:xfrm>
          <a:off x="481012" y="2295525"/>
          <a:ext cx="8915400" cy="3113180"/>
        </p:xfrm>
        <a:graphic>
          <a:graphicData uri="http://schemas.openxmlformats.org/drawingml/2006/table">
            <a:tbl>
              <a:tblPr>
                <a:noFill/>
                <a:tableStyleId>{1CE501C1-68F4-4E49-81C5-14E5EF570568}</a:tableStyleId>
              </a:tblPr>
              <a:tblGrid>
                <a:gridCol w="2971800">
                  <a:extLst>
                    <a:ext uri="{9D8B030D-6E8A-4147-A177-3AD203B41FA5}">
                      <a16:colId xmlns:a16="http://schemas.microsoft.com/office/drawing/2014/main" val="20000"/>
                    </a:ext>
                  </a:extLst>
                </a:gridCol>
                <a:gridCol w="2971800">
                  <a:extLst>
                    <a:ext uri="{9D8B030D-6E8A-4147-A177-3AD203B41FA5}">
                      <a16:colId xmlns:a16="http://schemas.microsoft.com/office/drawing/2014/main" val="20001"/>
                    </a:ext>
                  </a:extLst>
                </a:gridCol>
                <a:gridCol w="2971800">
                  <a:extLst>
                    <a:ext uri="{9D8B030D-6E8A-4147-A177-3AD203B41FA5}">
                      <a16:colId xmlns:a16="http://schemas.microsoft.com/office/drawing/2014/main" val="20002"/>
                    </a:ext>
                  </a:extLst>
                </a:gridCol>
              </a:tblGrid>
              <a:tr h="496875">
                <a:tc>
                  <a:txBody>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a:txBody>
                  <a:tcPr marL="132075" marR="132075" marT="31650" marB="31650">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Iuran Pensiun</a:t>
                      </a:r>
                      <a:endParaRPr/>
                    </a:p>
                  </a:txBody>
                  <a:tcPr marL="132075" marR="132075" marT="31650" marB="316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4F3F4"/>
                    </a:solidFill>
                  </a:tcPr>
                </a:tc>
                <a:tc>
                  <a:txBody>
                    <a:bodyPr/>
                    <a:lstStyle/>
                    <a:p>
                      <a:pPr marL="0" marR="0" lvl="0" indent="0" algn="l"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Premi asuransi</a:t>
                      </a:r>
                      <a:endParaRPr/>
                    </a:p>
                  </a:txBody>
                  <a:tcPr marL="132075" marR="132075" marT="31650" marB="31650">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4F3F4"/>
                    </a:solidFill>
                  </a:tcPr>
                </a:tc>
                <a:extLst>
                  <a:ext uri="{0D108BD9-81ED-4DB2-BD59-A6C34878D82A}">
                    <a16:rowId xmlns:a16="http://schemas.microsoft.com/office/drawing/2014/main" val="10000"/>
                  </a:ext>
                </a:extLst>
              </a:tr>
              <a:tr h="660400">
                <a:tc>
                  <a:txBody>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Dibayar Sendiri</a:t>
                      </a:r>
                      <a:endParaRPr/>
                    </a:p>
                  </a:txBody>
                  <a:tcPr marL="132075" marR="132075" marT="31650" marB="31650">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4F3F4"/>
                    </a:solidFill>
                  </a:tcPr>
                </a:tc>
                <a:tc>
                  <a:txBody>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Pengurang</a:t>
                      </a:r>
                      <a:endParaRPr/>
                    </a:p>
                  </a:txBody>
                  <a:tcPr marL="132075" marR="132075" marT="31650" marB="316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folHlink"/>
                    </a:solidFill>
                  </a:tcPr>
                </a:tc>
                <a:tc>
                  <a:txBody>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Bukan Pengurang</a:t>
                      </a:r>
                      <a:endParaRPr/>
                    </a:p>
                  </a:txBody>
                  <a:tcPr marL="132075" marR="132075" marT="31650" marB="31650">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DE9A1"/>
                    </a:solidFill>
                  </a:tcPr>
                </a:tc>
                <a:extLst>
                  <a:ext uri="{0D108BD9-81ED-4DB2-BD59-A6C34878D82A}">
                    <a16:rowId xmlns:a16="http://schemas.microsoft.com/office/drawing/2014/main" val="10001"/>
                  </a:ext>
                </a:extLst>
              </a:tr>
              <a:tr h="795325">
                <a:tc>
                  <a:txBody>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Dibayar Pemberi Kerja</a:t>
                      </a:r>
                      <a:endParaRPr/>
                    </a:p>
                  </a:txBody>
                  <a:tcPr marL="132075" marR="132075" marT="31650" marB="31650">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4F3F4"/>
                    </a:solidFill>
                  </a:tcPr>
                </a:tc>
                <a:tc>
                  <a:txBody>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Bukan Objek PPh</a:t>
                      </a:r>
                      <a:endParaRPr/>
                    </a:p>
                  </a:txBody>
                  <a:tcPr marL="132075" marR="132075" marT="31650" marB="316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folHlink"/>
                    </a:solidFill>
                  </a:tcPr>
                </a:tc>
                <a:tc>
                  <a:txBody>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Objek PPh</a:t>
                      </a:r>
                      <a:endParaRPr/>
                    </a:p>
                  </a:txBody>
                  <a:tcPr marL="132075" marR="132075" marT="31650" marB="31650">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DE9A1"/>
                    </a:solidFill>
                  </a:tcPr>
                </a:tc>
                <a:extLst>
                  <a:ext uri="{0D108BD9-81ED-4DB2-BD59-A6C34878D82A}">
                    <a16:rowId xmlns:a16="http://schemas.microsoft.com/office/drawing/2014/main" val="10002"/>
                  </a:ext>
                </a:extLst>
              </a:tr>
              <a:tr h="1160450">
                <a:tc>
                  <a:txBody>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Pembayaran/ Penggantian Bagi Penerima</a:t>
                      </a:r>
                      <a:endParaRPr/>
                    </a:p>
                  </a:txBody>
                  <a:tcPr marL="132075" marR="132075" marT="31650" marB="31650">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E4F3F4"/>
                    </a:solidFill>
                  </a:tcPr>
                </a:tc>
                <a:tc>
                  <a:txBody>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Tahoma"/>
                        <a:ea typeface="Tahoma"/>
                        <a:cs typeface="Tahoma"/>
                        <a:sym typeface="Tahoma"/>
                      </a:endParaRPr>
                    </a:p>
                    <a:p>
                      <a:pPr marL="0" marR="0" lvl="0" indent="0" algn="ctr" rtl="0">
                        <a:lnSpc>
                          <a:spcPct val="100000"/>
                        </a:lnSpc>
                        <a:spcBef>
                          <a:spcPts val="48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Objek PPh</a:t>
                      </a:r>
                      <a:endParaRPr/>
                    </a:p>
                  </a:txBody>
                  <a:tcPr marL="132075" marR="132075" marT="31650" marB="31650">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folHlink"/>
                    </a:solidFill>
                  </a:tcPr>
                </a:tc>
                <a:tc>
                  <a:txBody>
                    <a:bodyPr/>
                    <a:lstStyle/>
                    <a:p>
                      <a:pPr marL="0" marR="0" lvl="0" indent="0" algn="ctr" rtl="0">
                        <a:lnSpc>
                          <a:spcPct val="100000"/>
                        </a:lnSpc>
                        <a:spcBef>
                          <a:spcPts val="0"/>
                        </a:spcBef>
                        <a:spcAft>
                          <a:spcPts val="0"/>
                        </a:spcAft>
                        <a:buClr>
                          <a:schemeClr val="dk1"/>
                        </a:buClr>
                        <a:buSzPts val="2400"/>
                        <a:buFont typeface="Arial"/>
                        <a:buNone/>
                      </a:pPr>
                      <a:endParaRPr sz="2400" b="0" i="0" u="none">
                        <a:solidFill>
                          <a:schemeClr val="dk1"/>
                        </a:solidFill>
                        <a:latin typeface="Tahoma"/>
                        <a:ea typeface="Tahoma"/>
                        <a:cs typeface="Tahoma"/>
                        <a:sym typeface="Tahoma"/>
                      </a:endParaRPr>
                    </a:p>
                    <a:p>
                      <a:pPr marL="0" marR="0" lvl="0" indent="0" algn="ctr" rtl="0">
                        <a:lnSpc>
                          <a:spcPct val="100000"/>
                        </a:lnSpc>
                        <a:spcBef>
                          <a:spcPts val="48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Bukan Objek PPh</a:t>
                      </a:r>
                      <a:endParaRPr/>
                    </a:p>
                  </a:txBody>
                  <a:tcPr marL="132075" marR="132075" marT="31650" marB="31650">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FDE9A1"/>
                    </a:solidFill>
                  </a:tcPr>
                </a:tc>
                <a:extLst>
                  <a:ext uri="{0D108BD9-81ED-4DB2-BD59-A6C34878D82A}">
                    <a16:rowId xmlns:a16="http://schemas.microsoft.com/office/drawing/2014/main" val="10003"/>
                  </a:ext>
                </a:extLst>
              </a:tr>
            </a:tbl>
          </a:graphicData>
        </a:graphic>
      </p:graphicFrame>
      <p:sp>
        <p:nvSpPr>
          <p:cNvPr id="357" name="Google Shape;357;p20"/>
          <p:cNvSpPr txBox="1"/>
          <p:nvPr/>
        </p:nvSpPr>
        <p:spPr>
          <a:xfrm>
            <a:off x="674687" y="1700212"/>
            <a:ext cx="8742362" cy="457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Ditinjau dari sisi karyawan sebagai penerima penghasilan:</a:t>
            </a:r>
            <a:endParaRPr/>
          </a:p>
        </p:txBody>
      </p:sp>
    </p:spTree>
  </p:cSld>
  <p:clrMapOvr>
    <a:masterClrMapping/>
  </p:clrMapOvr>
  <p:transition spd="slow">
    <p:blinds/>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21"/>
          <p:cNvSpPr txBox="1"/>
          <p:nvPr/>
        </p:nvSpPr>
        <p:spPr>
          <a:xfrm>
            <a:off x="769937" y="6229350"/>
            <a:ext cx="1981200" cy="51435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63" name="Google Shape;363;p21"/>
          <p:cNvSpPr txBox="1"/>
          <p:nvPr/>
        </p:nvSpPr>
        <p:spPr>
          <a:xfrm>
            <a:off x="3411537" y="6229350"/>
            <a:ext cx="3082925" cy="51435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64" name="Google Shape;364;p21"/>
          <p:cNvSpPr txBox="1"/>
          <p:nvPr/>
        </p:nvSpPr>
        <p:spPr>
          <a:xfrm>
            <a:off x="769937" y="6229350"/>
            <a:ext cx="1981200" cy="51435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65" name="Google Shape;365;p21"/>
          <p:cNvSpPr txBox="1"/>
          <p:nvPr/>
        </p:nvSpPr>
        <p:spPr>
          <a:xfrm>
            <a:off x="3411537" y="6229350"/>
            <a:ext cx="3082925" cy="51435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66" name="Google Shape;366;p21"/>
          <p:cNvSpPr/>
          <p:nvPr/>
        </p:nvSpPr>
        <p:spPr>
          <a:xfrm>
            <a:off x="669925" y="2019300"/>
            <a:ext cx="2843212" cy="2457450"/>
          </a:xfrm>
          <a:prstGeom prst="octagon">
            <a:avLst>
              <a:gd name="adj" fmla="val 1035"/>
            </a:avLst>
          </a:prstGeom>
          <a:solidFill>
            <a:srgbClr val="CCECFF"/>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67" name="Google Shape;367;p21"/>
          <p:cNvSpPr/>
          <p:nvPr/>
        </p:nvSpPr>
        <p:spPr>
          <a:xfrm>
            <a:off x="3641725" y="2019300"/>
            <a:ext cx="5991225" cy="2457450"/>
          </a:xfrm>
          <a:prstGeom prst="octagon">
            <a:avLst>
              <a:gd name="adj" fmla="val 301"/>
            </a:avLst>
          </a:prstGeom>
          <a:solidFill>
            <a:srgbClr val="FFCCFF"/>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68" name="Google Shape;368;p21"/>
          <p:cNvSpPr txBox="1"/>
          <p:nvPr/>
        </p:nvSpPr>
        <p:spPr>
          <a:xfrm>
            <a:off x="550862" y="2081212"/>
            <a:ext cx="2968625" cy="1736725"/>
          </a:xfrm>
          <a:prstGeom prst="rect">
            <a:avLst/>
          </a:prstGeom>
          <a:noFill/>
          <a:ln>
            <a:noFill/>
          </a:ln>
        </p:spPr>
        <p:txBody>
          <a:bodyPr spcFirstLastPara="1" wrap="square" lIns="90475" tIns="44450" rIns="90475" bIns="4445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1" i="0" u="none">
                <a:solidFill>
                  <a:schemeClr val="dk1"/>
                </a:solidFill>
                <a:latin typeface="Arial"/>
                <a:ea typeface="Arial"/>
                <a:cs typeface="Arial"/>
                <a:sym typeface="Arial"/>
              </a:rPr>
              <a:t>  Rp 54.000.000</a:t>
            </a:r>
            <a:endParaRPr/>
          </a:p>
          <a:p>
            <a:pPr marL="0" marR="0" lvl="0" indent="0" algn="l" rtl="0">
              <a:lnSpc>
                <a:spcPct val="100000"/>
              </a:lnSpc>
              <a:spcBef>
                <a:spcPts val="0"/>
              </a:spcBef>
              <a:spcAft>
                <a:spcPts val="0"/>
              </a:spcAft>
              <a:buClr>
                <a:schemeClr val="dk1"/>
              </a:buClr>
              <a:buSzPts val="1800"/>
              <a:buFont typeface="Arial"/>
              <a:buNone/>
            </a:pPr>
            <a:endParaRPr sz="1800" b="1" i="0" u="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r>
              <a:rPr lang="en-US" sz="1800" b="1" i="0" u="none">
                <a:solidFill>
                  <a:schemeClr val="dk1"/>
                </a:solidFill>
                <a:latin typeface="Arial"/>
                <a:ea typeface="Arial"/>
                <a:cs typeface="Arial"/>
                <a:sym typeface="Arial"/>
              </a:rPr>
              <a:t>  Rp    4.500.000</a:t>
            </a:r>
            <a:endParaRPr/>
          </a:p>
          <a:p>
            <a:pPr marL="0" marR="0" lvl="0" indent="0" algn="l" rtl="0">
              <a:lnSpc>
                <a:spcPct val="100000"/>
              </a:lnSpc>
              <a:spcBef>
                <a:spcPts val="0"/>
              </a:spcBef>
              <a:spcAft>
                <a:spcPts val="0"/>
              </a:spcAft>
              <a:buClr>
                <a:schemeClr val="dk1"/>
              </a:buClr>
              <a:buSzPts val="1800"/>
              <a:buFont typeface="Arial"/>
              <a:buNone/>
            </a:pPr>
            <a:endParaRPr sz="1800" b="1" i="0" u="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1" i="0" u="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r>
              <a:rPr lang="en-US" sz="1800" b="1" i="0" u="none">
                <a:solidFill>
                  <a:schemeClr val="dk1"/>
                </a:solidFill>
                <a:latin typeface="Arial"/>
                <a:ea typeface="Arial"/>
                <a:cs typeface="Arial"/>
                <a:sym typeface="Arial"/>
              </a:rPr>
              <a:t>  Rp    4.500.000</a:t>
            </a:r>
            <a:endParaRPr/>
          </a:p>
        </p:txBody>
      </p:sp>
      <p:sp>
        <p:nvSpPr>
          <p:cNvPr id="369" name="Google Shape;369;p21"/>
          <p:cNvSpPr txBox="1"/>
          <p:nvPr/>
        </p:nvSpPr>
        <p:spPr>
          <a:xfrm>
            <a:off x="3689350" y="2055812"/>
            <a:ext cx="5800725" cy="2044700"/>
          </a:xfrm>
          <a:prstGeom prst="rect">
            <a:avLst/>
          </a:prstGeom>
          <a:noFill/>
          <a:ln>
            <a:noFill/>
          </a:ln>
        </p:spPr>
        <p:txBody>
          <a:bodyPr spcFirstLastPara="1" wrap="square" lIns="90475" tIns="44450" rIns="90475" bIns="44450" anchor="t" anchorCtr="0">
            <a:spAutoFit/>
          </a:bodyPr>
          <a:lstStyle/>
          <a:p>
            <a:pPr marL="0" marR="0" lvl="0" indent="0" algn="l"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UNTUK DIRI WAJIB PAJAK ORANG PRIBADI</a:t>
            </a:r>
            <a:endParaRPr/>
          </a:p>
          <a:p>
            <a:pPr marL="0" marR="0" lvl="0" indent="0" algn="l" rtl="0">
              <a:lnSpc>
                <a:spcPct val="100000"/>
              </a:lnSpc>
              <a:spcBef>
                <a:spcPts val="0"/>
              </a:spcBef>
              <a:spcAft>
                <a:spcPts val="0"/>
              </a:spcAft>
              <a:buClr>
                <a:schemeClr val="dk1"/>
              </a:buClr>
              <a:buSzPts val="1600"/>
              <a:buFont typeface="Arial"/>
              <a:buNone/>
            </a:pPr>
            <a:endParaRPr sz="1600" b="1" i="0" u="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TAMBAHAN UNTUK WAJIB  PAJAK KAWIN</a:t>
            </a:r>
            <a:endParaRPr/>
          </a:p>
          <a:p>
            <a:pPr marL="0" marR="0" lvl="0" indent="0" algn="l" rtl="0">
              <a:lnSpc>
                <a:spcPct val="100000"/>
              </a:lnSpc>
              <a:spcBef>
                <a:spcPts val="0"/>
              </a:spcBef>
              <a:spcAft>
                <a:spcPts val="0"/>
              </a:spcAft>
              <a:buClr>
                <a:schemeClr val="dk1"/>
              </a:buClr>
              <a:buSzPts val="1600"/>
              <a:buFont typeface="Arial"/>
              <a:buNone/>
            </a:pPr>
            <a:endParaRPr sz="1600" b="1" i="0" u="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TAMBAHAN UNTUK SETIAP ANGGOTA KELUARGA SEDARAH SEMENDA DALAM GARIS KETURUNAN LURUS SERTA ANAK ANGKAT YG MENJADI TANGGUNGAN SEPENUHNYA MAKSIMAL 3 ORANG</a:t>
            </a:r>
            <a:endParaRPr/>
          </a:p>
        </p:txBody>
      </p:sp>
      <p:sp>
        <p:nvSpPr>
          <p:cNvPr id="370" name="Google Shape;370;p21"/>
          <p:cNvSpPr txBox="1"/>
          <p:nvPr/>
        </p:nvSpPr>
        <p:spPr>
          <a:xfrm>
            <a:off x="784225" y="4868862"/>
            <a:ext cx="8447087" cy="1527175"/>
          </a:xfrm>
          <a:prstGeom prst="rect">
            <a:avLst/>
          </a:prstGeom>
          <a:solidFill>
            <a:srgbClr val="99FFCC"/>
          </a:solidFill>
          <a:ln w="38100" cap="flat" cmpd="dbl">
            <a:solidFill>
              <a:schemeClr val="dk1"/>
            </a:solidFill>
            <a:prstDash val="solid"/>
            <a:miter lim="800000"/>
            <a:headEnd type="none" w="sm" len="sm"/>
            <a:tailEnd type="none" w="sm" len="sm"/>
          </a:ln>
        </p:spPr>
        <p:txBody>
          <a:bodyPr spcFirstLastPara="1" wrap="square" lIns="90475" tIns="44450" rIns="90475" bIns="44450" anchor="ctr" anchorCtr="0">
            <a:noAutofit/>
          </a:bodyPr>
          <a:lstStyle/>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PENERAPAN PTKP DITENTUKAN OLEH KEADAAN</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 PADA AWAL TAHUN  KALENDER</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ATAU</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AWAL BULAN  DARI BAGIAN TAHUN KALENDER</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(Pasal 11 ayat (5) dan (6)</a:t>
            </a:r>
            <a:endParaRPr/>
          </a:p>
        </p:txBody>
      </p:sp>
      <p:sp>
        <p:nvSpPr>
          <p:cNvPr id="371" name="Google Shape;371;p21"/>
          <p:cNvSpPr txBox="1"/>
          <p:nvPr/>
        </p:nvSpPr>
        <p:spPr>
          <a:xfrm>
            <a:off x="1211262" y="6529387"/>
            <a:ext cx="7483475" cy="228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72" name="Google Shape;372;p21"/>
          <p:cNvSpPr txBox="1"/>
          <p:nvPr/>
        </p:nvSpPr>
        <p:spPr>
          <a:xfrm>
            <a:off x="2436812" y="531812"/>
            <a:ext cx="293687" cy="342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73" name="Google Shape;373;p21"/>
          <p:cNvSpPr/>
          <p:nvPr/>
        </p:nvSpPr>
        <p:spPr>
          <a:xfrm flipH="1">
            <a:off x="3136900" y="1485900"/>
            <a:ext cx="3632200" cy="342900"/>
          </a:xfrm>
          <a:prstGeom prst="downArrow">
            <a:avLst>
              <a:gd name="adj1" fmla="val 8089"/>
              <a:gd name="adj2" fmla="val 50000"/>
            </a:avLst>
          </a:prstGeom>
          <a:gradFill>
            <a:gsLst>
              <a:gs pos="0">
                <a:srgbClr val="007A5C"/>
              </a:gs>
              <a:gs pos="50000">
                <a:srgbClr val="00CC99"/>
              </a:gs>
              <a:gs pos="100000">
                <a:srgbClr val="007A5C"/>
              </a:gs>
            </a:gsLst>
            <a:lin ang="108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74" name="Google Shape;374;p21"/>
          <p:cNvSpPr txBox="1"/>
          <p:nvPr/>
        </p:nvSpPr>
        <p:spPr>
          <a:xfrm>
            <a:off x="687387" y="2479675"/>
            <a:ext cx="8640762" cy="71437"/>
          </a:xfrm>
          <a:prstGeom prst="rect">
            <a:avLst/>
          </a:prstGeom>
          <a:gradFill>
            <a:gsLst>
              <a:gs pos="0">
                <a:srgbClr val="007A5C"/>
              </a:gs>
              <a:gs pos="50000">
                <a:srgbClr val="00CC99"/>
              </a:gs>
              <a:gs pos="100000">
                <a:srgbClr val="007A5C"/>
              </a:gs>
            </a:gsLst>
            <a:lin ang="54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75" name="Google Shape;375;p21"/>
          <p:cNvSpPr txBox="1"/>
          <p:nvPr/>
        </p:nvSpPr>
        <p:spPr>
          <a:xfrm>
            <a:off x="687387" y="3003550"/>
            <a:ext cx="8655050" cy="71437"/>
          </a:xfrm>
          <a:prstGeom prst="rect">
            <a:avLst/>
          </a:prstGeom>
          <a:gradFill>
            <a:gsLst>
              <a:gs pos="0">
                <a:srgbClr val="007A5C"/>
              </a:gs>
              <a:gs pos="50000">
                <a:srgbClr val="00CC99"/>
              </a:gs>
              <a:gs pos="100000">
                <a:srgbClr val="007A5C"/>
              </a:gs>
            </a:gsLst>
            <a:lin ang="54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76" name="Google Shape;376;p21"/>
          <p:cNvSpPr/>
          <p:nvPr/>
        </p:nvSpPr>
        <p:spPr>
          <a:xfrm>
            <a:off x="1595437" y="188912"/>
            <a:ext cx="6888162" cy="1223962"/>
          </a:xfrm>
          <a:prstGeom prst="roundRect">
            <a:avLst>
              <a:gd name="adj" fmla="val 2691"/>
            </a:avLst>
          </a:prstGeom>
          <a:gradFill>
            <a:gsLst>
              <a:gs pos="0">
                <a:srgbClr val="99FFCC"/>
              </a:gs>
              <a:gs pos="50000">
                <a:srgbClr val="E0FFF0"/>
              </a:gs>
              <a:gs pos="100000">
                <a:srgbClr val="99FFCC"/>
              </a:gs>
            </a:gsLst>
            <a:lin ang="13500000" scaled="0"/>
          </a:gradFill>
          <a:ln w="12700" cap="flat" cmpd="sng">
            <a:solidFill>
              <a:schemeClr val="dk1"/>
            </a:solidFill>
            <a:prstDash val="solid"/>
            <a:miter lim="800000"/>
            <a:headEnd type="none" w="sm" len="sm"/>
            <a:tailEnd type="none" w="sm" len="sm"/>
          </a:ln>
        </p:spPr>
        <p:txBody>
          <a:bodyPr spcFirstLastPara="1" wrap="square" lIns="90475" tIns="44450" rIns="90475" bIns="44450" anchor="ctr" anchorCtr="0">
            <a:noAutofit/>
          </a:bodyPr>
          <a:lstStyle/>
          <a:p>
            <a:pPr marL="0" marR="0" lvl="0" indent="0" algn="ctr" rtl="0">
              <a:lnSpc>
                <a:spcPct val="100000"/>
              </a:lnSpc>
              <a:spcBef>
                <a:spcPts val="0"/>
              </a:spcBef>
              <a:spcAft>
                <a:spcPts val="0"/>
              </a:spcAft>
              <a:buClr>
                <a:schemeClr val="dk1"/>
              </a:buClr>
              <a:buSzPts val="2000"/>
              <a:buFont typeface="Arial"/>
              <a:buNone/>
            </a:pPr>
            <a:r>
              <a:rPr lang="en-US" sz="2000" b="1" i="0" u="none">
                <a:solidFill>
                  <a:schemeClr val="dk1"/>
                </a:solidFill>
                <a:latin typeface="Arial"/>
                <a:ea typeface="Arial"/>
                <a:cs typeface="Arial"/>
                <a:sym typeface="Arial"/>
              </a:rPr>
              <a:t>BESARNYA </a:t>
            </a:r>
            <a:endParaRPr/>
          </a:p>
          <a:p>
            <a:pPr marL="0" marR="0" lvl="0" indent="0" algn="ctr" rtl="0">
              <a:lnSpc>
                <a:spcPct val="100000"/>
              </a:lnSpc>
              <a:spcBef>
                <a:spcPts val="0"/>
              </a:spcBef>
              <a:spcAft>
                <a:spcPts val="0"/>
              </a:spcAft>
              <a:buClr>
                <a:schemeClr val="dk1"/>
              </a:buClr>
              <a:buSzPts val="2000"/>
              <a:buFont typeface="Arial"/>
              <a:buNone/>
            </a:pPr>
            <a:r>
              <a:rPr lang="en-US" sz="2000" b="1" i="0" u="none">
                <a:solidFill>
                  <a:schemeClr val="dk1"/>
                </a:solidFill>
                <a:latin typeface="Arial"/>
                <a:ea typeface="Arial"/>
                <a:cs typeface="Arial"/>
                <a:sym typeface="Arial"/>
              </a:rPr>
              <a:t>PENGHASILAN TIDAK KENA PAJAK</a:t>
            </a:r>
            <a:endParaRPr/>
          </a:p>
          <a:p>
            <a:pPr marL="0" marR="0" lvl="0" indent="0" algn="ctr" rtl="0">
              <a:lnSpc>
                <a:spcPct val="100000"/>
              </a:lnSpc>
              <a:spcBef>
                <a:spcPts val="0"/>
              </a:spcBef>
              <a:spcAft>
                <a:spcPts val="0"/>
              </a:spcAft>
              <a:buClr>
                <a:schemeClr val="dk1"/>
              </a:buClr>
              <a:buSzPts val="2000"/>
              <a:buFont typeface="Arial"/>
              <a:buNone/>
            </a:pPr>
            <a:r>
              <a:rPr lang="en-US" sz="2000" b="1" i="0" u="none">
                <a:solidFill>
                  <a:schemeClr val="dk1"/>
                </a:solidFill>
                <a:latin typeface="Arial"/>
                <a:ea typeface="Arial"/>
                <a:cs typeface="Arial"/>
                <a:sym typeface="Arial"/>
              </a:rPr>
              <a:t>(PTKP) Tahun 2016</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PMK 101/pmk.10/2016</a:t>
            </a:r>
            <a:endParaRPr/>
          </a:p>
        </p:txBody>
      </p:sp>
    </p:spTree>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22"/>
          <p:cNvSpPr txBox="1"/>
          <p:nvPr/>
        </p:nvSpPr>
        <p:spPr>
          <a:xfrm>
            <a:off x="2209800" y="290512"/>
            <a:ext cx="5816600" cy="504825"/>
          </a:xfrm>
          <a:prstGeom prst="rect">
            <a:avLst/>
          </a:prstGeom>
          <a:solidFill>
            <a:srgbClr val="CCFFCC"/>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2400"/>
              <a:buFont typeface="Arial"/>
              <a:buNone/>
            </a:pPr>
            <a:r>
              <a:rPr lang="en-US" sz="2400" b="1" i="0" u="none">
                <a:solidFill>
                  <a:schemeClr val="dk1"/>
                </a:solidFill>
                <a:latin typeface="Arial"/>
                <a:ea typeface="Arial"/>
                <a:cs typeface="Arial"/>
                <a:sym typeface="Arial"/>
              </a:rPr>
              <a:t>PTKP UTK KARYAWATI</a:t>
            </a:r>
            <a:endParaRPr/>
          </a:p>
        </p:txBody>
      </p:sp>
      <p:sp>
        <p:nvSpPr>
          <p:cNvPr id="382" name="Google Shape;382;p22"/>
          <p:cNvSpPr/>
          <p:nvPr/>
        </p:nvSpPr>
        <p:spPr>
          <a:xfrm>
            <a:off x="449262" y="3205162"/>
            <a:ext cx="2657475" cy="1192212"/>
          </a:xfrm>
          <a:prstGeom prst="roundRect">
            <a:avLst>
              <a:gd name="adj" fmla="val 2695"/>
            </a:avLst>
          </a:prstGeom>
          <a:solidFill>
            <a:srgbClr val="CCFFFF"/>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HANYA UTK DIRI</a:t>
            </a:r>
            <a:endParaRPr/>
          </a:p>
          <a:p>
            <a:pPr marL="0" marR="0" lvl="0" indent="0" algn="ctr"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SENDIRI</a:t>
            </a:r>
            <a:endParaRPr/>
          </a:p>
        </p:txBody>
      </p:sp>
      <p:sp>
        <p:nvSpPr>
          <p:cNvPr id="383" name="Google Shape;383;p22"/>
          <p:cNvSpPr/>
          <p:nvPr/>
        </p:nvSpPr>
        <p:spPr>
          <a:xfrm>
            <a:off x="449262" y="1376362"/>
            <a:ext cx="2733675" cy="1190625"/>
          </a:xfrm>
          <a:prstGeom prst="roundRect">
            <a:avLst>
              <a:gd name="adj" fmla="val 2695"/>
            </a:avLst>
          </a:prstGeom>
          <a:solidFill>
            <a:srgbClr val="FEDBD2"/>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STATUS KAWIN</a:t>
            </a:r>
            <a:endParaRPr/>
          </a:p>
        </p:txBody>
      </p:sp>
      <p:sp>
        <p:nvSpPr>
          <p:cNvPr id="384" name="Google Shape;384;p22"/>
          <p:cNvSpPr/>
          <p:nvPr/>
        </p:nvSpPr>
        <p:spPr>
          <a:xfrm>
            <a:off x="6667500" y="1376362"/>
            <a:ext cx="2733675" cy="1190625"/>
          </a:xfrm>
          <a:prstGeom prst="roundRect">
            <a:avLst>
              <a:gd name="adj" fmla="val 2695"/>
            </a:avLst>
          </a:prstGeom>
          <a:solidFill>
            <a:srgbClr val="FEDBD2"/>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STATUS TDK</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KAWIN</a:t>
            </a:r>
            <a:endParaRPr/>
          </a:p>
        </p:txBody>
      </p:sp>
      <p:sp>
        <p:nvSpPr>
          <p:cNvPr id="385" name="Google Shape;385;p22"/>
          <p:cNvSpPr/>
          <p:nvPr/>
        </p:nvSpPr>
        <p:spPr>
          <a:xfrm>
            <a:off x="6507162" y="3205162"/>
            <a:ext cx="3203575" cy="1192212"/>
          </a:xfrm>
          <a:prstGeom prst="roundRect">
            <a:avLst>
              <a:gd name="adj" fmla="val 2695"/>
            </a:avLst>
          </a:prstGeom>
          <a:solidFill>
            <a:srgbClr val="CCFFFF"/>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114300" marR="0" lvl="0" indent="-11430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UTK DIRI SENDIRI</a:t>
            </a:r>
            <a:endParaRPr/>
          </a:p>
          <a:p>
            <a:pPr marL="114300" marR="0" lvl="0" indent="-11430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SEBAGAI WP</a:t>
            </a:r>
            <a:endParaRPr/>
          </a:p>
          <a:p>
            <a:pPr marL="114300" marR="0" lvl="0" indent="-11430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TANGGUNGAN    </a:t>
            </a:r>
            <a:endParaRPr/>
          </a:p>
          <a:p>
            <a:pPr marL="114300" marR="0" lvl="0" indent="-11430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MAKS 3 ORANG</a:t>
            </a:r>
            <a:endParaRPr/>
          </a:p>
        </p:txBody>
      </p:sp>
      <p:sp>
        <p:nvSpPr>
          <p:cNvPr id="386" name="Google Shape;386;p22"/>
          <p:cNvSpPr/>
          <p:nvPr/>
        </p:nvSpPr>
        <p:spPr>
          <a:xfrm>
            <a:off x="704850" y="5032375"/>
            <a:ext cx="8496300" cy="1565275"/>
          </a:xfrm>
          <a:prstGeom prst="roundRect">
            <a:avLst>
              <a:gd name="adj" fmla="val 2695"/>
            </a:avLst>
          </a:prstGeom>
          <a:solidFill>
            <a:srgbClr val="FFCCCC"/>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1800"/>
              <a:buFont typeface="Tahoma"/>
              <a:buNone/>
            </a:pPr>
            <a:r>
              <a:rPr lang="en-US" sz="1800" b="1" i="0" u="none">
                <a:solidFill>
                  <a:schemeClr val="dk1"/>
                </a:solidFill>
                <a:latin typeface="Tahoma"/>
                <a:ea typeface="Tahoma"/>
                <a:cs typeface="Tahoma"/>
                <a:sym typeface="Tahoma"/>
              </a:rPr>
              <a:t>SYARAT:</a:t>
            </a:r>
            <a:endParaRPr/>
          </a:p>
          <a:p>
            <a:pPr marL="0" marR="0" lvl="0" indent="0" algn="ctr" rtl="0">
              <a:lnSpc>
                <a:spcPct val="100000"/>
              </a:lnSpc>
              <a:spcBef>
                <a:spcPts val="0"/>
              </a:spcBef>
              <a:spcAft>
                <a:spcPts val="0"/>
              </a:spcAft>
              <a:buClr>
                <a:schemeClr val="dk1"/>
              </a:buClr>
              <a:buSzPts val="1800"/>
              <a:buFont typeface="Tahoma"/>
              <a:buNone/>
            </a:pPr>
            <a:r>
              <a:rPr lang="en-US" sz="1800" b="1" i="0" u="none">
                <a:solidFill>
                  <a:schemeClr val="dk1"/>
                </a:solidFill>
                <a:latin typeface="Tahoma"/>
                <a:ea typeface="Tahoma"/>
                <a:cs typeface="Tahoma"/>
                <a:sym typeface="Tahoma"/>
              </a:rPr>
              <a:t>MENUNJUKKAN KET. TERTULIS DARI PEMERINTAH DAERAH SETEMPAT </a:t>
            </a:r>
            <a:endParaRPr/>
          </a:p>
          <a:p>
            <a:pPr marL="0" marR="0" lvl="0" indent="0" algn="ctr" rtl="0">
              <a:lnSpc>
                <a:spcPct val="100000"/>
              </a:lnSpc>
              <a:spcBef>
                <a:spcPts val="0"/>
              </a:spcBef>
              <a:spcAft>
                <a:spcPts val="0"/>
              </a:spcAft>
              <a:buClr>
                <a:schemeClr val="dk1"/>
              </a:buClr>
              <a:buSzPts val="1800"/>
              <a:buFont typeface="Tahoma"/>
              <a:buNone/>
            </a:pPr>
            <a:r>
              <a:rPr lang="en-US" sz="1800" b="1" i="0" u="none">
                <a:solidFill>
                  <a:schemeClr val="dk1"/>
                </a:solidFill>
                <a:latin typeface="Tahoma"/>
                <a:ea typeface="Tahoma"/>
                <a:cs typeface="Tahoma"/>
                <a:sym typeface="Tahoma"/>
              </a:rPr>
              <a:t>SERENDAH-RENDAHNYA KECAMATAN BAHWA SUAMI TIDAK MENERIMA/</a:t>
            </a:r>
            <a:endParaRPr/>
          </a:p>
          <a:p>
            <a:pPr marL="0" marR="0" lvl="0" indent="0" algn="ctr" rtl="0">
              <a:lnSpc>
                <a:spcPct val="100000"/>
              </a:lnSpc>
              <a:spcBef>
                <a:spcPts val="0"/>
              </a:spcBef>
              <a:spcAft>
                <a:spcPts val="0"/>
              </a:spcAft>
              <a:buClr>
                <a:schemeClr val="dk1"/>
              </a:buClr>
              <a:buSzPts val="1800"/>
              <a:buFont typeface="Tahoma"/>
              <a:buNone/>
            </a:pPr>
            <a:r>
              <a:rPr lang="en-US" sz="1800" b="1" i="0" u="none">
                <a:solidFill>
                  <a:schemeClr val="dk1"/>
                </a:solidFill>
                <a:latin typeface="Tahoma"/>
                <a:ea typeface="Tahoma"/>
                <a:cs typeface="Tahoma"/>
                <a:sym typeface="Tahoma"/>
              </a:rPr>
              <a:t>MEMPEROLEH PENGHASILAN</a:t>
            </a:r>
            <a:endParaRPr/>
          </a:p>
        </p:txBody>
      </p:sp>
      <p:sp>
        <p:nvSpPr>
          <p:cNvPr id="387" name="Google Shape;387;p22"/>
          <p:cNvSpPr/>
          <p:nvPr/>
        </p:nvSpPr>
        <p:spPr>
          <a:xfrm flipH="1">
            <a:off x="4457700" y="4457700"/>
            <a:ext cx="990600" cy="514350"/>
          </a:xfrm>
          <a:prstGeom prst="downArrow">
            <a:avLst>
              <a:gd name="adj1" fmla="val 13145"/>
              <a:gd name="adj2" fmla="val 50000"/>
            </a:avLst>
          </a:prstGeom>
          <a:solidFill>
            <a:srgbClr val="0066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88" name="Google Shape;388;p22"/>
          <p:cNvSpPr/>
          <p:nvPr/>
        </p:nvSpPr>
        <p:spPr>
          <a:xfrm>
            <a:off x="3476625" y="1376362"/>
            <a:ext cx="2843212" cy="1190625"/>
          </a:xfrm>
          <a:prstGeom prst="roundRect">
            <a:avLst>
              <a:gd name="adj" fmla="val 2695"/>
            </a:avLst>
          </a:prstGeom>
          <a:solidFill>
            <a:srgbClr val="FEDBD2"/>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 STATUS KAWIN</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SUAMI</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TDK MENERIMA/</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MEMPEROLEH</a:t>
            </a:r>
            <a:endParaRPr/>
          </a:p>
          <a:p>
            <a:pPr marL="0" marR="0" lvl="0" indent="0" algn="ctr"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PENGHASILAN</a:t>
            </a:r>
            <a:endParaRPr/>
          </a:p>
        </p:txBody>
      </p:sp>
      <p:sp>
        <p:nvSpPr>
          <p:cNvPr id="389" name="Google Shape;389;p22"/>
          <p:cNvSpPr/>
          <p:nvPr/>
        </p:nvSpPr>
        <p:spPr>
          <a:xfrm>
            <a:off x="3238500" y="3205162"/>
            <a:ext cx="3090862" cy="1192212"/>
          </a:xfrm>
          <a:prstGeom prst="roundRect">
            <a:avLst>
              <a:gd name="adj" fmla="val 2695"/>
            </a:avLst>
          </a:prstGeom>
          <a:solidFill>
            <a:srgbClr val="CCFFFF"/>
          </a:solidFill>
          <a:ln w="12700" cap="flat" cmpd="sng">
            <a:solidFill>
              <a:schemeClr val="dk1"/>
            </a:solidFill>
            <a:prstDash val="solid"/>
            <a:miter lim="800000"/>
            <a:headEnd type="none" w="sm" len="sm"/>
            <a:tailEnd type="none" w="sm" len="sm"/>
          </a:ln>
        </p:spPr>
        <p:txBody>
          <a:bodyPr spcFirstLastPara="1" wrap="square" lIns="90475" tIns="44425" rIns="90475" bIns="44425" anchor="ctr" anchorCtr="0">
            <a:noAutofit/>
          </a:bodyPr>
          <a:lstStyle/>
          <a:p>
            <a:pPr marL="0" marR="0" lvl="0" indent="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UTK DIRI SENDIRI</a:t>
            </a:r>
            <a:endParaRPr/>
          </a:p>
          <a:p>
            <a:pPr marL="0" marR="0" lvl="0" indent="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SEBAGAI WP</a:t>
            </a:r>
            <a:endParaRPr/>
          </a:p>
          <a:p>
            <a:pPr marL="0" marR="0" lvl="0" indent="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STATUS KAWIN</a:t>
            </a:r>
            <a:endParaRPr/>
          </a:p>
          <a:p>
            <a:pPr marL="0" marR="0" lvl="0" indent="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TANGGUNGAN</a:t>
            </a:r>
            <a:endParaRPr/>
          </a:p>
          <a:p>
            <a:pPr marL="0" marR="0" lvl="0" indent="0" algn="l" rtl="0">
              <a:lnSpc>
                <a:spcPct val="100000"/>
              </a:lnSpc>
              <a:spcBef>
                <a:spcPts val="0"/>
              </a:spcBef>
              <a:spcAft>
                <a:spcPts val="0"/>
              </a:spcAft>
              <a:buClr>
                <a:schemeClr val="dk1"/>
              </a:buClr>
              <a:buSzPts val="1500"/>
              <a:buFont typeface="Arial"/>
              <a:buNone/>
            </a:pPr>
            <a:r>
              <a:rPr lang="en-US" sz="1500" b="1" i="0" u="none">
                <a:solidFill>
                  <a:schemeClr val="dk1"/>
                </a:solidFill>
                <a:latin typeface="Arial"/>
                <a:ea typeface="Arial"/>
                <a:cs typeface="Arial"/>
                <a:sym typeface="Arial"/>
              </a:rPr>
              <a:t>  MAKS 3 ORANG</a:t>
            </a:r>
            <a:endParaRPr/>
          </a:p>
        </p:txBody>
      </p:sp>
      <p:sp>
        <p:nvSpPr>
          <p:cNvPr id="390" name="Google Shape;390;p22"/>
          <p:cNvSpPr/>
          <p:nvPr/>
        </p:nvSpPr>
        <p:spPr>
          <a:xfrm flipH="1">
            <a:off x="4513262" y="2627312"/>
            <a:ext cx="879475" cy="515937"/>
          </a:xfrm>
          <a:prstGeom prst="downArrow">
            <a:avLst>
              <a:gd name="adj1" fmla="val 8403"/>
              <a:gd name="adj2" fmla="val 50000"/>
            </a:avLst>
          </a:prstGeom>
          <a:solidFill>
            <a:srgbClr val="0066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91" name="Google Shape;391;p22"/>
          <p:cNvSpPr/>
          <p:nvPr/>
        </p:nvSpPr>
        <p:spPr>
          <a:xfrm flipH="1">
            <a:off x="7815262" y="2627312"/>
            <a:ext cx="879475" cy="515937"/>
          </a:xfrm>
          <a:prstGeom prst="downArrow">
            <a:avLst>
              <a:gd name="adj1" fmla="val 8403"/>
              <a:gd name="adj2" fmla="val 50000"/>
            </a:avLst>
          </a:prstGeom>
          <a:solidFill>
            <a:srgbClr val="0066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92" name="Google Shape;392;p22"/>
          <p:cNvSpPr/>
          <p:nvPr/>
        </p:nvSpPr>
        <p:spPr>
          <a:xfrm flipH="1">
            <a:off x="1320800" y="2627312"/>
            <a:ext cx="881062" cy="515937"/>
          </a:xfrm>
          <a:prstGeom prst="downArrow">
            <a:avLst>
              <a:gd name="adj1" fmla="val 8403"/>
              <a:gd name="adj2" fmla="val 50000"/>
            </a:avLst>
          </a:prstGeom>
          <a:solidFill>
            <a:srgbClr val="0066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93" name="Google Shape;393;p22"/>
          <p:cNvSpPr txBox="1"/>
          <p:nvPr/>
        </p:nvSpPr>
        <p:spPr>
          <a:xfrm>
            <a:off x="1541462" y="971550"/>
            <a:ext cx="6823075" cy="115887"/>
          </a:xfrm>
          <a:prstGeom prst="rect">
            <a:avLst/>
          </a:prstGeom>
          <a:solidFill>
            <a:srgbClr val="0066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94" name="Google Shape;394;p22"/>
          <p:cNvSpPr/>
          <p:nvPr/>
        </p:nvSpPr>
        <p:spPr>
          <a:xfrm flipH="1">
            <a:off x="1430337" y="971550"/>
            <a:ext cx="441325" cy="342900"/>
          </a:xfrm>
          <a:prstGeom prst="downArrow">
            <a:avLst>
              <a:gd name="adj1" fmla="val 6967"/>
              <a:gd name="adj2" fmla="val 50000"/>
            </a:avLst>
          </a:prstGeom>
          <a:solidFill>
            <a:srgbClr val="0066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95" name="Google Shape;395;p22"/>
          <p:cNvSpPr/>
          <p:nvPr/>
        </p:nvSpPr>
        <p:spPr>
          <a:xfrm flipH="1">
            <a:off x="8034337" y="971550"/>
            <a:ext cx="441325" cy="342900"/>
          </a:xfrm>
          <a:prstGeom prst="downArrow">
            <a:avLst>
              <a:gd name="adj1" fmla="val 6967"/>
              <a:gd name="adj2" fmla="val 50000"/>
            </a:avLst>
          </a:prstGeom>
          <a:solidFill>
            <a:srgbClr val="0066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96" name="Google Shape;396;p22"/>
          <p:cNvSpPr/>
          <p:nvPr/>
        </p:nvSpPr>
        <p:spPr>
          <a:xfrm flipH="1">
            <a:off x="4732337" y="857250"/>
            <a:ext cx="441325" cy="457200"/>
          </a:xfrm>
          <a:prstGeom prst="downArrow">
            <a:avLst>
              <a:gd name="adj1" fmla="val 2812"/>
              <a:gd name="adj2" fmla="val 50000"/>
            </a:avLst>
          </a:prstGeom>
          <a:solidFill>
            <a:srgbClr val="0066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397" name="Google Shape;397;p22"/>
          <p:cNvSpPr txBox="1"/>
          <p:nvPr/>
        </p:nvSpPr>
        <p:spPr>
          <a:xfrm>
            <a:off x="584200" y="6572250"/>
            <a:ext cx="1587500" cy="24606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000"/>
              <a:buFont typeface="Arial"/>
              <a:buNone/>
            </a:pPr>
            <a:r>
              <a:rPr lang="en-US" sz="1000" b="0" i="0" u="none">
                <a:solidFill>
                  <a:schemeClr val="dk1"/>
                </a:solidFill>
                <a:latin typeface="Arial"/>
                <a:ea typeface="Arial"/>
                <a:cs typeface="Arial"/>
                <a:sym typeface="Arial"/>
              </a:rPr>
              <a:t>Pasal 11 ayat (3) dan (4)</a:t>
            </a:r>
            <a:endParaRPr/>
          </a:p>
        </p:txBody>
      </p:sp>
    </p:spTree>
  </p:cSld>
  <p:clrMapOvr>
    <a:masterClrMapping/>
  </p:clrMapOvr>
  <p:transition spd="slow">
    <p:comb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23"/>
          <p:cNvSpPr txBox="1"/>
          <p:nvPr/>
        </p:nvSpPr>
        <p:spPr>
          <a:xfrm>
            <a:off x="5056187" y="1784350"/>
            <a:ext cx="3744912" cy="1068387"/>
          </a:xfrm>
          <a:prstGeom prst="rect">
            <a:avLst/>
          </a:prstGeom>
          <a:solidFill>
            <a:srgbClr val="FFCC99"/>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03" name="Google Shape;403;p23"/>
          <p:cNvSpPr txBox="1"/>
          <p:nvPr/>
        </p:nvSpPr>
        <p:spPr>
          <a:xfrm>
            <a:off x="1000125" y="1784350"/>
            <a:ext cx="3808412" cy="1139825"/>
          </a:xfrm>
          <a:prstGeom prst="rect">
            <a:avLst/>
          </a:prstGeom>
          <a:solidFill>
            <a:srgbClr val="FFCC99"/>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04" name="Google Shape;404;p23"/>
          <p:cNvSpPr>
            <a:spLocks noGrp="1"/>
          </p:cNvSpPr>
          <p:nvPr>
            <p:ph type="title"/>
          </p:nvPr>
        </p:nvSpPr>
        <p:spPr>
          <a:xfrm>
            <a:off x="896937" y="115887"/>
            <a:ext cx="7904162" cy="838200"/>
          </a:xfrm>
          <a:prstGeom prst="octagon">
            <a:avLst>
              <a:gd name="adj" fmla="val 6326"/>
            </a:avLst>
          </a:prstGeom>
          <a:gradFill>
            <a:gsLst>
              <a:gs pos="0">
                <a:srgbClr val="C4C8DA"/>
              </a:gs>
              <a:gs pos="50000">
                <a:srgbClr val="E8E7B7"/>
              </a:gs>
              <a:gs pos="100000">
                <a:srgbClr val="C4C8DA"/>
              </a:gs>
            </a:gsLst>
            <a:lin ang="5400000" scaled="0"/>
          </a:gradFill>
          <a:ln w="9525" cap="flat" cmpd="sng">
            <a:solidFill>
              <a:schemeClr val="dk1"/>
            </a:solidFill>
            <a:prstDash val="solid"/>
            <a:miter lim="524288"/>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Penghitungan PPh Pasal 21 </a:t>
            </a:r>
            <a:r>
              <a:rPr lang="en-US" sz="2600" b="0" i="0" u="none">
                <a:solidFill>
                  <a:schemeClr val="dk2"/>
                </a:solidFill>
                <a:latin typeface="Arial"/>
                <a:ea typeface="Arial"/>
                <a:cs typeface="Arial"/>
                <a:sym typeface="Arial"/>
              </a:rPr>
              <a:t>yang harus dipotong setiap bulan</a:t>
            </a:r>
            <a:endParaRPr/>
          </a:p>
        </p:txBody>
      </p:sp>
      <p:sp>
        <p:nvSpPr>
          <p:cNvPr id="405" name="Google Shape;405;p23"/>
          <p:cNvSpPr txBox="1"/>
          <p:nvPr/>
        </p:nvSpPr>
        <p:spPr>
          <a:xfrm>
            <a:off x="1311275" y="1784350"/>
            <a:ext cx="3119437" cy="118745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Setiap masa pajak, kecuali masa pajak terakhir</a:t>
            </a:r>
            <a:endParaRPr/>
          </a:p>
        </p:txBody>
      </p:sp>
      <p:sp>
        <p:nvSpPr>
          <p:cNvPr id="406" name="Google Shape;406;p23"/>
          <p:cNvSpPr txBox="1"/>
          <p:nvPr/>
        </p:nvSpPr>
        <p:spPr>
          <a:xfrm>
            <a:off x="5367337" y="2035175"/>
            <a:ext cx="3119437" cy="457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Masa Pajak terakhir</a:t>
            </a:r>
            <a:endParaRPr/>
          </a:p>
        </p:txBody>
      </p:sp>
      <p:sp>
        <p:nvSpPr>
          <p:cNvPr id="407" name="Google Shape;407;p23"/>
          <p:cNvSpPr txBox="1"/>
          <p:nvPr/>
        </p:nvSpPr>
        <p:spPr>
          <a:xfrm>
            <a:off x="1000125" y="3579812"/>
            <a:ext cx="3744912" cy="2657475"/>
          </a:xfrm>
          <a:prstGeom prst="rect">
            <a:avLst/>
          </a:prstGeom>
          <a:solidFill>
            <a:srgbClr val="99CC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Perkiraan Penghasilan neto yang akan diperoleh selama </a:t>
            </a:r>
            <a:r>
              <a:rPr lang="en-US" sz="2400" b="1" i="0" u="none">
                <a:solidFill>
                  <a:schemeClr val="dk1"/>
                </a:solidFill>
                <a:latin typeface="Tahoma"/>
                <a:ea typeface="Tahoma"/>
                <a:cs typeface="Tahoma"/>
                <a:sym typeface="Tahoma"/>
              </a:rPr>
              <a:t>setahun</a:t>
            </a:r>
            <a:endParaRPr/>
          </a:p>
          <a:p>
            <a:pPr marL="534987" marR="0" lvl="1" indent="-355599" algn="just" rtl="0">
              <a:lnSpc>
                <a:spcPct val="100000"/>
              </a:lnSpc>
              <a:spcBef>
                <a:spcPts val="1200"/>
              </a:spcBef>
              <a:spcAft>
                <a:spcPts val="0"/>
              </a:spcAft>
              <a:buClr>
                <a:schemeClr val="dk1"/>
              </a:buClr>
              <a:buSzPts val="2400"/>
              <a:buFont typeface="Tahoma"/>
              <a:buNone/>
            </a:pPr>
            <a:r>
              <a:rPr lang="en-US" sz="2400" b="0" i="0" u="none" strike="noStrike" cap="none">
                <a:solidFill>
                  <a:schemeClr val="dk1"/>
                </a:solidFill>
                <a:latin typeface="Tahoma"/>
                <a:ea typeface="Tahoma"/>
                <a:cs typeface="Tahoma"/>
                <a:sym typeface="Tahoma"/>
              </a:rPr>
              <a:t>🡪Penghasilan teratur sebulan dikali 12</a:t>
            </a:r>
            <a:endParaRPr/>
          </a:p>
          <a:p>
            <a:pPr marL="0" marR="0" lvl="0" indent="0" algn="l" rtl="0">
              <a:lnSpc>
                <a:spcPct val="100000"/>
              </a:lnSpc>
              <a:spcBef>
                <a:spcPts val="0"/>
              </a:spcBef>
              <a:spcAft>
                <a:spcPts val="0"/>
              </a:spcAft>
              <a:buNone/>
            </a:pPr>
            <a:endParaRPr sz="2400" b="0" i="0" u="none" strike="noStrike" cap="none">
              <a:solidFill>
                <a:schemeClr val="dk1"/>
              </a:solidFill>
              <a:latin typeface="Tahoma"/>
              <a:ea typeface="Tahoma"/>
              <a:cs typeface="Tahoma"/>
              <a:sym typeface="Tahoma"/>
            </a:endParaRPr>
          </a:p>
        </p:txBody>
      </p:sp>
      <p:sp>
        <p:nvSpPr>
          <p:cNvPr id="408" name="Google Shape;408;p23"/>
          <p:cNvSpPr txBox="1"/>
          <p:nvPr/>
        </p:nvSpPr>
        <p:spPr>
          <a:xfrm>
            <a:off x="5056187" y="3729037"/>
            <a:ext cx="3744912" cy="2292350"/>
          </a:xfrm>
          <a:prstGeom prst="rect">
            <a:avLst/>
          </a:prstGeom>
          <a:solidFill>
            <a:srgbClr val="99CC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Selisih antara PPh yang terutang atas seluruh penghasilan kena pajak selama setahun dengan yang telah dipotong masa-masa sebelumnya.</a:t>
            </a:r>
            <a:endParaRPr/>
          </a:p>
        </p:txBody>
      </p:sp>
      <p:sp>
        <p:nvSpPr>
          <p:cNvPr id="409" name="Google Shape;409;p23"/>
          <p:cNvSpPr txBox="1"/>
          <p:nvPr/>
        </p:nvSpPr>
        <p:spPr>
          <a:xfrm>
            <a:off x="2455862" y="1235075"/>
            <a:ext cx="4576762" cy="100012"/>
          </a:xfrm>
          <a:prstGeom prst="rect">
            <a:avLst/>
          </a:pr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10" name="Google Shape;410;p23"/>
          <p:cNvSpPr txBox="1"/>
          <p:nvPr/>
        </p:nvSpPr>
        <p:spPr>
          <a:xfrm>
            <a:off x="4641850" y="936625"/>
            <a:ext cx="207962" cy="349250"/>
          </a:xfrm>
          <a:prstGeom prst="rect">
            <a:avLst/>
          </a:pr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11" name="Google Shape;411;p23"/>
          <p:cNvSpPr/>
          <p:nvPr/>
        </p:nvSpPr>
        <p:spPr>
          <a:xfrm>
            <a:off x="2352675" y="1285875"/>
            <a:ext cx="417512" cy="498475"/>
          </a:xfrm>
          <a:prstGeom prst="downArrow">
            <a:avLst>
              <a:gd name="adj1" fmla="val 10333"/>
              <a:gd name="adj2"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3"/>
          <p:cNvSpPr txBox="1"/>
          <p:nvPr/>
        </p:nvSpPr>
        <p:spPr>
          <a:xfrm rot="5400000">
            <a:off x="2322979" y="1502756"/>
            <a:ext cx="476904" cy="4314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13" name="Google Shape;413;p23"/>
          <p:cNvSpPr/>
          <p:nvPr/>
        </p:nvSpPr>
        <p:spPr>
          <a:xfrm>
            <a:off x="6721475" y="1285875"/>
            <a:ext cx="417512" cy="498475"/>
          </a:xfrm>
          <a:prstGeom prst="downArrow">
            <a:avLst>
              <a:gd name="adj1" fmla="val 10333"/>
              <a:gd name="adj2"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3"/>
          <p:cNvSpPr txBox="1"/>
          <p:nvPr/>
        </p:nvSpPr>
        <p:spPr>
          <a:xfrm rot="5400000">
            <a:off x="6691779" y="1502756"/>
            <a:ext cx="476904" cy="4314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15" name="Google Shape;415;p23"/>
          <p:cNvSpPr/>
          <p:nvPr/>
        </p:nvSpPr>
        <p:spPr>
          <a:xfrm>
            <a:off x="2289175" y="3068637"/>
            <a:ext cx="417512" cy="447675"/>
          </a:xfrm>
          <a:prstGeom prst="downArrow">
            <a:avLst>
              <a:gd name="adj1" fmla="val 10333"/>
              <a:gd name="adj2"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3"/>
          <p:cNvSpPr txBox="1"/>
          <p:nvPr/>
        </p:nvSpPr>
        <p:spPr>
          <a:xfrm rot="5400000">
            <a:off x="2284879" y="3260106"/>
            <a:ext cx="426104" cy="4314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17" name="Google Shape;417;p23"/>
          <p:cNvSpPr/>
          <p:nvPr/>
        </p:nvSpPr>
        <p:spPr>
          <a:xfrm>
            <a:off x="6753225" y="2997200"/>
            <a:ext cx="417512" cy="447675"/>
          </a:xfrm>
          <a:prstGeom prst="downArrow">
            <a:avLst>
              <a:gd name="adj1" fmla="val 10333"/>
              <a:gd name="adj2"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3"/>
          <p:cNvSpPr txBox="1"/>
          <p:nvPr/>
        </p:nvSpPr>
        <p:spPr>
          <a:xfrm rot="5400000">
            <a:off x="6748929" y="3188681"/>
            <a:ext cx="426104" cy="4314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19" name="Google Shape;419;p23"/>
          <p:cNvSpPr txBox="1"/>
          <p:nvPr/>
        </p:nvSpPr>
        <p:spPr>
          <a:xfrm>
            <a:off x="2000250" y="3043237"/>
            <a:ext cx="5576887" cy="457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 i h i t u n g  d a r i</a:t>
            </a:r>
            <a:endParaRPr/>
          </a:p>
        </p:txBody>
      </p:sp>
    </p:spTree>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24"/>
          <p:cNvSpPr txBox="1"/>
          <p:nvPr/>
        </p:nvSpPr>
        <p:spPr>
          <a:xfrm>
            <a:off x="5056187" y="1784350"/>
            <a:ext cx="4289425" cy="647700"/>
          </a:xfrm>
          <a:prstGeom prst="rect">
            <a:avLst/>
          </a:prstGeom>
          <a:solidFill>
            <a:srgbClr val="FFCC99"/>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25" name="Google Shape;425;p24"/>
          <p:cNvSpPr txBox="1"/>
          <p:nvPr/>
        </p:nvSpPr>
        <p:spPr>
          <a:xfrm>
            <a:off x="344487" y="1784350"/>
            <a:ext cx="4400550" cy="647700"/>
          </a:xfrm>
          <a:prstGeom prst="rect">
            <a:avLst/>
          </a:prstGeom>
          <a:solidFill>
            <a:srgbClr val="FFCC99"/>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26" name="Google Shape;426;p24"/>
          <p:cNvSpPr>
            <a:spLocks noGrp="1"/>
          </p:cNvSpPr>
          <p:nvPr>
            <p:ph type="title"/>
          </p:nvPr>
        </p:nvSpPr>
        <p:spPr>
          <a:xfrm>
            <a:off x="415925" y="188912"/>
            <a:ext cx="9145587" cy="760412"/>
          </a:xfrm>
          <a:prstGeom prst="octagon">
            <a:avLst>
              <a:gd name="adj" fmla="val 6326"/>
            </a:avLst>
          </a:prstGeom>
          <a:gradFill>
            <a:gsLst>
              <a:gs pos="0">
                <a:srgbClr val="C4C8DA"/>
              </a:gs>
              <a:gs pos="50000">
                <a:srgbClr val="E8E7B7"/>
              </a:gs>
              <a:gs pos="100000">
                <a:srgbClr val="C4C8DA"/>
              </a:gs>
            </a:gsLst>
            <a:lin ang="5400000" scaled="0"/>
          </a:gradFill>
          <a:ln w="9525" cap="flat" cmpd="sng">
            <a:solidFill>
              <a:schemeClr val="dk1"/>
            </a:solidFill>
            <a:prstDash val="solid"/>
            <a:miter lim="524288"/>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Masa Perolehan Penghasilan Kurang Dari 12 Bulan</a:t>
            </a:r>
            <a:endParaRPr/>
          </a:p>
        </p:txBody>
      </p:sp>
      <p:sp>
        <p:nvSpPr>
          <p:cNvPr id="427" name="Google Shape;427;p24"/>
          <p:cNvSpPr txBox="1"/>
          <p:nvPr/>
        </p:nvSpPr>
        <p:spPr>
          <a:xfrm>
            <a:off x="1185862" y="1916112"/>
            <a:ext cx="3119437" cy="396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DISETAHUNKAN</a:t>
            </a:r>
            <a:endParaRPr/>
          </a:p>
        </p:txBody>
      </p:sp>
      <p:sp>
        <p:nvSpPr>
          <p:cNvPr id="428" name="Google Shape;428;p24"/>
          <p:cNvSpPr txBox="1"/>
          <p:nvPr/>
        </p:nvSpPr>
        <p:spPr>
          <a:xfrm>
            <a:off x="5367337" y="1909762"/>
            <a:ext cx="3119437" cy="396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TIDAK DISETAHUNKAN</a:t>
            </a:r>
            <a:endParaRPr/>
          </a:p>
        </p:txBody>
      </p:sp>
      <p:sp>
        <p:nvSpPr>
          <p:cNvPr id="429" name="Google Shape;429;p24"/>
          <p:cNvSpPr txBox="1"/>
          <p:nvPr/>
        </p:nvSpPr>
        <p:spPr>
          <a:xfrm>
            <a:off x="344487" y="2881312"/>
            <a:ext cx="4400550" cy="3606800"/>
          </a:xfrm>
          <a:prstGeom prst="rect">
            <a:avLst/>
          </a:prstGeom>
          <a:solidFill>
            <a:srgbClr val="99CC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342900" marR="0" lvl="0" indent="-342900" algn="just" rtl="0">
              <a:lnSpc>
                <a:spcPct val="100000"/>
              </a:lnSpc>
              <a:spcBef>
                <a:spcPts val="0"/>
              </a:spcBef>
              <a:spcAft>
                <a:spcPts val="0"/>
              </a:spcAft>
              <a:buClr>
                <a:schemeClr val="dk1"/>
              </a:buClr>
              <a:buSzPts val="2000"/>
              <a:buFont typeface="Tahoma"/>
              <a:buAutoNum type="arabicPeriod"/>
            </a:pPr>
            <a:r>
              <a:rPr lang="en-US" sz="2000" b="0" i="0" u="none">
                <a:solidFill>
                  <a:schemeClr val="dk1"/>
                </a:solidFill>
                <a:latin typeface="Tahoma"/>
                <a:ea typeface="Tahoma"/>
                <a:cs typeface="Tahoma"/>
                <a:sym typeface="Tahoma"/>
              </a:rPr>
              <a:t>WP OP DN meninggal dunia atau meninggalkan Indonesia untuk selama-lamanya di pertengahan tahun</a:t>
            </a:r>
            <a:endParaRPr/>
          </a:p>
          <a:p>
            <a:pPr marL="342900" marR="0" lvl="0" indent="-342900" algn="just" rtl="0">
              <a:lnSpc>
                <a:spcPct val="100000"/>
              </a:lnSpc>
              <a:spcBef>
                <a:spcPts val="1000"/>
              </a:spcBef>
              <a:spcAft>
                <a:spcPts val="0"/>
              </a:spcAft>
              <a:buClr>
                <a:schemeClr val="dk1"/>
              </a:buClr>
              <a:buSzPts val="2000"/>
              <a:buFont typeface="Tahoma"/>
              <a:buAutoNum type="arabicPeriod"/>
            </a:pPr>
            <a:r>
              <a:rPr lang="en-US" sz="2000" b="0" i="0" u="none">
                <a:solidFill>
                  <a:schemeClr val="dk1"/>
                </a:solidFill>
                <a:latin typeface="Tahoma"/>
                <a:ea typeface="Tahoma"/>
                <a:cs typeface="Tahoma"/>
                <a:sym typeface="Tahoma"/>
              </a:rPr>
              <a:t>Orang Asing mulai bekerja di Indonesia di pertengahan tahun untuk jangka waktu lebih dari 6 bulan</a:t>
            </a:r>
            <a:endParaRPr/>
          </a:p>
          <a:p>
            <a:pPr marL="342900" marR="0" lvl="0" indent="-342900" algn="just" rtl="0">
              <a:lnSpc>
                <a:spcPct val="100000"/>
              </a:lnSpc>
              <a:spcBef>
                <a:spcPts val="1000"/>
              </a:spcBef>
              <a:spcAft>
                <a:spcPts val="0"/>
              </a:spcAft>
              <a:buClr>
                <a:schemeClr val="dk1"/>
              </a:buClr>
              <a:buSzPts val="2000"/>
              <a:buFont typeface="Tahoma"/>
              <a:buAutoNum type="arabicPeriod"/>
            </a:pPr>
            <a:r>
              <a:rPr lang="en-US" sz="2000" b="0" i="0" u="none">
                <a:solidFill>
                  <a:schemeClr val="dk1"/>
                </a:solidFill>
                <a:latin typeface="Tahoma"/>
                <a:ea typeface="Tahoma"/>
                <a:cs typeface="Tahoma"/>
                <a:sym typeface="Tahoma"/>
              </a:rPr>
              <a:t>Karyawan pindah cabang</a:t>
            </a:r>
            <a:endParaRPr/>
          </a:p>
          <a:p>
            <a:pPr marL="0" marR="0" lvl="0" indent="0" algn="l" rtl="0">
              <a:lnSpc>
                <a:spcPct val="100000"/>
              </a:lnSpc>
              <a:spcBef>
                <a:spcPts val="0"/>
              </a:spcBef>
              <a:spcAft>
                <a:spcPts val="0"/>
              </a:spcAft>
              <a:buNone/>
            </a:pPr>
            <a:endParaRPr sz="2000" b="0" i="0" u="none">
              <a:solidFill>
                <a:schemeClr val="dk1"/>
              </a:solidFill>
              <a:latin typeface="Tahoma"/>
              <a:ea typeface="Tahoma"/>
              <a:cs typeface="Tahoma"/>
              <a:sym typeface="Tahoma"/>
            </a:endParaRPr>
          </a:p>
        </p:txBody>
      </p:sp>
      <p:sp>
        <p:nvSpPr>
          <p:cNvPr id="430" name="Google Shape;430;p24"/>
          <p:cNvSpPr txBox="1"/>
          <p:nvPr/>
        </p:nvSpPr>
        <p:spPr>
          <a:xfrm>
            <a:off x="5056187" y="2881312"/>
            <a:ext cx="4289425" cy="1930400"/>
          </a:xfrm>
          <a:prstGeom prst="rect">
            <a:avLst/>
          </a:prstGeom>
          <a:solidFill>
            <a:srgbClr val="99CC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1"/>
              </a:buClr>
              <a:buSzPts val="2000"/>
              <a:buFont typeface="Tahoma"/>
              <a:buAutoNum type="arabicPeriod"/>
            </a:pPr>
            <a:r>
              <a:rPr lang="en-US" sz="2000" b="0" i="0" u="none">
                <a:solidFill>
                  <a:schemeClr val="dk1"/>
                </a:solidFill>
                <a:latin typeface="Tahoma"/>
                <a:ea typeface="Tahoma"/>
                <a:cs typeface="Tahoma"/>
                <a:sym typeface="Tahoma"/>
              </a:rPr>
              <a:t>WP OP DN mulai bekerja di pertengahan tahun</a:t>
            </a:r>
            <a:endParaRPr/>
          </a:p>
          <a:p>
            <a:pPr marL="342900" marR="0" lvl="0" indent="-342900" algn="l" rtl="0">
              <a:lnSpc>
                <a:spcPct val="100000"/>
              </a:lnSpc>
              <a:spcBef>
                <a:spcPts val="1000"/>
              </a:spcBef>
              <a:spcAft>
                <a:spcPts val="0"/>
              </a:spcAft>
              <a:buClr>
                <a:schemeClr val="dk1"/>
              </a:buClr>
              <a:buSzPts val="2000"/>
              <a:buFont typeface="Tahoma"/>
              <a:buAutoNum type="arabicPeriod"/>
            </a:pPr>
            <a:r>
              <a:rPr lang="en-US" sz="2000" b="0" i="0" u="none">
                <a:solidFill>
                  <a:schemeClr val="dk1"/>
                </a:solidFill>
                <a:latin typeface="Tahoma"/>
                <a:ea typeface="Tahoma"/>
                <a:cs typeface="Tahoma"/>
                <a:sym typeface="Tahoma"/>
              </a:rPr>
              <a:t>WP OP DN pindah kerja ke pemberi kerja lain</a:t>
            </a:r>
            <a:endParaRPr/>
          </a:p>
          <a:p>
            <a:pPr marL="0" marR="0" lvl="0" indent="0" algn="l" rtl="0">
              <a:lnSpc>
                <a:spcPct val="100000"/>
              </a:lnSpc>
              <a:spcBef>
                <a:spcPts val="0"/>
              </a:spcBef>
              <a:spcAft>
                <a:spcPts val="0"/>
              </a:spcAft>
              <a:buNone/>
            </a:pPr>
            <a:endParaRPr sz="2000" b="0" i="0" u="none">
              <a:solidFill>
                <a:schemeClr val="dk1"/>
              </a:solidFill>
              <a:latin typeface="Tahoma"/>
              <a:ea typeface="Tahoma"/>
              <a:cs typeface="Tahoma"/>
              <a:sym typeface="Tahoma"/>
            </a:endParaRPr>
          </a:p>
        </p:txBody>
      </p:sp>
      <p:sp>
        <p:nvSpPr>
          <p:cNvPr id="431" name="Google Shape;431;p24"/>
          <p:cNvSpPr txBox="1"/>
          <p:nvPr/>
        </p:nvSpPr>
        <p:spPr>
          <a:xfrm>
            <a:off x="2455862" y="1235075"/>
            <a:ext cx="4576762" cy="100012"/>
          </a:xfrm>
          <a:prstGeom prst="rect">
            <a:avLst/>
          </a:pr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32" name="Google Shape;432;p24"/>
          <p:cNvSpPr txBox="1"/>
          <p:nvPr/>
        </p:nvSpPr>
        <p:spPr>
          <a:xfrm>
            <a:off x="4641850" y="936625"/>
            <a:ext cx="207962" cy="349250"/>
          </a:xfrm>
          <a:prstGeom prst="rect">
            <a:avLst/>
          </a:prstGeom>
          <a:solidFill>
            <a:schemeClr val="dk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33" name="Google Shape;433;p24"/>
          <p:cNvSpPr/>
          <p:nvPr/>
        </p:nvSpPr>
        <p:spPr>
          <a:xfrm>
            <a:off x="2352675" y="1285875"/>
            <a:ext cx="417512" cy="498475"/>
          </a:xfrm>
          <a:prstGeom prst="downArrow">
            <a:avLst>
              <a:gd name="adj1" fmla="val 10333"/>
              <a:gd name="adj2"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4"/>
          <p:cNvSpPr txBox="1"/>
          <p:nvPr/>
        </p:nvSpPr>
        <p:spPr>
          <a:xfrm rot="5400000">
            <a:off x="2322979" y="1502756"/>
            <a:ext cx="476904" cy="4314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35" name="Google Shape;435;p24"/>
          <p:cNvSpPr/>
          <p:nvPr/>
        </p:nvSpPr>
        <p:spPr>
          <a:xfrm>
            <a:off x="6721475" y="1285875"/>
            <a:ext cx="417512" cy="498475"/>
          </a:xfrm>
          <a:prstGeom prst="downArrow">
            <a:avLst>
              <a:gd name="adj1" fmla="val 10333"/>
              <a:gd name="adj2"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4"/>
          <p:cNvSpPr txBox="1"/>
          <p:nvPr/>
        </p:nvSpPr>
        <p:spPr>
          <a:xfrm rot="5400000">
            <a:off x="6691779" y="1502756"/>
            <a:ext cx="476904" cy="4314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37" name="Google Shape;437;p24"/>
          <p:cNvSpPr/>
          <p:nvPr/>
        </p:nvSpPr>
        <p:spPr>
          <a:xfrm>
            <a:off x="2455862" y="2432050"/>
            <a:ext cx="417512" cy="447675"/>
          </a:xfrm>
          <a:prstGeom prst="downArrow">
            <a:avLst>
              <a:gd name="adj1" fmla="val 10333"/>
              <a:gd name="adj2"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4"/>
          <p:cNvSpPr txBox="1"/>
          <p:nvPr/>
        </p:nvSpPr>
        <p:spPr>
          <a:xfrm rot="5400000">
            <a:off x="2451554" y="2623531"/>
            <a:ext cx="426104" cy="4314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39" name="Google Shape;439;p24"/>
          <p:cNvSpPr/>
          <p:nvPr/>
        </p:nvSpPr>
        <p:spPr>
          <a:xfrm>
            <a:off x="6721475" y="2432050"/>
            <a:ext cx="417512" cy="447675"/>
          </a:xfrm>
          <a:prstGeom prst="downArrow">
            <a:avLst>
              <a:gd name="adj1" fmla="val 10333"/>
              <a:gd name="adj2"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4"/>
          <p:cNvSpPr txBox="1"/>
          <p:nvPr/>
        </p:nvSpPr>
        <p:spPr>
          <a:xfrm rot="5400000">
            <a:off x="6717179" y="2623531"/>
            <a:ext cx="426104" cy="4314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Tree>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25"/>
          <p:cNvSpPr txBox="1">
            <a:spLocks noGrp="1"/>
          </p:cNvSpPr>
          <p:nvPr>
            <p:ph type="title"/>
          </p:nvPr>
        </p:nvSpPr>
        <p:spPr>
          <a:xfrm>
            <a:off x="481012" y="188912"/>
            <a:ext cx="8915400" cy="1047750"/>
          </a:xfrm>
          <a:prstGeom prst="rect">
            <a:avLst/>
          </a:prstGeom>
          <a:solidFill>
            <a:srgbClr val="FF9900"/>
          </a:solidFill>
          <a:ln w="9525" cap="flat" cmpd="sng">
            <a:solidFill>
              <a:schemeClr val="dk1"/>
            </a:solidFill>
            <a:prstDash val="solid"/>
            <a:miter lim="524288"/>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400"/>
              <a:buFont typeface="Arial"/>
              <a:buNone/>
            </a:pPr>
            <a:r>
              <a:rPr lang="en-US" sz="2400" b="1" i="0" u="none">
                <a:solidFill>
                  <a:schemeClr val="dk2"/>
                </a:solidFill>
                <a:latin typeface="Arial"/>
                <a:ea typeface="Arial"/>
                <a:cs typeface="Arial"/>
                <a:sym typeface="Arial"/>
              </a:rPr>
              <a:t>PPh Pasal 21:</a:t>
            </a:r>
            <a:br>
              <a:rPr lang="en-US" sz="2400" b="1" i="0" u="none">
                <a:solidFill>
                  <a:schemeClr val="dk2"/>
                </a:solidFill>
                <a:latin typeface="Arial"/>
                <a:ea typeface="Arial"/>
                <a:cs typeface="Arial"/>
                <a:sym typeface="Arial"/>
              </a:rPr>
            </a:br>
            <a:r>
              <a:rPr lang="en-US" sz="2400" b="1" i="0" u="none">
                <a:solidFill>
                  <a:schemeClr val="dk2"/>
                </a:solidFill>
                <a:latin typeface="Arial"/>
                <a:ea typeface="Arial"/>
                <a:cs typeface="Arial"/>
                <a:sym typeface="Arial"/>
              </a:rPr>
              <a:t>Pegawai Tidak Tetap/Tenaga Kerja Lepas, Pemagang dan Calon Pegawai</a:t>
            </a:r>
            <a:endParaRPr/>
          </a:p>
        </p:txBody>
      </p:sp>
      <p:sp>
        <p:nvSpPr>
          <p:cNvPr id="447" name="Google Shape;447;p25"/>
          <p:cNvSpPr txBox="1"/>
          <p:nvPr/>
        </p:nvSpPr>
        <p:spPr>
          <a:xfrm>
            <a:off x="992187" y="1593850"/>
            <a:ext cx="3816350" cy="59055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8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Upah/Uang Saku Harian, Mingguan, Satuan, Borongan</a:t>
            </a:r>
            <a:endParaRPr/>
          </a:p>
        </p:txBody>
      </p:sp>
      <p:sp>
        <p:nvSpPr>
          <p:cNvPr id="448" name="Google Shape;448;p25"/>
          <p:cNvSpPr txBox="1"/>
          <p:nvPr/>
        </p:nvSpPr>
        <p:spPr>
          <a:xfrm>
            <a:off x="5889625" y="1598612"/>
            <a:ext cx="3525837" cy="10160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Dibayarkan Bulanan Atau Jumlah Upah Kumulatif satu bulan melebihi Rp 6.000.000</a:t>
            </a:r>
            <a:endParaRPr/>
          </a:p>
        </p:txBody>
      </p:sp>
      <p:sp>
        <p:nvSpPr>
          <p:cNvPr id="449" name="Google Shape;449;p25"/>
          <p:cNvSpPr txBox="1"/>
          <p:nvPr/>
        </p:nvSpPr>
        <p:spPr>
          <a:xfrm>
            <a:off x="992187" y="2565400"/>
            <a:ext cx="3887787"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Upah/Uang Saku Harian</a:t>
            </a:r>
            <a:endParaRPr/>
          </a:p>
        </p:txBody>
      </p:sp>
      <p:sp>
        <p:nvSpPr>
          <p:cNvPr id="450" name="Google Shape;450;p25"/>
          <p:cNvSpPr txBox="1"/>
          <p:nvPr/>
        </p:nvSpPr>
        <p:spPr>
          <a:xfrm>
            <a:off x="341312" y="3138487"/>
            <a:ext cx="239236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 450.000</a:t>
            </a:r>
            <a:endParaRPr/>
          </a:p>
        </p:txBody>
      </p:sp>
      <p:sp>
        <p:nvSpPr>
          <p:cNvPr id="451" name="Google Shape;451;p25"/>
          <p:cNvSpPr txBox="1"/>
          <p:nvPr/>
        </p:nvSpPr>
        <p:spPr>
          <a:xfrm>
            <a:off x="3148012" y="3138487"/>
            <a:ext cx="239236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&gt; 450.000</a:t>
            </a:r>
            <a:endParaRPr/>
          </a:p>
        </p:txBody>
      </p:sp>
      <p:sp>
        <p:nvSpPr>
          <p:cNvPr id="452" name="Google Shape;452;p25"/>
          <p:cNvSpPr txBox="1"/>
          <p:nvPr/>
        </p:nvSpPr>
        <p:spPr>
          <a:xfrm>
            <a:off x="341312" y="3629025"/>
            <a:ext cx="239236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Tidak Dipotong</a:t>
            </a:r>
            <a:endParaRPr/>
          </a:p>
        </p:txBody>
      </p:sp>
      <p:sp>
        <p:nvSpPr>
          <p:cNvPr id="453" name="Google Shape;453;p25"/>
          <p:cNvSpPr txBox="1"/>
          <p:nvPr/>
        </p:nvSpPr>
        <p:spPr>
          <a:xfrm>
            <a:off x="3008312" y="3571875"/>
            <a:ext cx="2520950"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Dikurangi 450.000</a:t>
            </a:r>
            <a:endParaRPr/>
          </a:p>
        </p:txBody>
      </p:sp>
      <p:sp>
        <p:nvSpPr>
          <p:cNvPr id="454" name="Google Shape;454;p25"/>
          <p:cNvSpPr txBox="1"/>
          <p:nvPr/>
        </p:nvSpPr>
        <p:spPr>
          <a:xfrm>
            <a:off x="3148012" y="4149725"/>
            <a:ext cx="239236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 Dipotong 5%</a:t>
            </a:r>
            <a:endParaRPr/>
          </a:p>
        </p:txBody>
      </p:sp>
      <p:sp>
        <p:nvSpPr>
          <p:cNvPr id="455" name="Google Shape;455;p25"/>
          <p:cNvSpPr txBox="1"/>
          <p:nvPr/>
        </p:nvSpPr>
        <p:spPr>
          <a:xfrm>
            <a:off x="200025" y="4733925"/>
            <a:ext cx="5341937" cy="708025"/>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Upah kumulatif &gt; Rp 4.5 jt s.d. Rp 10.2 jt sebulan</a:t>
            </a:r>
            <a:endParaRPr/>
          </a:p>
        </p:txBody>
      </p:sp>
      <p:sp>
        <p:nvSpPr>
          <p:cNvPr id="456" name="Google Shape;456;p25"/>
          <p:cNvSpPr txBox="1"/>
          <p:nvPr/>
        </p:nvSpPr>
        <p:spPr>
          <a:xfrm>
            <a:off x="376237" y="5486400"/>
            <a:ext cx="5200650"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Upah sehari dikurangi PTKP sehari</a:t>
            </a:r>
            <a:endParaRPr/>
          </a:p>
        </p:txBody>
      </p:sp>
      <p:sp>
        <p:nvSpPr>
          <p:cNvPr id="457" name="Google Shape;457;p25"/>
          <p:cNvSpPr txBox="1"/>
          <p:nvPr/>
        </p:nvSpPr>
        <p:spPr>
          <a:xfrm>
            <a:off x="273050" y="6046787"/>
            <a:ext cx="5200650"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Tarif PPh 21 : 5%</a:t>
            </a:r>
            <a:endParaRPr/>
          </a:p>
        </p:txBody>
      </p:sp>
      <p:cxnSp>
        <p:nvCxnSpPr>
          <p:cNvPr id="458" name="Google Shape;458;p25"/>
          <p:cNvCxnSpPr/>
          <p:nvPr/>
        </p:nvCxnSpPr>
        <p:spPr>
          <a:xfrm>
            <a:off x="2976562" y="1430337"/>
            <a:ext cx="4991100" cy="0"/>
          </a:xfrm>
          <a:prstGeom prst="straightConnector1">
            <a:avLst/>
          </a:prstGeom>
          <a:noFill/>
          <a:ln w="9525" cap="flat" cmpd="sng">
            <a:solidFill>
              <a:schemeClr val="dk1"/>
            </a:solidFill>
            <a:prstDash val="solid"/>
            <a:miter lim="800000"/>
            <a:headEnd type="none" w="med" len="med"/>
            <a:tailEnd type="none" w="med" len="med"/>
          </a:ln>
        </p:spPr>
      </p:cxnSp>
      <p:cxnSp>
        <p:nvCxnSpPr>
          <p:cNvPr id="459" name="Google Shape;459;p25"/>
          <p:cNvCxnSpPr/>
          <p:nvPr/>
        </p:nvCxnSpPr>
        <p:spPr>
          <a:xfrm>
            <a:off x="2976562" y="1430337"/>
            <a:ext cx="0" cy="163512"/>
          </a:xfrm>
          <a:prstGeom prst="straightConnector1">
            <a:avLst/>
          </a:prstGeom>
          <a:noFill/>
          <a:ln w="9525" cap="flat" cmpd="sng">
            <a:solidFill>
              <a:schemeClr val="dk1"/>
            </a:solidFill>
            <a:prstDash val="solid"/>
            <a:miter lim="800000"/>
            <a:headEnd type="none" w="med" len="med"/>
            <a:tailEnd type="none" w="med" len="med"/>
          </a:ln>
        </p:spPr>
      </p:cxnSp>
      <p:cxnSp>
        <p:nvCxnSpPr>
          <p:cNvPr id="460" name="Google Shape;460;p25"/>
          <p:cNvCxnSpPr/>
          <p:nvPr/>
        </p:nvCxnSpPr>
        <p:spPr>
          <a:xfrm>
            <a:off x="7967662" y="1430337"/>
            <a:ext cx="0" cy="215900"/>
          </a:xfrm>
          <a:prstGeom prst="straightConnector1">
            <a:avLst/>
          </a:prstGeom>
          <a:noFill/>
          <a:ln w="9525" cap="flat" cmpd="sng">
            <a:solidFill>
              <a:schemeClr val="dk1"/>
            </a:solidFill>
            <a:prstDash val="solid"/>
            <a:miter lim="800000"/>
            <a:headEnd type="none" w="med" len="med"/>
            <a:tailEnd type="none" w="med" len="med"/>
          </a:ln>
        </p:spPr>
      </p:cxnSp>
      <p:cxnSp>
        <p:nvCxnSpPr>
          <p:cNvPr id="461" name="Google Shape;461;p25"/>
          <p:cNvCxnSpPr/>
          <p:nvPr/>
        </p:nvCxnSpPr>
        <p:spPr>
          <a:xfrm>
            <a:off x="4953000" y="1214437"/>
            <a:ext cx="0" cy="215900"/>
          </a:xfrm>
          <a:prstGeom prst="straightConnector1">
            <a:avLst/>
          </a:prstGeom>
          <a:noFill/>
          <a:ln w="9525" cap="flat" cmpd="sng">
            <a:solidFill>
              <a:schemeClr val="dk1"/>
            </a:solidFill>
            <a:prstDash val="solid"/>
            <a:miter lim="800000"/>
            <a:headEnd type="none" w="med" len="med"/>
            <a:tailEnd type="none" w="med" len="med"/>
          </a:ln>
        </p:spPr>
      </p:cxnSp>
      <p:cxnSp>
        <p:nvCxnSpPr>
          <p:cNvPr id="462" name="Google Shape;462;p25"/>
          <p:cNvCxnSpPr/>
          <p:nvPr/>
        </p:nvCxnSpPr>
        <p:spPr>
          <a:xfrm>
            <a:off x="1717675" y="3041650"/>
            <a:ext cx="2705100" cy="0"/>
          </a:xfrm>
          <a:prstGeom prst="straightConnector1">
            <a:avLst/>
          </a:prstGeom>
          <a:noFill/>
          <a:ln w="9525" cap="flat" cmpd="sng">
            <a:solidFill>
              <a:schemeClr val="dk1"/>
            </a:solidFill>
            <a:prstDash val="solid"/>
            <a:miter lim="800000"/>
            <a:headEnd type="none" w="med" len="med"/>
            <a:tailEnd type="none" w="med" len="med"/>
          </a:ln>
        </p:spPr>
      </p:cxnSp>
      <p:cxnSp>
        <p:nvCxnSpPr>
          <p:cNvPr id="463" name="Google Shape;463;p25"/>
          <p:cNvCxnSpPr/>
          <p:nvPr/>
        </p:nvCxnSpPr>
        <p:spPr>
          <a:xfrm>
            <a:off x="1692275" y="3032125"/>
            <a:ext cx="0" cy="106362"/>
          </a:xfrm>
          <a:prstGeom prst="straightConnector1">
            <a:avLst/>
          </a:prstGeom>
          <a:noFill/>
          <a:ln w="9525" cap="flat" cmpd="sng">
            <a:solidFill>
              <a:schemeClr val="dk1"/>
            </a:solidFill>
            <a:prstDash val="solid"/>
            <a:miter lim="800000"/>
            <a:headEnd type="none" w="med" len="med"/>
            <a:tailEnd type="none" w="med" len="med"/>
          </a:ln>
        </p:spPr>
      </p:cxnSp>
      <p:cxnSp>
        <p:nvCxnSpPr>
          <p:cNvPr id="464" name="Google Shape;464;p25"/>
          <p:cNvCxnSpPr/>
          <p:nvPr/>
        </p:nvCxnSpPr>
        <p:spPr>
          <a:xfrm>
            <a:off x="4398962" y="3032125"/>
            <a:ext cx="0" cy="106362"/>
          </a:xfrm>
          <a:prstGeom prst="straightConnector1">
            <a:avLst/>
          </a:prstGeom>
          <a:noFill/>
          <a:ln w="9525" cap="flat" cmpd="sng">
            <a:solidFill>
              <a:schemeClr val="dk1"/>
            </a:solidFill>
            <a:prstDash val="solid"/>
            <a:miter lim="800000"/>
            <a:headEnd type="none" w="med" len="med"/>
            <a:tailEnd type="none" w="med" len="med"/>
          </a:ln>
        </p:spPr>
      </p:cxnSp>
      <p:cxnSp>
        <p:nvCxnSpPr>
          <p:cNvPr id="465" name="Google Shape;465;p25"/>
          <p:cNvCxnSpPr/>
          <p:nvPr/>
        </p:nvCxnSpPr>
        <p:spPr>
          <a:xfrm>
            <a:off x="2936875" y="2924175"/>
            <a:ext cx="0" cy="107950"/>
          </a:xfrm>
          <a:prstGeom prst="straightConnector1">
            <a:avLst/>
          </a:prstGeom>
          <a:noFill/>
          <a:ln w="9525" cap="flat" cmpd="sng">
            <a:solidFill>
              <a:schemeClr val="dk1"/>
            </a:solidFill>
            <a:prstDash val="solid"/>
            <a:miter lim="800000"/>
            <a:headEnd type="none" w="med" len="med"/>
            <a:tailEnd type="none" w="med" len="med"/>
          </a:ln>
        </p:spPr>
      </p:cxnSp>
      <p:cxnSp>
        <p:nvCxnSpPr>
          <p:cNvPr id="466" name="Google Shape;466;p25"/>
          <p:cNvCxnSpPr/>
          <p:nvPr/>
        </p:nvCxnSpPr>
        <p:spPr>
          <a:xfrm>
            <a:off x="1692275" y="3409950"/>
            <a:ext cx="0" cy="161925"/>
          </a:xfrm>
          <a:prstGeom prst="straightConnector1">
            <a:avLst/>
          </a:prstGeom>
          <a:noFill/>
          <a:ln w="9525" cap="flat" cmpd="sng">
            <a:solidFill>
              <a:schemeClr val="dk1"/>
            </a:solidFill>
            <a:prstDash val="solid"/>
            <a:miter lim="800000"/>
            <a:headEnd type="none" w="med" len="med"/>
            <a:tailEnd type="none" w="med" len="med"/>
          </a:ln>
        </p:spPr>
      </p:cxnSp>
      <p:cxnSp>
        <p:nvCxnSpPr>
          <p:cNvPr id="467" name="Google Shape;467;p25"/>
          <p:cNvCxnSpPr/>
          <p:nvPr/>
        </p:nvCxnSpPr>
        <p:spPr>
          <a:xfrm flipH="1">
            <a:off x="1692275" y="4005262"/>
            <a:ext cx="20637" cy="593725"/>
          </a:xfrm>
          <a:prstGeom prst="straightConnector1">
            <a:avLst/>
          </a:prstGeom>
          <a:noFill/>
          <a:ln w="9525" cap="flat" cmpd="sng">
            <a:solidFill>
              <a:schemeClr val="dk1"/>
            </a:solidFill>
            <a:prstDash val="solid"/>
            <a:miter lim="800000"/>
            <a:headEnd type="none" w="med" len="med"/>
            <a:tailEnd type="triangle" w="med" len="med"/>
          </a:ln>
        </p:spPr>
      </p:cxnSp>
      <p:cxnSp>
        <p:nvCxnSpPr>
          <p:cNvPr id="468" name="Google Shape;468;p25"/>
          <p:cNvCxnSpPr/>
          <p:nvPr/>
        </p:nvCxnSpPr>
        <p:spPr>
          <a:xfrm>
            <a:off x="4400550" y="4562475"/>
            <a:ext cx="0" cy="161925"/>
          </a:xfrm>
          <a:prstGeom prst="straightConnector1">
            <a:avLst/>
          </a:prstGeom>
          <a:noFill/>
          <a:ln w="9525" cap="flat" cmpd="sng">
            <a:solidFill>
              <a:schemeClr val="dk1"/>
            </a:solidFill>
            <a:prstDash val="solid"/>
            <a:miter lim="800000"/>
            <a:headEnd type="none" w="med" len="med"/>
            <a:tailEnd type="triangle" w="med" len="med"/>
          </a:ln>
        </p:spPr>
      </p:cxnSp>
      <p:cxnSp>
        <p:nvCxnSpPr>
          <p:cNvPr id="469" name="Google Shape;469;p25"/>
          <p:cNvCxnSpPr/>
          <p:nvPr/>
        </p:nvCxnSpPr>
        <p:spPr>
          <a:xfrm>
            <a:off x="4398962" y="4003675"/>
            <a:ext cx="0" cy="161925"/>
          </a:xfrm>
          <a:prstGeom prst="straightConnector1">
            <a:avLst/>
          </a:prstGeom>
          <a:noFill/>
          <a:ln w="9525" cap="flat" cmpd="sng">
            <a:solidFill>
              <a:schemeClr val="dk1"/>
            </a:solidFill>
            <a:prstDash val="solid"/>
            <a:miter lim="800000"/>
            <a:headEnd type="none" w="med" len="med"/>
            <a:tailEnd type="none" w="med" len="med"/>
          </a:ln>
        </p:spPr>
      </p:cxnSp>
      <p:sp>
        <p:nvSpPr>
          <p:cNvPr id="470" name="Google Shape;470;p25"/>
          <p:cNvSpPr txBox="1"/>
          <p:nvPr/>
        </p:nvSpPr>
        <p:spPr>
          <a:xfrm>
            <a:off x="6040437" y="2674937"/>
            <a:ext cx="322421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Dikali 12</a:t>
            </a:r>
            <a:endParaRPr/>
          </a:p>
        </p:txBody>
      </p:sp>
      <p:sp>
        <p:nvSpPr>
          <p:cNvPr id="471" name="Google Shape;471;p25"/>
          <p:cNvSpPr txBox="1"/>
          <p:nvPr/>
        </p:nvSpPr>
        <p:spPr>
          <a:xfrm>
            <a:off x="6049962" y="3068637"/>
            <a:ext cx="322421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Dikurangi PTKP Setahun</a:t>
            </a:r>
            <a:endParaRPr/>
          </a:p>
        </p:txBody>
      </p:sp>
      <p:sp>
        <p:nvSpPr>
          <p:cNvPr id="472" name="Google Shape;472;p25"/>
          <p:cNvSpPr txBox="1"/>
          <p:nvPr/>
        </p:nvSpPr>
        <p:spPr>
          <a:xfrm>
            <a:off x="6049962" y="3716337"/>
            <a:ext cx="322421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Penghasilan Kena Pajak</a:t>
            </a:r>
            <a:endParaRPr/>
          </a:p>
        </p:txBody>
      </p:sp>
      <p:sp>
        <p:nvSpPr>
          <p:cNvPr id="473" name="Google Shape;473;p25"/>
          <p:cNvSpPr txBox="1"/>
          <p:nvPr/>
        </p:nvSpPr>
        <p:spPr>
          <a:xfrm>
            <a:off x="6049962" y="4292600"/>
            <a:ext cx="322421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Dikenakan Tarif Ps 17</a:t>
            </a:r>
            <a:endParaRPr/>
          </a:p>
        </p:txBody>
      </p:sp>
      <p:sp>
        <p:nvSpPr>
          <p:cNvPr id="474" name="Google Shape;474;p25"/>
          <p:cNvSpPr txBox="1"/>
          <p:nvPr/>
        </p:nvSpPr>
        <p:spPr>
          <a:xfrm>
            <a:off x="6049962" y="4941887"/>
            <a:ext cx="322421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PPh Ps 21 Setahun</a:t>
            </a:r>
            <a:endParaRPr/>
          </a:p>
        </p:txBody>
      </p:sp>
      <p:sp>
        <p:nvSpPr>
          <p:cNvPr id="475" name="Google Shape;475;p25"/>
          <p:cNvSpPr txBox="1"/>
          <p:nvPr/>
        </p:nvSpPr>
        <p:spPr>
          <a:xfrm>
            <a:off x="6049962" y="5446712"/>
            <a:ext cx="322421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Dibagi 12</a:t>
            </a:r>
            <a:endParaRPr/>
          </a:p>
        </p:txBody>
      </p:sp>
      <p:sp>
        <p:nvSpPr>
          <p:cNvPr id="476" name="Google Shape;476;p25"/>
          <p:cNvSpPr txBox="1"/>
          <p:nvPr/>
        </p:nvSpPr>
        <p:spPr>
          <a:xfrm>
            <a:off x="6049962" y="6021387"/>
            <a:ext cx="3224212" cy="406400"/>
          </a:xfrm>
          <a:prstGeom prst="rect">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PPh Pasal 21 Sebulan</a:t>
            </a:r>
            <a:endParaRPr/>
          </a:p>
        </p:txBody>
      </p:sp>
      <p:cxnSp>
        <p:nvCxnSpPr>
          <p:cNvPr id="477" name="Google Shape;477;p25"/>
          <p:cNvCxnSpPr/>
          <p:nvPr/>
        </p:nvCxnSpPr>
        <p:spPr>
          <a:xfrm>
            <a:off x="7816850" y="3429000"/>
            <a:ext cx="0" cy="271462"/>
          </a:xfrm>
          <a:prstGeom prst="straightConnector1">
            <a:avLst/>
          </a:prstGeom>
          <a:noFill/>
          <a:ln w="9525" cap="flat" cmpd="sng">
            <a:solidFill>
              <a:schemeClr val="dk1"/>
            </a:solidFill>
            <a:prstDash val="solid"/>
            <a:miter lim="800000"/>
            <a:headEnd type="none" w="med" len="med"/>
            <a:tailEnd type="triangle" w="med" len="med"/>
          </a:ln>
        </p:spPr>
      </p:cxnSp>
      <p:cxnSp>
        <p:nvCxnSpPr>
          <p:cNvPr id="478" name="Google Shape;478;p25"/>
          <p:cNvCxnSpPr/>
          <p:nvPr/>
        </p:nvCxnSpPr>
        <p:spPr>
          <a:xfrm>
            <a:off x="7816850" y="4076700"/>
            <a:ext cx="0" cy="214312"/>
          </a:xfrm>
          <a:prstGeom prst="straightConnector1">
            <a:avLst/>
          </a:prstGeom>
          <a:noFill/>
          <a:ln w="9525" cap="flat" cmpd="sng">
            <a:solidFill>
              <a:schemeClr val="dk1"/>
            </a:solidFill>
            <a:prstDash val="solid"/>
            <a:miter lim="800000"/>
            <a:headEnd type="none" w="med" len="med"/>
            <a:tailEnd type="triangle" w="med" len="med"/>
          </a:ln>
        </p:spPr>
      </p:cxnSp>
      <p:cxnSp>
        <p:nvCxnSpPr>
          <p:cNvPr id="479" name="Google Shape;479;p25"/>
          <p:cNvCxnSpPr/>
          <p:nvPr/>
        </p:nvCxnSpPr>
        <p:spPr>
          <a:xfrm>
            <a:off x="7816850" y="4652962"/>
            <a:ext cx="0" cy="269875"/>
          </a:xfrm>
          <a:prstGeom prst="straightConnector1">
            <a:avLst/>
          </a:prstGeom>
          <a:noFill/>
          <a:ln w="9525" cap="flat" cmpd="sng">
            <a:solidFill>
              <a:schemeClr val="dk1"/>
            </a:solidFill>
            <a:prstDash val="solid"/>
            <a:miter lim="800000"/>
            <a:headEnd type="none" w="med" len="med"/>
            <a:tailEnd type="triangle" w="med" len="med"/>
          </a:ln>
        </p:spPr>
      </p:cxnSp>
      <p:cxnSp>
        <p:nvCxnSpPr>
          <p:cNvPr id="480" name="Google Shape;480;p25"/>
          <p:cNvCxnSpPr/>
          <p:nvPr/>
        </p:nvCxnSpPr>
        <p:spPr>
          <a:xfrm>
            <a:off x="7816850" y="5230812"/>
            <a:ext cx="0" cy="215900"/>
          </a:xfrm>
          <a:prstGeom prst="straightConnector1">
            <a:avLst/>
          </a:prstGeom>
          <a:noFill/>
          <a:ln w="9525" cap="flat" cmpd="sng">
            <a:solidFill>
              <a:schemeClr val="dk1"/>
            </a:solidFill>
            <a:prstDash val="solid"/>
            <a:miter lim="800000"/>
            <a:headEnd type="none" w="med" len="med"/>
            <a:tailEnd type="triangle" w="med" len="med"/>
          </a:ln>
        </p:spPr>
      </p:cxnSp>
      <p:cxnSp>
        <p:nvCxnSpPr>
          <p:cNvPr id="481" name="Google Shape;481;p25"/>
          <p:cNvCxnSpPr/>
          <p:nvPr/>
        </p:nvCxnSpPr>
        <p:spPr>
          <a:xfrm>
            <a:off x="7816850" y="5807075"/>
            <a:ext cx="0" cy="214312"/>
          </a:xfrm>
          <a:prstGeom prst="straightConnector1">
            <a:avLst/>
          </a:prstGeom>
          <a:noFill/>
          <a:ln w="9525" cap="flat" cmpd="sng">
            <a:solidFill>
              <a:schemeClr val="dk1"/>
            </a:solidFill>
            <a:prstDash val="solid"/>
            <a:miter lim="800000"/>
            <a:headEnd type="none" w="med" len="med"/>
            <a:tailEnd type="triangle" w="med" len="med"/>
          </a:ln>
        </p:spPr>
      </p:cxnSp>
      <p:cxnSp>
        <p:nvCxnSpPr>
          <p:cNvPr id="482" name="Google Shape;482;p25"/>
          <p:cNvCxnSpPr/>
          <p:nvPr/>
        </p:nvCxnSpPr>
        <p:spPr>
          <a:xfrm>
            <a:off x="3162300" y="5918200"/>
            <a:ext cx="0" cy="100012"/>
          </a:xfrm>
          <a:prstGeom prst="straightConnector1">
            <a:avLst/>
          </a:prstGeom>
          <a:noFill/>
          <a:ln w="9525" cap="flat" cmpd="sng">
            <a:solidFill>
              <a:schemeClr val="dk1"/>
            </a:solidFill>
            <a:prstDash val="solid"/>
            <a:miter lim="800000"/>
            <a:headEnd type="none" w="med" len="med"/>
            <a:tailEnd type="triangle" w="med" len="med"/>
          </a:ln>
        </p:spPr>
      </p:cxnSp>
      <p:cxnSp>
        <p:nvCxnSpPr>
          <p:cNvPr id="483" name="Google Shape;483;p25"/>
          <p:cNvCxnSpPr/>
          <p:nvPr/>
        </p:nvCxnSpPr>
        <p:spPr>
          <a:xfrm>
            <a:off x="2992437" y="2205037"/>
            <a:ext cx="0" cy="269875"/>
          </a:xfrm>
          <a:prstGeom prst="straightConnector1">
            <a:avLst/>
          </a:prstGeom>
          <a:noFill/>
          <a:ln w="9525" cap="flat" cmpd="sng">
            <a:solidFill>
              <a:schemeClr val="dk1"/>
            </a:solidFill>
            <a:prstDash val="solid"/>
            <a:miter lim="800000"/>
            <a:headEnd type="none" w="med" len="med"/>
            <a:tailEnd type="triangle" w="med" len="med"/>
          </a:ln>
        </p:spPr>
      </p:cxnSp>
      <p:cxnSp>
        <p:nvCxnSpPr>
          <p:cNvPr id="484" name="Google Shape;484;p25"/>
          <p:cNvCxnSpPr/>
          <p:nvPr/>
        </p:nvCxnSpPr>
        <p:spPr>
          <a:xfrm>
            <a:off x="7761287" y="2565400"/>
            <a:ext cx="0" cy="161925"/>
          </a:xfrm>
          <a:prstGeom prst="straightConnector1">
            <a:avLst/>
          </a:prstGeom>
          <a:noFill/>
          <a:ln w="9525" cap="flat" cmpd="sng">
            <a:solidFill>
              <a:schemeClr val="dk1"/>
            </a:solidFill>
            <a:prstDash val="solid"/>
            <a:miter lim="800000"/>
            <a:headEnd type="none" w="med" len="med"/>
            <a:tailEnd type="triangle" w="med" len="med"/>
          </a:ln>
        </p:spPr>
      </p:cxnSp>
    </p:spTree>
  </p:cSld>
  <p:clrMapOvr>
    <a:masterClrMapping/>
  </p:clrMapOvr>
  <p:transition spd="slow">
    <p:circl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97478" y="2210561"/>
            <a:ext cx="2862215" cy="2073450"/>
          </a:xfrm>
          <a:prstGeom prst="rect">
            <a:avLst/>
          </a:prstGeom>
        </p:spPr>
      </p:pic>
      <p:sp>
        <p:nvSpPr>
          <p:cNvPr id="3" name="object 3"/>
          <p:cNvSpPr txBox="1"/>
          <p:nvPr/>
        </p:nvSpPr>
        <p:spPr>
          <a:xfrm>
            <a:off x="406476" y="3976050"/>
            <a:ext cx="8057912" cy="1638775"/>
          </a:xfrm>
          <a:prstGeom prst="rect">
            <a:avLst/>
          </a:prstGeom>
        </p:spPr>
        <p:txBody>
          <a:bodyPr vert="horz" wrap="square" lIns="0" tIns="61397" rIns="0" bIns="0" rtlCol="0">
            <a:spAutoFit/>
          </a:bodyPr>
          <a:lstStyle/>
          <a:p>
            <a:pPr marL="10319">
              <a:spcBef>
                <a:spcPts val="483"/>
              </a:spcBef>
            </a:pPr>
            <a:endParaRPr sz="3413" dirty="0">
              <a:latin typeface="Times New Roman"/>
              <a:cs typeface="Times New Roman"/>
            </a:endParaRPr>
          </a:p>
          <a:p>
            <a:pPr marL="10319" marR="4128">
              <a:spcBef>
                <a:spcPts val="373"/>
              </a:spcBef>
            </a:pPr>
            <a:r>
              <a:rPr sz="3250" b="1" dirty="0">
                <a:latin typeface="Trebuchet MS"/>
                <a:cs typeface="Trebuchet MS"/>
              </a:rPr>
              <a:t>PPh</a:t>
            </a:r>
            <a:r>
              <a:rPr sz="3250" b="1" spc="-45" dirty="0">
                <a:latin typeface="Trebuchet MS"/>
                <a:cs typeface="Trebuchet MS"/>
              </a:rPr>
              <a:t> </a:t>
            </a:r>
            <a:r>
              <a:rPr sz="3250" b="1" dirty="0">
                <a:latin typeface="Trebuchet MS"/>
                <a:cs typeface="Trebuchet MS"/>
              </a:rPr>
              <a:t>Pasal</a:t>
            </a:r>
            <a:r>
              <a:rPr sz="3250" b="1" spc="-33" dirty="0">
                <a:latin typeface="Trebuchet MS"/>
                <a:cs typeface="Trebuchet MS"/>
              </a:rPr>
              <a:t> </a:t>
            </a:r>
            <a:r>
              <a:rPr sz="3250" b="1" dirty="0">
                <a:latin typeface="Trebuchet MS"/>
                <a:cs typeface="Trebuchet MS"/>
              </a:rPr>
              <a:t>21</a:t>
            </a:r>
            <a:r>
              <a:rPr sz="3250" b="1" spc="-37" dirty="0">
                <a:latin typeface="Trebuchet MS"/>
                <a:cs typeface="Trebuchet MS"/>
              </a:rPr>
              <a:t> </a:t>
            </a:r>
            <a:r>
              <a:rPr sz="3250" b="1" dirty="0">
                <a:latin typeface="Trebuchet MS"/>
                <a:cs typeface="Trebuchet MS"/>
              </a:rPr>
              <a:t>Tarif</a:t>
            </a:r>
            <a:r>
              <a:rPr sz="3250" b="1" spc="-28" dirty="0">
                <a:latin typeface="Trebuchet MS"/>
                <a:cs typeface="Trebuchet MS"/>
              </a:rPr>
              <a:t> </a:t>
            </a:r>
            <a:r>
              <a:rPr sz="3250" b="1" dirty="0">
                <a:latin typeface="Trebuchet MS"/>
                <a:cs typeface="Trebuchet MS"/>
              </a:rPr>
              <a:t>Efektif</a:t>
            </a:r>
            <a:r>
              <a:rPr sz="3250" b="1" spc="-41" dirty="0">
                <a:latin typeface="Trebuchet MS"/>
                <a:cs typeface="Trebuchet MS"/>
              </a:rPr>
              <a:t> </a:t>
            </a:r>
            <a:r>
              <a:rPr sz="3250" b="1" dirty="0">
                <a:latin typeface="Trebuchet MS"/>
                <a:cs typeface="Trebuchet MS"/>
              </a:rPr>
              <a:t>Sesuai</a:t>
            </a:r>
            <a:r>
              <a:rPr sz="3250" b="1" spc="-37" dirty="0">
                <a:latin typeface="Trebuchet MS"/>
                <a:cs typeface="Trebuchet MS"/>
              </a:rPr>
              <a:t> </a:t>
            </a:r>
            <a:r>
              <a:rPr sz="3250" b="1" dirty="0">
                <a:latin typeface="Trebuchet MS"/>
                <a:cs typeface="Trebuchet MS"/>
              </a:rPr>
              <a:t>PMK</a:t>
            </a:r>
            <a:r>
              <a:rPr sz="3250" b="1" spc="-28" dirty="0">
                <a:latin typeface="Trebuchet MS"/>
                <a:cs typeface="Trebuchet MS"/>
              </a:rPr>
              <a:t> </a:t>
            </a:r>
            <a:r>
              <a:rPr sz="3250" b="1" spc="-20" dirty="0">
                <a:latin typeface="Trebuchet MS"/>
                <a:cs typeface="Trebuchet MS"/>
              </a:rPr>
              <a:t>168 </a:t>
            </a:r>
            <a:r>
              <a:rPr sz="3250" b="1" dirty="0">
                <a:latin typeface="Trebuchet MS"/>
                <a:cs typeface="Trebuchet MS"/>
              </a:rPr>
              <a:t>Tahun</a:t>
            </a:r>
            <a:r>
              <a:rPr sz="3250" b="1" spc="-106" dirty="0">
                <a:latin typeface="Trebuchet MS"/>
                <a:cs typeface="Trebuchet MS"/>
              </a:rPr>
              <a:t> </a:t>
            </a:r>
            <a:r>
              <a:rPr sz="3250" b="1" spc="-16" dirty="0">
                <a:latin typeface="Trebuchet MS"/>
                <a:cs typeface="Trebuchet MS"/>
              </a:rPr>
              <a:t>2023</a:t>
            </a:r>
            <a:endParaRPr sz="3250" dirty="0">
              <a:latin typeface="Trebuchet MS"/>
              <a:cs typeface="Trebuchet M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6039" y="772703"/>
            <a:ext cx="8474789" cy="1376940"/>
          </a:xfrm>
          <a:prstGeom prst="rect">
            <a:avLst/>
          </a:prstGeom>
        </p:spPr>
        <p:txBody>
          <a:bodyPr spcFirstLastPara="1" vert="horz" wrap="square" lIns="0" tIns="9803" rIns="0" bIns="0" rtlCol="0" anchor="ctr" anchorCtr="0">
            <a:spAutoFit/>
          </a:bodyPr>
          <a:lstStyle/>
          <a:p>
            <a:pPr marL="10319">
              <a:spcBef>
                <a:spcPts val="77"/>
              </a:spcBef>
            </a:pPr>
            <a:r>
              <a:rPr spc="-45" dirty="0">
                <a:solidFill>
                  <a:srgbClr val="000000"/>
                </a:solidFill>
              </a:rPr>
              <a:t>Tarif</a:t>
            </a:r>
            <a:r>
              <a:rPr spc="-142" dirty="0">
                <a:solidFill>
                  <a:srgbClr val="000000"/>
                </a:solidFill>
              </a:rPr>
              <a:t> </a:t>
            </a:r>
            <a:r>
              <a:rPr spc="-16" dirty="0">
                <a:solidFill>
                  <a:srgbClr val="000000"/>
                </a:solidFill>
              </a:rPr>
              <a:t>Pemotongan</a:t>
            </a:r>
            <a:r>
              <a:rPr spc="-114" dirty="0">
                <a:solidFill>
                  <a:srgbClr val="000000"/>
                </a:solidFill>
              </a:rPr>
              <a:t> </a:t>
            </a:r>
            <a:r>
              <a:rPr dirty="0">
                <a:solidFill>
                  <a:srgbClr val="000000"/>
                </a:solidFill>
              </a:rPr>
              <a:t>PPh</a:t>
            </a:r>
            <a:r>
              <a:rPr spc="-130" dirty="0">
                <a:solidFill>
                  <a:srgbClr val="000000"/>
                </a:solidFill>
              </a:rPr>
              <a:t> </a:t>
            </a:r>
            <a:r>
              <a:rPr dirty="0">
                <a:solidFill>
                  <a:srgbClr val="000000"/>
                </a:solidFill>
              </a:rPr>
              <a:t>Pasal</a:t>
            </a:r>
            <a:r>
              <a:rPr spc="-146" dirty="0">
                <a:solidFill>
                  <a:srgbClr val="000000"/>
                </a:solidFill>
              </a:rPr>
              <a:t> </a:t>
            </a:r>
            <a:r>
              <a:rPr dirty="0">
                <a:solidFill>
                  <a:srgbClr val="000000"/>
                </a:solidFill>
              </a:rPr>
              <a:t>21</a:t>
            </a:r>
            <a:r>
              <a:rPr spc="-138" dirty="0">
                <a:solidFill>
                  <a:srgbClr val="000000"/>
                </a:solidFill>
              </a:rPr>
              <a:t> </a:t>
            </a:r>
            <a:r>
              <a:rPr dirty="0">
                <a:solidFill>
                  <a:srgbClr val="000000"/>
                </a:solidFill>
              </a:rPr>
              <a:t>(</a:t>
            </a:r>
            <a:r>
              <a:rPr dirty="0">
                <a:solidFill>
                  <a:srgbClr val="006FC0"/>
                </a:solidFill>
              </a:rPr>
              <a:t>Tidak</a:t>
            </a:r>
            <a:r>
              <a:rPr spc="-142" dirty="0">
                <a:solidFill>
                  <a:srgbClr val="006FC0"/>
                </a:solidFill>
              </a:rPr>
              <a:t> </a:t>
            </a:r>
            <a:r>
              <a:rPr spc="-8" dirty="0">
                <a:solidFill>
                  <a:srgbClr val="006FC0"/>
                </a:solidFill>
              </a:rPr>
              <a:t>Final</a:t>
            </a:r>
            <a:r>
              <a:rPr spc="-8" dirty="0">
                <a:solidFill>
                  <a:srgbClr val="000000"/>
                </a:solidFill>
              </a:rPr>
              <a:t>)</a:t>
            </a:r>
          </a:p>
        </p:txBody>
      </p:sp>
      <p:graphicFrame>
        <p:nvGraphicFramePr>
          <p:cNvPr id="3" name="object 3"/>
          <p:cNvGraphicFramePr>
            <a:graphicFrameLocks noGrp="1"/>
          </p:cNvGraphicFramePr>
          <p:nvPr/>
        </p:nvGraphicFramePr>
        <p:xfrm>
          <a:off x="439589" y="2044481"/>
          <a:ext cx="8951000" cy="3001725"/>
        </p:xfrm>
        <a:graphic>
          <a:graphicData uri="http://schemas.openxmlformats.org/drawingml/2006/table">
            <a:tbl>
              <a:tblPr firstRow="1" bandRow="1">
                <a:tableStyleId>{2D5ABB26-0587-4C30-8999-92F81FD0307C}</a:tableStyleId>
              </a:tblPr>
              <a:tblGrid>
                <a:gridCol w="6813827">
                  <a:extLst>
                    <a:ext uri="{9D8B030D-6E8A-4147-A177-3AD203B41FA5}">
                      <a16:colId xmlns:a16="http://schemas.microsoft.com/office/drawing/2014/main" val="20000"/>
                    </a:ext>
                  </a:extLst>
                </a:gridCol>
                <a:gridCol w="2137173">
                  <a:extLst>
                    <a:ext uri="{9D8B030D-6E8A-4147-A177-3AD203B41FA5}">
                      <a16:colId xmlns:a16="http://schemas.microsoft.com/office/drawing/2014/main" val="20001"/>
                    </a:ext>
                  </a:extLst>
                </a:gridCol>
              </a:tblGrid>
              <a:tr h="432872">
                <a:tc>
                  <a:txBody>
                    <a:bodyPr/>
                    <a:lstStyle/>
                    <a:p>
                      <a:pPr marL="1270" algn="ctr">
                        <a:lnSpc>
                          <a:spcPct val="100000"/>
                        </a:lnSpc>
                        <a:spcBef>
                          <a:spcPts val="975"/>
                        </a:spcBef>
                      </a:pPr>
                      <a:r>
                        <a:rPr sz="1500" b="1" dirty="0">
                          <a:solidFill>
                            <a:srgbClr val="FFFFFF"/>
                          </a:solidFill>
                          <a:latin typeface="Trebuchet MS"/>
                          <a:cs typeface="Trebuchet MS"/>
                        </a:rPr>
                        <a:t>Lapisan</a:t>
                      </a:r>
                      <a:r>
                        <a:rPr sz="1500" b="1" spc="-75" dirty="0">
                          <a:solidFill>
                            <a:srgbClr val="FFFFFF"/>
                          </a:solidFill>
                          <a:latin typeface="Trebuchet MS"/>
                          <a:cs typeface="Trebuchet MS"/>
                        </a:rPr>
                        <a:t> </a:t>
                      </a:r>
                      <a:r>
                        <a:rPr sz="1500" b="1" dirty="0">
                          <a:solidFill>
                            <a:srgbClr val="FFFFFF"/>
                          </a:solidFill>
                          <a:latin typeface="Trebuchet MS"/>
                          <a:cs typeface="Trebuchet MS"/>
                        </a:rPr>
                        <a:t>Penghasilan</a:t>
                      </a:r>
                      <a:r>
                        <a:rPr sz="1500" b="1" spc="-85" dirty="0">
                          <a:solidFill>
                            <a:srgbClr val="FFFFFF"/>
                          </a:solidFill>
                          <a:latin typeface="Trebuchet MS"/>
                          <a:cs typeface="Trebuchet MS"/>
                        </a:rPr>
                        <a:t> </a:t>
                      </a:r>
                      <a:r>
                        <a:rPr sz="1500" b="1" dirty="0">
                          <a:solidFill>
                            <a:srgbClr val="FFFFFF"/>
                          </a:solidFill>
                          <a:latin typeface="Trebuchet MS"/>
                          <a:cs typeface="Trebuchet MS"/>
                        </a:rPr>
                        <a:t>Kena</a:t>
                      </a:r>
                      <a:r>
                        <a:rPr sz="1500" b="1" spc="-85" dirty="0">
                          <a:solidFill>
                            <a:srgbClr val="FFFFFF"/>
                          </a:solidFill>
                          <a:latin typeface="Trebuchet MS"/>
                          <a:cs typeface="Trebuchet MS"/>
                        </a:rPr>
                        <a:t> </a:t>
                      </a:r>
                      <a:r>
                        <a:rPr sz="1500" b="1" spc="-10" dirty="0">
                          <a:solidFill>
                            <a:srgbClr val="FFFFFF"/>
                          </a:solidFill>
                          <a:latin typeface="Trebuchet MS"/>
                          <a:cs typeface="Trebuchet MS"/>
                        </a:rPr>
                        <a:t>Pajak</a:t>
                      </a:r>
                      <a:endParaRPr sz="1500">
                        <a:latin typeface="Trebuchet MS"/>
                        <a:cs typeface="Trebuchet MS"/>
                      </a:endParaRPr>
                    </a:p>
                  </a:txBody>
                  <a:tcPr marL="0" marR="0" marT="100608" marB="0">
                    <a:lnL w="9525">
                      <a:solidFill>
                        <a:srgbClr val="B6503C"/>
                      </a:solidFill>
                      <a:prstDash val="solid"/>
                    </a:lnL>
                    <a:lnR w="12700">
                      <a:solidFill>
                        <a:srgbClr val="FFFFFF"/>
                      </a:solidFill>
                      <a:prstDash val="solid"/>
                    </a:lnR>
                    <a:lnT w="9525">
                      <a:solidFill>
                        <a:srgbClr val="B6503C"/>
                      </a:solidFill>
                      <a:prstDash val="solid"/>
                    </a:lnT>
                    <a:lnB w="9525">
                      <a:solidFill>
                        <a:srgbClr val="B6503C"/>
                      </a:solidFill>
                      <a:prstDash val="solid"/>
                    </a:lnB>
                    <a:solidFill>
                      <a:srgbClr val="434343"/>
                    </a:solidFill>
                  </a:tcPr>
                </a:tc>
                <a:tc>
                  <a:txBody>
                    <a:bodyPr/>
                    <a:lstStyle/>
                    <a:p>
                      <a:pPr marL="951865">
                        <a:lnSpc>
                          <a:spcPct val="100000"/>
                        </a:lnSpc>
                        <a:spcBef>
                          <a:spcPts val="975"/>
                        </a:spcBef>
                      </a:pPr>
                      <a:r>
                        <a:rPr sz="1500" b="1" dirty="0">
                          <a:solidFill>
                            <a:srgbClr val="FFFFFF"/>
                          </a:solidFill>
                          <a:latin typeface="Trebuchet MS"/>
                          <a:cs typeface="Trebuchet MS"/>
                        </a:rPr>
                        <a:t>Tarif</a:t>
                      </a:r>
                      <a:r>
                        <a:rPr sz="1500" b="1" spc="-55" dirty="0">
                          <a:solidFill>
                            <a:srgbClr val="FFFFFF"/>
                          </a:solidFill>
                          <a:latin typeface="Trebuchet MS"/>
                          <a:cs typeface="Trebuchet MS"/>
                        </a:rPr>
                        <a:t> </a:t>
                      </a:r>
                      <a:r>
                        <a:rPr sz="1500" b="1" spc="-10" dirty="0">
                          <a:solidFill>
                            <a:srgbClr val="FFFFFF"/>
                          </a:solidFill>
                          <a:latin typeface="Trebuchet MS"/>
                          <a:cs typeface="Trebuchet MS"/>
                        </a:rPr>
                        <a:t>Pajak</a:t>
                      </a:r>
                      <a:endParaRPr sz="1500">
                        <a:latin typeface="Trebuchet MS"/>
                        <a:cs typeface="Trebuchet MS"/>
                      </a:endParaRPr>
                    </a:p>
                  </a:txBody>
                  <a:tcPr marL="0" marR="0" marT="100608" marB="0">
                    <a:lnL w="12700">
                      <a:solidFill>
                        <a:srgbClr val="FFFFF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434343"/>
                    </a:solidFill>
                  </a:tcPr>
                </a:tc>
                <a:extLst>
                  <a:ext uri="{0D108BD9-81ED-4DB2-BD59-A6C34878D82A}">
                    <a16:rowId xmlns:a16="http://schemas.microsoft.com/office/drawing/2014/main" val="10000"/>
                  </a:ext>
                </a:extLst>
              </a:tr>
              <a:tr h="511294">
                <a:tc>
                  <a:txBody>
                    <a:bodyPr/>
                    <a:lstStyle/>
                    <a:p>
                      <a:pPr marL="68580">
                        <a:lnSpc>
                          <a:spcPct val="100000"/>
                        </a:lnSpc>
                        <a:spcBef>
                          <a:spcPts val="1355"/>
                        </a:spcBef>
                      </a:pPr>
                      <a:r>
                        <a:rPr sz="1500" dirty="0">
                          <a:solidFill>
                            <a:srgbClr val="001F5F"/>
                          </a:solidFill>
                          <a:latin typeface="Trebuchet MS"/>
                          <a:cs typeface="Trebuchet MS"/>
                        </a:rPr>
                        <a:t>Sampai</a:t>
                      </a:r>
                      <a:r>
                        <a:rPr sz="1500" spc="-75" dirty="0">
                          <a:solidFill>
                            <a:srgbClr val="001F5F"/>
                          </a:solidFill>
                          <a:latin typeface="Trebuchet MS"/>
                          <a:cs typeface="Trebuchet MS"/>
                        </a:rPr>
                        <a:t> </a:t>
                      </a:r>
                      <a:r>
                        <a:rPr sz="1500" dirty="0">
                          <a:solidFill>
                            <a:srgbClr val="001F5F"/>
                          </a:solidFill>
                          <a:latin typeface="Trebuchet MS"/>
                          <a:cs typeface="Trebuchet MS"/>
                        </a:rPr>
                        <a:t>dengan</a:t>
                      </a:r>
                      <a:r>
                        <a:rPr sz="1500" spc="-60" dirty="0">
                          <a:solidFill>
                            <a:srgbClr val="001F5F"/>
                          </a:solidFill>
                          <a:latin typeface="Trebuchet MS"/>
                          <a:cs typeface="Trebuchet MS"/>
                        </a:rPr>
                        <a:t> </a:t>
                      </a:r>
                      <a:r>
                        <a:rPr sz="1500" dirty="0">
                          <a:solidFill>
                            <a:srgbClr val="001F5F"/>
                          </a:solidFill>
                          <a:latin typeface="Trebuchet MS"/>
                          <a:cs typeface="Trebuchet MS"/>
                        </a:rPr>
                        <a:t>Rp60.000.000</a:t>
                      </a:r>
                      <a:r>
                        <a:rPr sz="1500" spc="-45" dirty="0">
                          <a:solidFill>
                            <a:srgbClr val="001F5F"/>
                          </a:solidFill>
                          <a:latin typeface="Trebuchet MS"/>
                          <a:cs typeface="Trebuchet MS"/>
                        </a:rPr>
                        <a:t> </a:t>
                      </a:r>
                      <a:r>
                        <a:rPr sz="1500" dirty="0">
                          <a:solidFill>
                            <a:srgbClr val="001F5F"/>
                          </a:solidFill>
                          <a:latin typeface="Trebuchet MS"/>
                          <a:cs typeface="Trebuchet MS"/>
                        </a:rPr>
                        <a:t>(enam</a:t>
                      </a:r>
                      <a:r>
                        <a:rPr sz="1500" spc="-55" dirty="0">
                          <a:solidFill>
                            <a:srgbClr val="001F5F"/>
                          </a:solidFill>
                          <a:latin typeface="Trebuchet MS"/>
                          <a:cs typeface="Trebuchet MS"/>
                        </a:rPr>
                        <a:t> </a:t>
                      </a:r>
                      <a:r>
                        <a:rPr sz="1500" dirty="0">
                          <a:solidFill>
                            <a:srgbClr val="001F5F"/>
                          </a:solidFill>
                          <a:latin typeface="Trebuchet MS"/>
                          <a:cs typeface="Trebuchet MS"/>
                        </a:rPr>
                        <a:t>puluh</a:t>
                      </a:r>
                      <a:r>
                        <a:rPr sz="1500" spc="-65" dirty="0">
                          <a:solidFill>
                            <a:srgbClr val="001F5F"/>
                          </a:solidFill>
                          <a:latin typeface="Trebuchet MS"/>
                          <a:cs typeface="Trebuchet MS"/>
                        </a:rPr>
                        <a:t> </a:t>
                      </a:r>
                      <a:r>
                        <a:rPr sz="1500" dirty="0">
                          <a:solidFill>
                            <a:srgbClr val="001F5F"/>
                          </a:solidFill>
                          <a:latin typeface="Trebuchet MS"/>
                          <a:cs typeface="Trebuchet MS"/>
                        </a:rPr>
                        <a:t>juta</a:t>
                      </a:r>
                      <a:r>
                        <a:rPr sz="1500" spc="-60" dirty="0">
                          <a:solidFill>
                            <a:srgbClr val="001F5F"/>
                          </a:solidFill>
                          <a:latin typeface="Trebuchet MS"/>
                          <a:cs typeface="Trebuchet MS"/>
                        </a:rPr>
                        <a:t> </a:t>
                      </a:r>
                      <a:r>
                        <a:rPr sz="1500" spc="-10" dirty="0">
                          <a:solidFill>
                            <a:srgbClr val="001F5F"/>
                          </a:solidFill>
                          <a:latin typeface="Trebuchet MS"/>
                          <a:cs typeface="Trebuchet MS"/>
                        </a:rPr>
                        <a:t>rupiah)</a:t>
                      </a:r>
                      <a:endParaRPr sz="1500">
                        <a:latin typeface="Trebuchet MS"/>
                        <a:cs typeface="Trebuchet MS"/>
                      </a:endParaRPr>
                    </a:p>
                  </a:txBody>
                  <a:tcPr marL="0" marR="0" marT="139819"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1270" algn="ctr">
                        <a:lnSpc>
                          <a:spcPct val="100000"/>
                        </a:lnSpc>
                        <a:spcBef>
                          <a:spcPts val="275"/>
                        </a:spcBef>
                      </a:pPr>
                      <a:r>
                        <a:rPr sz="1500" spc="-25" dirty="0">
                          <a:solidFill>
                            <a:srgbClr val="001F5F"/>
                          </a:solidFill>
                          <a:latin typeface="Trebuchet MS"/>
                          <a:cs typeface="Trebuchet MS"/>
                        </a:rPr>
                        <a:t>5%</a:t>
                      </a:r>
                      <a:endParaRPr sz="1500">
                        <a:latin typeface="Trebuchet MS"/>
                        <a:cs typeface="Trebuchet MS"/>
                      </a:endParaRPr>
                    </a:p>
                    <a:p>
                      <a:pPr algn="ctr">
                        <a:lnSpc>
                          <a:spcPct val="100000"/>
                        </a:lnSpc>
                      </a:pPr>
                      <a:r>
                        <a:rPr sz="1500" dirty="0">
                          <a:solidFill>
                            <a:srgbClr val="001F5F"/>
                          </a:solidFill>
                          <a:latin typeface="Trebuchet MS"/>
                          <a:cs typeface="Trebuchet MS"/>
                        </a:rPr>
                        <a:t>(lima</a:t>
                      </a:r>
                      <a:r>
                        <a:rPr sz="1500" spc="-65" dirty="0">
                          <a:solidFill>
                            <a:srgbClr val="001F5F"/>
                          </a:solidFill>
                          <a:latin typeface="Trebuchet MS"/>
                          <a:cs typeface="Trebuchet MS"/>
                        </a:rPr>
                        <a:t> </a:t>
                      </a:r>
                      <a:r>
                        <a:rPr sz="1500" spc="-10" dirty="0">
                          <a:solidFill>
                            <a:srgbClr val="001F5F"/>
                          </a:solidFill>
                          <a:latin typeface="Trebuchet MS"/>
                          <a:cs typeface="Trebuchet MS"/>
                        </a:rPr>
                        <a:t>persen)</a:t>
                      </a:r>
                      <a:endParaRPr sz="1500">
                        <a:latin typeface="Trebuchet MS"/>
                        <a:cs typeface="Trebuchet MS"/>
                      </a:endParaRPr>
                    </a:p>
                  </a:txBody>
                  <a:tcPr marL="0" marR="0" marT="28377"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1"/>
                  </a:ext>
                </a:extLst>
              </a:tr>
              <a:tr h="511294">
                <a:tc>
                  <a:txBody>
                    <a:bodyPr/>
                    <a:lstStyle/>
                    <a:p>
                      <a:pPr marL="68580">
                        <a:lnSpc>
                          <a:spcPct val="100000"/>
                        </a:lnSpc>
                        <a:spcBef>
                          <a:spcPts val="275"/>
                        </a:spcBef>
                      </a:pPr>
                      <a:r>
                        <a:rPr sz="1500" dirty="0">
                          <a:solidFill>
                            <a:srgbClr val="001F5F"/>
                          </a:solidFill>
                          <a:latin typeface="Trebuchet MS"/>
                          <a:cs typeface="Trebuchet MS"/>
                        </a:rPr>
                        <a:t>Di</a:t>
                      </a:r>
                      <a:r>
                        <a:rPr sz="1500" spc="320" dirty="0">
                          <a:solidFill>
                            <a:srgbClr val="001F5F"/>
                          </a:solidFill>
                          <a:latin typeface="Trebuchet MS"/>
                          <a:cs typeface="Trebuchet MS"/>
                        </a:rPr>
                        <a:t> </a:t>
                      </a:r>
                      <a:r>
                        <a:rPr sz="1500" dirty="0">
                          <a:solidFill>
                            <a:srgbClr val="001F5F"/>
                          </a:solidFill>
                          <a:latin typeface="Trebuchet MS"/>
                          <a:cs typeface="Trebuchet MS"/>
                        </a:rPr>
                        <a:t>atas</a:t>
                      </a:r>
                      <a:r>
                        <a:rPr sz="1500" spc="325" dirty="0">
                          <a:solidFill>
                            <a:srgbClr val="001F5F"/>
                          </a:solidFill>
                          <a:latin typeface="Trebuchet MS"/>
                          <a:cs typeface="Trebuchet MS"/>
                        </a:rPr>
                        <a:t> </a:t>
                      </a:r>
                      <a:r>
                        <a:rPr sz="1500" dirty="0">
                          <a:solidFill>
                            <a:srgbClr val="001F5F"/>
                          </a:solidFill>
                          <a:latin typeface="Trebuchet MS"/>
                          <a:cs typeface="Trebuchet MS"/>
                        </a:rPr>
                        <a:t>Rp60.000.000</a:t>
                      </a:r>
                      <a:r>
                        <a:rPr sz="1500" spc="325" dirty="0">
                          <a:solidFill>
                            <a:srgbClr val="001F5F"/>
                          </a:solidFill>
                          <a:latin typeface="Trebuchet MS"/>
                          <a:cs typeface="Trebuchet MS"/>
                        </a:rPr>
                        <a:t> </a:t>
                      </a:r>
                      <a:r>
                        <a:rPr sz="1500" dirty="0">
                          <a:solidFill>
                            <a:srgbClr val="001F5F"/>
                          </a:solidFill>
                          <a:latin typeface="Trebuchet MS"/>
                          <a:cs typeface="Trebuchet MS"/>
                        </a:rPr>
                        <a:t>(enam</a:t>
                      </a:r>
                      <a:r>
                        <a:rPr sz="1500" spc="330" dirty="0">
                          <a:solidFill>
                            <a:srgbClr val="001F5F"/>
                          </a:solidFill>
                          <a:latin typeface="Trebuchet MS"/>
                          <a:cs typeface="Trebuchet MS"/>
                        </a:rPr>
                        <a:t> </a:t>
                      </a:r>
                      <a:r>
                        <a:rPr sz="1500" dirty="0">
                          <a:solidFill>
                            <a:srgbClr val="001F5F"/>
                          </a:solidFill>
                          <a:latin typeface="Trebuchet MS"/>
                          <a:cs typeface="Trebuchet MS"/>
                        </a:rPr>
                        <a:t>puluh</a:t>
                      </a:r>
                      <a:r>
                        <a:rPr sz="1500" spc="325" dirty="0">
                          <a:solidFill>
                            <a:srgbClr val="001F5F"/>
                          </a:solidFill>
                          <a:latin typeface="Trebuchet MS"/>
                          <a:cs typeface="Trebuchet MS"/>
                        </a:rPr>
                        <a:t> </a:t>
                      </a:r>
                      <a:r>
                        <a:rPr sz="1500" dirty="0">
                          <a:solidFill>
                            <a:srgbClr val="001F5F"/>
                          </a:solidFill>
                          <a:latin typeface="Trebuchet MS"/>
                          <a:cs typeface="Trebuchet MS"/>
                        </a:rPr>
                        <a:t>juta</a:t>
                      </a:r>
                      <a:r>
                        <a:rPr sz="1500" spc="335" dirty="0">
                          <a:solidFill>
                            <a:srgbClr val="001F5F"/>
                          </a:solidFill>
                          <a:latin typeface="Trebuchet MS"/>
                          <a:cs typeface="Trebuchet MS"/>
                        </a:rPr>
                        <a:t> </a:t>
                      </a:r>
                      <a:r>
                        <a:rPr sz="1500" dirty="0">
                          <a:solidFill>
                            <a:srgbClr val="001F5F"/>
                          </a:solidFill>
                          <a:latin typeface="Trebuchet MS"/>
                          <a:cs typeface="Trebuchet MS"/>
                        </a:rPr>
                        <a:t>rupiah)</a:t>
                      </a:r>
                      <a:r>
                        <a:rPr sz="1500" spc="325" dirty="0">
                          <a:solidFill>
                            <a:srgbClr val="001F5F"/>
                          </a:solidFill>
                          <a:latin typeface="Trebuchet MS"/>
                          <a:cs typeface="Trebuchet MS"/>
                        </a:rPr>
                        <a:t> </a:t>
                      </a:r>
                      <a:r>
                        <a:rPr sz="1500" dirty="0">
                          <a:solidFill>
                            <a:srgbClr val="001F5F"/>
                          </a:solidFill>
                          <a:latin typeface="Trebuchet MS"/>
                          <a:cs typeface="Trebuchet MS"/>
                        </a:rPr>
                        <a:t>s.d.</a:t>
                      </a:r>
                      <a:r>
                        <a:rPr sz="1500" spc="315" dirty="0">
                          <a:solidFill>
                            <a:srgbClr val="001F5F"/>
                          </a:solidFill>
                          <a:latin typeface="Trebuchet MS"/>
                          <a:cs typeface="Trebuchet MS"/>
                        </a:rPr>
                        <a:t> </a:t>
                      </a:r>
                      <a:r>
                        <a:rPr sz="1500" dirty="0">
                          <a:solidFill>
                            <a:srgbClr val="001F5F"/>
                          </a:solidFill>
                          <a:latin typeface="Trebuchet MS"/>
                          <a:cs typeface="Trebuchet MS"/>
                        </a:rPr>
                        <a:t>Rp250.000.000</a:t>
                      </a:r>
                      <a:r>
                        <a:rPr sz="1500" spc="340" dirty="0">
                          <a:solidFill>
                            <a:srgbClr val="001F5F"/>
                          </a:solidFill>
                          <a:latin typeface="Trebuchet MS"/>
                          <a:cs typeface="Trebuchet MS"/>
                        </a:rPr>
                        <a:t> </a:t>
                      </a:r>
                      <a:r>
                        <a:rPr sz="1500" spc="-20" dirty="0">
                          <a:solidFill>
                            <a:srgbClr val="001F5F"/>
                          </a:solidFill>
                          <a:latin typeface="Trebuchet MS"/>
                          <a:cs typeface="Trebuchet MS"/>
                        </a:rPr>
                        <a:t>(</a:t>
                      </a:r>
                      <a:r>
                        <a:rPr sz="1500" spc="-20" dirty="0" err="1">
                          <a:solidFill>
                            <a:srgbClr val="001F5F"/>
                          </a:solidFill>
                          <a:latin typeface="Trebuchet MS"/>
                          <a:cs typeface="Trebuchet MS"/>
                        </a:rPr>
                        <a:t>dua</a:t>
                      </a:r>
                      <a:r>
                        <a:rPr lang="en-US" sz="1500" spc="-20" dirty="0">
                          <a:solidFill>
                            <a:schemeClr val="tx1"/>
                          </a:solidFill>
                          <a:latin typeface="Trebuchet MS"/>
                          <a:cs typeface="Trebuchet MS"/>
                        </a:rPr>
                        <a:t> </a:t>
                      </a:r>
                      <a:r>
                        <a:rPr sz="1500" dirty="0">
                          <a:solidFill>
                            <a:srgbClr val="001F5F"/>
                          </a:solidFill>
                          <a:latin typeface="Trebuchet MS"/>
                          <a:cs typeface="Trebuchet MS"/>
                        </a:rPr>
                        <a:t>ratus</a:t>
                      </a:r>
                      <a:r>
                        <a:rPr sz="1500" spc="-35" dirty="0">
                          <a:solidFill>
                            <a:srgbClr val="001F5F"/>
                          </a:solidFill>
                          <a:latin typeface="Trebuchet MS"/>
                          <a:cs typeface="Trebuchet MS"/>
                        </a:rPr>
                        <a:t> </a:t>
                      </a:r>
                      <a:r>
                        <a:rPr sz="1500" dirty="0">
                          <a:solidFill>
                            <a:srgbClr val="001F5F"/>
                          </a:solidFill>
                          <a:latin typeface="Trebuchet MS"/>
                          <a:cs typeface="Trebuchet MS"/>
                        </a:rPr>
                        <a:t>lima</a:t>
                      </a:r>
                      <a:r>
                        <a:rPr sz="1500" spc="-35" dirty="0">
                          <a:solidFill>
                            <a:srgbClr val="001F5F"/>
                          </a:solidFill>
                          <a:latin typeface="Trebuchet MS"/>
                          <a:cs typeface="Trebuchet MS"/>
                        </a:rPr>
                        <a:t> </a:t>
                      </a:r>
                      <a:r>
                        <a:rPr sz="1500" dirty="0">
                          <a:solidFill>
                            <a:srgbClr val="001F5F"/>
                          </a:solidFill>
                          <a:latin typeface="Trebuchet MS"/>
                          <a:cs typeface="Trebuchet MS"/>
                        </a:rPr>
                        <a:t>puluh</a:t>
                      </a:r>
                      <a:r>
                        <a:rPr sz="1500" spc="-30" dirty="0">
                          <a:solidFill>
                            <a:srgbClr val="001F5F"/>
                          </a:solidFill>
                          <a:latin typeface="Trebuchet MS"/>
                          <a:cs typeface="Trebuchet MS"/>
                        </a:rPr>
                        <a:t> </a:t>
                      </a:r>
                      <a:r>
                        <a:rPr sz="1500" dirty="0">
                          <a:solidFill>
                            <a:srgbClr val="001F5F"/>
                          </a:solidFill>
                          <a:latin typeface="Trebuchet MS"/>
                          <a:cs typeface="Trebuchet MS"/>
                        </a:rPr>
                        <a:t>juta</a:t>
                      </a:r>
                      <a:r>
                        <a:rPr sz="1500" spc="-35" dirty="0">
                          <a:solidFill>
                            <a:srgbClr val="001F5F"/>
                          </a:solidFill>
                          <a:latin typeface="Trebuchet MS"/>
                          <a:cs typeface="Trebuchet MS"/>
                        </a:rPr>
                        <a:t> </a:t>
                      </a:r>
                      <a:r>
                        <a:rPr sz="1500" spc="-10" dirty="0">
                          <a:solidFill>
                            <a:srgbClr val="001F5F"/>
                          </a:solidFill>
                          <a:latin typeface="Trebuchet MS"/>
                          <a:cs typeface="Trebuchet MS"/>
                        </a:rPr>
                        <a:t>rupiah)</a:t>
                      </a:r>
                      <a:endParaRPr sz="1500" dirty="0">
                        <a:latin typeface="Trebuchet MS"/>
                        <a:cs typeface="Trebuchet MS"/>
                      </a:endParaRPr>
                    </a:p>
                  </a:txBody>
                  <a:tcPr marL="0" marR="0" marT="28377"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2540" algn="ctr">
                        <a:lnSpc>
                          <a:spcPct val="100000"/>
                        </a:lnSpc>
                        <a:spcBef>
                          <a:spcPts val="275"/>
                        </a:spcBef>
                      </a:pPr>
                      <a:r>
                        <a:rPr sz="1500" spc="-25" dirty="0">
                          <a:solidFill>
                            <a:srgbClr val="001F5F"/>
                          </a:solidFill>
                          <a:latin typeface="Trebuchet MS"/>
                          <a:cs typeface="Trebuchet MS"/>
                        </a:rPr>
                        <a:t>15%</a:t>
                      </a:r>
                      <a:endParaRPr sz="1500">
                        <a:latin typeface="Trebuchet MS"/>
                        <a:cs typeface="Trebuchet MS"/>
                      </a:endParaRPr>
                    </a:p>
                    <a:p>
                      <a:pPr marL="2540" algn="ctr">
                        <a:lnSpc>
                          <a:spcPct val="100000"/>
                        </a:lnSpc>
                      </a:pPr>
                      <a:r>
                        <a:rPr sz="1500" dirty="0">
                          <a:solidFill>
                            <a:srgbClr val="001F5F"/>
                          </a:solidFill>
                          <a:latin typeface="Trebuchet MS"/>
                          <a:cs typeface="Trebuchet MS"/>
                        </a:rPr>
                        <a:t>(lima</a:t>
                      </a:r>
                      <a:r>
                        <a:rPr sz="1500" spc="-25" dirty="0">
                          <a:solidFill>
                            <a:srgbClr val="001F5F"/>
                          </a:solidFill>
                          <a:latin typeface="Trebuchet MS"/>
                          <a:cs typeface="Trebuchet MS"/>
                        </a:rPr>
                        <a:t> </a:t>
                      </a:r>
                      <a:r>
                        <a:rPr sz="1500" dirty="0">
                          <a:solidFill>
                            <a:srgbClr val="001F5F"/>
                          </a:solidFill>
                          <a:latin typeface="Trebuchet MS"/>
                          <a:cs typeface="Trebuchet MS"/>
                        </a:rPr>
                        <a:t>belas</a:t>
                      </a:r>
                      <a:r>
                        <a:rPr sz="1500" spc="-45" dirty="0">
                          <a:solidFill>
                            <a:srgbClr val="001F5F"/>
                          </a:solidFill>
                          <a:latin typeface="Trebuchet MS"/>
                          <a:cs typeface="Trebuchet MS"/>
                        </a:rPr>
                        <a:t> </a:t>
                      </a:r>
                      <a:r>
                        <a:rPr sz="1500" spc="-10" dirty="0">
                          <a:solidFill>
                            <a:srgbClr val="001F5F"/>
                          </a:solidFill>
                          <a:latin typeface="Trebuchet MS"/>
                          <a:cs typeface="Trebuchet MS"/>
                        </a:rPr>
                        <a:t>persen)</a:t>
                      </a:r>
                      <a:endParaRPr sz="1500">
                        <a:latin typeface="Trebuchet MS"/>
                        <a:cs typeface="Trebuchet MS"/>
                      </a:endParaRPr>
                    </a:p>
                  </a:txBody>
                  <a:tcPr marL="0" marR="0" marT="28377"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2"/>
                  </a:ext>
                </a:extLst>
              </a:tr>
              <a:tr h="511294">
                <a:tc>
                  <a:txBody>
                    <a:bodyPr/>
                    <a:lstStyle/>
                    <a:p>
                      <a:pPr marL="68580" marR="58419">
                        <a:lnSpc>
                          <a:spcPct val="100000"/>
                        </a:lnSpc>
                        <a:spcBef>
                          <a:spcPts val="275"/>
                        </a:spcBef>
                        <a:tabLst>
                          <a:tab pos="511809" algn="l"/>
                          <a:tab pos="1172845" algn="l"/>
                          <a:tab pos="2922905" algn="l"/>
                          <a:tab pos="3619500" algn="l"/>
                          <a:tab pos="4373880" algn="l"/>
                          <a:tab pos="5053965" algn="l"/>
                          <a:tab pos="5861685" algn="l"/>
                          <a:tab pos="6517005" algn="l"/>
                          <a:tab pos="7491095" algn="l"/>
                        </a:tabLst>
                      </a:pPr>
                      <a:r>
                        <a:rPr sz="1500" spc="-25" dirty="0">
                          <a:solidFill>
                            <a:srgbClr val="001F5F"/>
                          </a:solidFill>
                          <a:latin typeface="Trebuchet MS"/>
                          <a:cs typeface="Trebuchet MS"/>
                        </a:rPr>
                        <a:t>Di</a:t>
                      </a:r>
                      <a:r>
                        <a:rPr sz="1500" dirty="0">
                          <a:solidFill>
                            <a:srgbClr val="001F5F"/>
                          </a:solidFill>
                          <a:latin typeface="Trebuchet MS"/>
                          <a:cs typeface="Trebuchet MS"/>
                        </a:rPr>
                        <a:t>	</a:t>
                      </a:r>
                      <a:r>
                        <a:rPr sz="1500" spc="-20" dirty="0">
                          <a:solidFill>
                            <a:srgbClr val="001F5F"/>
                          </a:solidFill>
                          <a:latin typeface="Trebuchet MS"/>
                          <a:cs typeface="Trebuchet MS"/>
                        </a:rPr>
                        <a:t>atas</a:t>
                      </a:r>
                      <a:r>
                        <a:rPr sz="1500" dirty="0">
                          <a:solidFill>
                            <a:srgbClr val="001F5F"/>
                          </a:solidFill>
                          <a:latin typeface="Trebuchet MS"/>
                          <a:cs typeface="Trebuchet MS"/>
                        </a:rPr>
                        <a:t>	</a:t>
                      </a:r>
                      <a:r>
                        <a:rPr sz="1500" spc="-10" dirty="0">
                          <a:solidFill>
                            <a:srgbClr val="001F5F"/>
                          </a:solidFill>
                          <a:latin typeface="Trebuchet MS"/>
                          <a:cs typeface="Trebuchet MS"/>
                        </a:rPr>
                        <a:t>Rp250.000.000</a:t>
                      </a:r>
                      <a:r>
                        <a:rPr sz="1500" dirty="0">
                          <a:solidFill>
                            <a:srgbClr val="001F5F"/>
                          </a:solidFill>
                          <a:latin typeface="Trebuchet MS"/>
                          <a:cs typeface="Trebuchet MS"/>
                        </a:rPr>
                        <a:t>	</a:t>
                      </a:r>
                      <a:r>
                        <a:rPr sz="1500" spc="-20" dirty="0">
                          <a:solidFill>
                            <a:srgbClr val="001F5F"/>
                          </a:solidFill>
                          <a:latin typeface="Trebuchet MS"/>
                          <a:cs typeface="Trebuchet MS"/>
                        </a:rPr>
                        <a:t>(dua</a:t>
                      </a:r>
                      <a:r>
                        <a:rPr sz="1500" dirty="0">
                          <a:solidFill>
                            <a:srgbClr val="001F5F"/>
                          </a:solidFill>
                          <a:latin typeface="Trebuchet MS"/>
                          <a:cs typeface="Trebuchet MS"/>
                        </a:rPr>
                        <a:t>	</a:t>
                      </a:r>
                      <a:r>
                        <a:rPr sz="1500" spc="-10" dirty="0">
                          <a:solidFill>
                            <a:srgbClr val="001F5F"/>
                          </a:solidFill>
                          <a:latin typeface="Trebuchet MS"/>
                          <a:cs typeface="Trebuchet MS"/>
                        </a:rPr>
                        <a:t>ratus</a:t>
                      </a:r>
                      <a:r>
                        <a:rPr sz="1500" dirty="0">
                          <a:solidFill>
                            <a:srgbClr val="001F5F"/>
                          </a:solidFill>
                          <a:latin typeface="Trebuchet MS"/>
                          <a:cs typeface="Trebuchet MS"/>
                        </a:rPr>
                        <a:t>	</a:t>
                      </a:r>
                      <a:r>
                        <a:rPr sz="1500" spc="-20" dirty="0">
                          <a:solidFill>
                            <a:srgbClr val="001F5F"/>
                          </a:solidFill>
                          <a:latin typeface="Trebuchet MS"/>
                          <a:cs typeface="Trebuchet MS"/>
                        </a:rPr>
                        <a:t>lima</a:t>
                      </a:r>
                      <a:r>
                        <a:rPr sz="1500" dirty="0">
                          <a:solidFill>
                            <a:srgbClr val="001F5F"/>
                          </a:solidFill>
                          <a:latin typeface="Trebuchet MS"/>
                          <a:cs typeface="Trebuchet MS"/>
                        </a:rPr>
                        <a:t>	</a:t>
                      </a:r>
                      <a:r>
                        <a:rPr sz="1500" spc="-10" dirty="0">
                          <a:solidFill>
                            <a:srgbClr val="001F5F"/>
                          </a:solidFill>
                          <a:latin typeface="Trebuchet MS"/>
                          <a:cs typeface="Trebuchet MS"/>
                        </a:rPr>
                        <a:t>puluh</a:t>
                      </a:r>
                      <a:r>
                        <a:rPr sz="1500" dirty="0">
                          <a:solidFill>
                            <a:srgbClr val="001F5F"/>
                          </a:solidFill>
                          <a:latin typeface="Trebuchet MS"/>
                          <a:cs typeface="Trebuchet MS"/>
                        </a:rPr>
                        <a:t>	</a:t>
                      </a:r>
                      <a:r>
                        <a:rPr sz="1500" spc="-20" dirty="0">
                          <a:solidFill>
                            <a:srgbClr val="001F5F"/>
                          </a:solidFill>
                          <a:latin typeface="Trebuchet MS"/>
                          <a:cs typeface="Trebuchet MS"/>
                        </a:rPr>
                        <a:t>juta</a:t>
                      </a:r>
                      <a:r>
                        <a:rPr sz="1500" dirty="0">
                          <a:solidFill>
                            <a:srgbClr val="001F5F"/>
                          </a:solidFill>
                          <a:latin typeface="Trebuchet MS"/>
                          <a:cs typeface="Trebuchet MS"/>
                        </a:rPr>
                        <a:t>	</a:t>
                      </a:r>
                      <a:r>
                        <a:rPr sz="1500" spc="-10" dirty="0">
                          <a:solidFill>
                            <a:srgbClr val="001F5F"/>
                          </a:solidFill>
                          <a:latin typeface="Trebuchet MS"/>
                          <a:cs typeface="Trebuchet MS"/>
                        </a:rPr>
                        <a:t>rupiah)</a:t>
                      </a:r>
                      <a:r>
                        <a:rPr sz="1500" dirty="0">
                          <a:solidFill>
                            <a:srgbClr val="001F5F"/>
                          </a:solidFill>
                          <a:latin typeface="Trebuchet MS"/>
                          <a:cs typeface="Trebuchet MS"/>
                        </a:rPr>
                        <a:t>	</a:t>
                      </a:r>
                      <a:r>
                        <a:rPr sz="1500" spc="-20" dirty="0">
                          <a:solidFill>
                            <a:srgbClr val="001F5F"/>
                          </a:solidFill>
                          <a:latin typeface="Trebuchet MS"/>
                          <a:cs typeface="Trebuchet MS"/>
                        </a:rPr>
                        <a:t>s.d. </a:t>
                      </a:r>
                      <a:r>
                        <a:rPr sz="1500" dirty="0">
                          <a:solidFill>
                            <a:srgbClr val="001F5F"/>
                          </a:solidFill>
                          <a:latin typeface="Trebuchet MS"/>
                          <a:cs typeface="Trebuchet MS"/>
                        </a:rPr>
                        <a:t>Rp500.000.000</a:t>
                      </a:r>
                      <a:r>
                        <a:rPr sz="1500" spc="-50" dirty="0">
                          <a:solidFill>
                            <a:srgbClr val="001F5F"/>
                          </a:solidFill>
                          <a:latin typeface="Trebuchet MS"/>
                          <a:cs typeface="Trebuchet MS"/>
                        </a:rPr>
                        <a:t> </a:t>
                      </a:r>
                      <a:r>
                        <a:rPr sz="1500" dirty="0">
                          <a:solidFill>
                            <a:srgbClr val="001F5F"/>
                          </a:solidFill>
                          <a:latin typeface="Trebuchet MS"/>
                          <a:cs typeface="Trebuchet MS"/>
                        </a:rPr>
                        <a:t>(lima</a:t>
                      </a:r>
                      <a:r>
                        <a:rPr sz="1500" spc="-80" dirty="0">
                          <a:solidFill>
                            <a:srgbClr val="001F5F"/>
                          </a:solidFill>
                          <a:latin typeface="Trebuchet MS"/>
                          <a:cs typeface="Trebuchet MS"/>
                        </a:rPr>
                        <a:t> </a:t>
                      </a:r>
                      <a:r>
                        <a:rPr sz="1500" dirty="0">
                          <a:solidFill>
                            <a:srgbClr val="001F5F"/>
                          </a:solidFill>
                          <a:latin typeface="Trebuchet MS"/>
                          <a:cs typeface="Trebuchet MS"/>
                        </a:rPr>
                        <a:t>ratus</a:t>
                      </a:r>
                      <a:r>
                        <a:rPr sz="1500" spc="-60" dirty="0">
                          <a:solidFill>
                            <a:srgbClr val="001F5F"/>
                          </a:solidFill>
                          <a:latin typeface="Trebuchet MS"/>
                          <a:cs typeface="Trebuchet MS"/>
                        </a:rPr>
                        <a:t> </a:t>
                      </a:r>
                      <a:r>
                        <a:rPr sz="1500" dirty="0">
                          <a:solidFill>
                            <a:srgbClr val="001F5F"/>
                          </a:solidFill>
                          <a:latin typeface="Trebuchet MS"/>
                          <a:cs typeface="Trebuchet MS"/>
                        </a:rPr>
                        <a:t>juta</a:t>
                      </a:r>
                      <a:r>
                        <a:rPr sz="1500" spc="-70" dirty="0">
                          <a:solidFill>
                            <a:srgbClr val="001F5F"/>
                          </a:solidFill>
                          <a:latin typeface="Trebuchet MS"/>
                          <a:cs typeface="Trebuchet MS"/>
                        </a:rPr>
                        <a:t> </a:t>
                      </a:r>
                      <a:r>
                        <a:rPr sz="1500" spc="-10" dirty="0">
                          <a:solidFill>
                            <a:srgbClr val="001F5F"/>
                          </a:solidFill>
                          <a:latin typeface="Trebuchet MS"/>
                          <a:cs typeface="Trebuchet MS"/>
                        </a:rPr>
                        <a:t>rupiah)</a:t>
                      </a:r>
                      <a:endParaRPr sz="1500">
                        <a:latin typeface="Trebuchet MS"/>
                        <a:cs typeface="Trebuchet MS"/>
                      </a:endParaRPr>
                    </a:p>
                  </a:txBody>
                  <a:tcPr marL="0" marR="0" marT="28377"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2540" algn="ctr">
                        <a:lnSpc>
                          <a:spcPct val="100000"/>
                        </a:lnSpc>
                        <a:spcBef>
                          <a:spcPts val="275"/>
                        </a:spcBef>
                      </a:pPr>
                      <a:r>
                        <a:rPr sz="1500" spc="-25" dirty="0">
                          <a:solidFill>
                            <a:srgbClr val="001F5F"/>
                          </a:solidFill>
                          <a:latin typeface="Trebuchet MS"/>
                          <a:cs typeface="Trebuchet MS"/>
                        </a:rPr>
                        <a:t>25%</a:t>
                      </a:r>
                      <a:endParaRPr sz="1500">
                        <a:latin typeface="Trebuchet MS"/>
                        <a:cs typeface="Trebuchet MS"/>
                      </a:endParaRPr>
                    </a:p>
                    <a:p>
                      <a:pPr marL="635" algn="ctr">
                        <a:lnSpc>
                          <a:spcPct val="100000"/>
                        </a:lnSpc>
                      </a:pPr>
                      <a:r>
                        <a:rPr sz="1500" dirty="0">
                          <a:solidFill>
                            <a:srgbClr val="001F5F"/>
                          </a:solidFill>
                          <a:latin typeface="Trebuchet MS"/>
                          <a:cs typeface="Trebuchet MS"/>
                        </a:rPr>
                        <a:t>(dua</a:t>
                      </a:r>
                      <a:r>
                        <a:rPr sz="1500" spc="-40" dirty="0">
                          <a:solidFill>
                            <a:srgbClr val="001F5F"/>
                          </a:solidFill>
                          <a:latin typeface="Trebuchet MS"/>
                          <a:cs typeface="Trebuchet MS"/>
                        </a:rPr>
                        <a:t> </a:t>
                      </a:r>
                      <a:r>
                        <a:rPr sz="1500" dirty="0">
                          <a:solidFill>
                            <a:srgbClr val="001F5F"/>
                          </a:solidFill>
                          <a:latin typeface="Trebuchet MS"/>
                          <a:cs typeface="Trebuchet MS"/>
                        </a:rPr>
                        <a:t>puluh</a:t>
                      </a:r>
                      <a:r>
                        <a:rPr sz="1500" spc="-40" dirty="0">
                          <a:solidFill>
                            <a:srgbClr val="001F5F"/>
                          </a:solidFill>
                          <a:latin typeface="Trebuchet MS"/>
                          <a:cs typeface="Trebuchet MS"/>
                        </a:rPr>
                        <a:t> </a:t>
                      </a:r>
                      <a:r>
                        <a:rPr sz="1500" dirty="0">
                          <a:solidFill>
                            <a:srgbClr val="001F5F"/>
                          </a:solidFill>
                          <a:latin typeface="Trebuchet MS"/>
                          <a:cs typeface="Trebuchet MS"/>
                        </a:rPr>
                        <a:t>lima</a:t>
                      </a:r>
                      <a:r>
                        <a:rPr sz="1500" spc="-50" dirty="0">
                          <a:solidFill>
                            <a:srgbClr val="001F5F"/>
                          </a:solidFill>
                          <a:latin typeface="Trebuchet MS"/>
                          <a:cs typeface="Trebuchet MS"/>
                        </a:rPr>
                        <a:t> </a:t>
                      </a:r>
                      <a:r>
                        <a:rPr sz="1500" spc="-10" dirty="0">
                          <a:solidFill>
                            <a:srgbClr val="001F5F"/>
                          </a:solidFill>
                          <a:latin typeface="Trebuchet MS"/>
                          <a:cs typeface="Trebuchet MS"/>
                        </a:rPr>
                        <a:t>persen)</a:t>
                      </a:r>
                      <a:endParaRPr sz="1500">
                        <a:latin typeface="Trebuchet MS"/>
                        <a:cs typeface="Trebuchet MS"/>
                      </a:endParaRPr>
                    </a:p>
                  </a:txBody>
                  <a:tcPr marL="0" marR="0" marT="28377"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3"/>
                  </a:ext>
                </a:extLst>
              </a:tr>
              <a:tr h="511294">
                <a:tc>
                  <a:txBody>
                    <a:bodyPr/>
                    <a:lstStyle/>
                    <a:p>
                      <a:pPr marL="68580">
                        <a:lnSpc>
                          <a:spcPct val="100000"/>
                        </a:lnSpc>
                        <a:spcBef>
                          <a:spcPts val="275"/>
                        </a:spcBef>
                      </a:pPr>
                      <a:r>
                        <a:rPr sz="1500" dirty="0">
                          <a:solidFill>
                            <a:srgbClr val="001F5F"/>
                          </a:solidFill>
                          <a:latin typeface="Trebuchet MS"/>
                          <a:cs typeface="Trebuchet MS"/>
                        </a:rPr>
                        <a:t>Di</a:t>
                      </a:r>
                      <a:r>
                        <a:rPr sz="1500" spc="135" dirty="0">
                          <a:solidFill>
                            <a:srgbClr val="001F5F"/>
                          </a:solidFill>
                          <a:latin typeface="Trebuchet MS"/>
                          <a:cs typeface="Trebuchet MS"/>
                        </a:rPr>
                        <a:t> </a:t>
                      </a:r>
                      <a:r>
                        <a:rPr sz="1500" dirty="0">
                          <a:solidFill>
                            <a:srgbClr val="001F5F"/>
                          </a:solidFill>
                          <a:latin typeface="Trebuchet MS"/>
                          <a:cs typeface="Trebuchet MS"/>
                        </a:rPr>
                        <a:t>atas</a:t>
                      </a:r>
                      <a:r>
                        <a:rPr sz="1500" spc="120" dirty="0">
                          <a:solidFill>
                            <a:srgbClr val="001F5F"/>
                          </a:solidFill>
                          <a:latin typeface="Trebuchet MS"/>
                          <a:cs typeface="Trebuchet MS"/>
                        </a:rPr>
                        <a:t> </a:t>
                      </a:r>
                      <a:r>
                        <a:rPr sz="1500" dirty="0">
                          <a:solidFill>
                            <a:srgbClr val="001F5F"/>
                          </a:solidFill>
                          <a:latin typeface="Trebuchet MS"/>
                          <a:cs typeface="Trebuchet MS"/>
                        </a:rPr>
                        <a:t>Rp500.000.000</a:t>
                      </a:r>
                      <a:r>
                        <a:rPr sz="1500" spc="135" dirty="0">
                          <a:solidFill>
                            <a:srgbClr val="001F5F"/>
                          </a:solidFill>
                          <a:latin typeface="Trebuchet MS"/>
                          <a:cs typeface="Trebuchet MS"/>
                        </a:rPr>
                        <a:t> </a:t>
                      </a:r>
                      <a:r>
                        <a:rPr sz="1500" dirty="0">
                          <a:solidFill>
                            <a:srgbClr val="001F5F"/>
                          </a:solidFill>
                          <a:latin typeface="Trebuchet MS"/>
                          <a:cs typeface="Trebuchet MS"/>
                        </a:rPr>
                        <a:t>(lima</a:t>
                      </a:r>
                      <a:r>
                        <a:rPr sz="1500" spc="135" dirty="0">
                          <a:solidFill>
                            <a:srgbClr val="001F5F"/>
                          </a:solidFill>
                          <a:latin typeface="Trebuchet MS"/>
                          <a:cs typeface="Trebuchet MS"/>
                        </a:rPr>
                        <a:t> </a:t>
                      </a:r>
                      <a:r>
                        <a:rPr sz="1500" dirty="0">
                          <a:solidFill>
                            <a:srgbClr val="001F5F"/>
                          </a:solidFill>
                          <a:latin typeface="Trebuchet MS"/>
                          <a:cs typeface="Trebuchet MS"/>
                        </a:rPr>
                        <a:t>ratus</a:t>
                      </a:r>
                      <a:r>
                        <a:rPr sz="1500" spc="140" dirty="0">
                          <a:solidFill>
                            <a:srgbClr val="001F5F"/>
                          </a:solidFill>
                          <a:latin typeface="Trebuchet MS"/>
                          <a:cs typeface="Trebuchet MS"/>
                        </a:rPr>
                        <a:t> </a:t>
                      </a:r>
                      <a:r>
                        <a:rPr sz="1500" dirty="0">
                          <a:solidFill>
                            <a:srgbClr val="001F5F"/>
                          </a:solidFill>
                          <a:latin typeface="Trebuchet MS"/>
                          <a:cs typeface="Trebuchet MS"/>
                        </a:rPr>
                        <a:t>juta</a:t>
                      </a:r>
                      <a:r>
                        <a:rPr sz="1500" spc="135" dirty="0">
                          <a:solidFill>
                            <a:srgbClr val="001F5F"/>
                          </a:solidFill>
                          <a:latin typeface="Trebuchet MS"/>
                          <a:cs typeface="Trebuchet MS"/>
                        </a:rPr>
                        <a:t> </a:t>
                      </a:r>
                      <a:r>
                        <a:rPr sz="1500" dirty="0">
                          <a:solidFill>
                            <a:srgbClr val="001F5F"/>
                          </a:solidFill>
                          <a:latin typeface="Trebuchet MS"/>
                          <a:cs typeface="Trebuchet MS"/>
                        </a:rPr>
                        <a:t>rupiah)</a:t>
                      </a:r>
                      <a:r>
                        <a:rPr sz="1500" spc="135" dirty="0">
                          <a:solidFill>
                            <a:srgbClr val="001F5F"/>
                          </a:solidFill>
                          <a:latin typeface="Trebuchet MS"/>
                          <a:cs typeface="Trebuchet MS"/>
                        </a:rPr>
                        <a:t> </a:t>
                      </a:r>
                      <a:r>
                        <a:rPr sz="1500" dirty="0">
                          <a:solidFill>
                            <a:srgbClr val="001F5F"/>
                          </a:solidFill>
                          <a:latin typeface="Trebuchet MS"/>
                          <a:cs typeface="Trebuchet MS"/>
                        </a:rPr>
                        <a:t>s.d.</a:t>
                      </a:r>
                      <a:r>
                        <a:rPr sz="1500" spc="135" dirty="0">
                          <a:solidFill>
                            <a:srgbClr val="001F5F"/>
                          </a:solidFill>
                          <a:latin typeface="Trebuchet MS"/>
                          <a:cs typeface="Trebuchet MS"/>
                        </a:rPr>
                        <a:t> </a:t>
                      </a:r>
                      <a:r>
                        <a:rPr sz="1500" dirty="0">
                          <a:solidFill>
                            <a:srgbClr val="001F5F"/>
                          </a:solidFill>
                          <a:latin typeface="Trebuchet MS"/>
                          <a:cs typeface="Trebuchet MS"/>
                        </a:rPr>
                        <a:t>Rp5.000.000.000</a:t>
                      </a:r>
                      <a:r>
                        <a:rPr sz="1500" spc="140" dirty="0">
                          <a:solidFill>
                            <a:srgbClr val="001F5F"/>
                          </a:solidFill>
                          <a:latin typeface="Trebuchet MS"/>
                          <a:cs typeface="Trebuchet MS"/>
                        </a:rPr>
                        <a:t> </a:t>
                      </a:r>
                      <a:endParaRPr lang="en-US" sz="1500" spc="140" dirty="0">
                        <a:solidFill>
                          <a:srgbClr val="001F5F"/>
                        </a:solidFill>
                        <a:latin typeface="Trebuchet MS"/>
                        <a:cs typeface="Trebuchet MS"/>
                      </a:endParaRPr>
                    </a:p>
                    <a:p>
                      <a:pPr marL="68580">
                        <a:lnSpc>
                          <a:spcPct val="100000"/>
                        </a:lnSpc>
                        <a:spcBef>
                          <a:spcPts val="275"/>
                        </a:spcBef>
                      </a:pPr>
                      <a:r>
                        <a:rPr sz="1500" spc="-10" dirty="0">
                          <a:solidFill>
                            <a:srgbClr val="001F5F"/>
                          </a:solidFill>
                          <a:latin typeface="Trebuchet MS"/>
                          <a:cs typeface="Trebuchet MS"/>
                        </a:rPr>
                        <a:t>(lim</a:t>
                      </a:r>
                      <a:r>
                        <a:rPr lang="en-US" sz="1500" spc="-10" dirty="0">
                          <a:solidFill>
                            <a:srgbClr val="001F5F"/>
                          </a:solidFill>
                          <a:latin typeface="Trebuchet MS"/>
                          <a:cs typeface="Trebuchet MS"/>
                        </a:rPr>
                        <a:t>a</a:t>
                      </a:r>
                      <a:r>
                        <a:rPr lang="en-US" sz="1500" spc="-10" dirty="0">
                          <a:solidFill>
                            <a:schemeClr val="tx1"/>
                          </a:solidFill>
                          <a:latin typeface="Trebuchet MS"/>
                          <a:cs typeface="Trebuchet MS"/>
                        </a:rPr>
                        <a:t> </a:t>
                      </a:r>
                      <a:r>
                        <a:rPr sz="1500" dirty="0" err="1">
                          <a:solidFill>
                            <a:srgbClr val="001F5F"/>
                          </a:solidFill>
                          <a:latin typeface="Trebuchet MS"/>
                          <a:cs typeface="Trebuchet MS"/>
                        </a:rPr>
                        <a:t>miliar</a:t>
                      </a:r>
                      <a:r>
                        <a:rPr sz="1500" spc="-55" dirty="0">
                          <a:solidFill>
                            <a:srgbClr val="001F5F"/>
                          </a:solidFill>
                          <a:latin typeface="Trebuchet MS"/>
                          <a:cs typeface="Trebuchet MS"/>
                        </a:rPr>
                        <a:t> </a:t>
                      </a:r>
                      <a:r>
                        <a:rPr sz="1500" spc="-10" dirty="0">
                          <a:solidFill>
                            <a:srgbClr val="001F5F"/>
                          </a:solidFill>
                          <a:latin typeface="Trebuchet MS"/>
                          <a:cs typeface="Trebuchet MS"/>
                        </a:rPr>
                        <a:t>rupiah)</a:t>
                      </a:r>
                      <a:endParaRPr sz="1500" dirty="0">
                        <a:latin typeface="Trebuchet MS"/>
                        <a:cs typeface="Trebuchet MS"/>
                      </a:endParaRPr>
                    </a:p>
                  </a:txBody>
                  <a:tcPr marL="0" marR="0" marT="28377"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2540" algn="ctr">
                        <a:lnSpc>
                          <a:spcPct val="100000"/>
                        </a:lnSpc>
                        <a:spcBef>
                          <a:spcPts val="275"/>
                        </a:spcBef>
                      </a:pPr>
                      <a:r>
                        <a:rPr sz="1500" spc="-25" dirty="0">
                          <a:solidFill>
                            <a:srgbClr val="001F5F"/>
                          </a:solidFill>
                          <a:latin typeface="Trebuchet MS"/>
                          <a:cs typeface="Trebuchet MS"/>
                        </a:rPr>
                        <a:t>30%</a:t>
                      </a:r>
                      <a:endParaRPr sz="1500">
                        <a:latin typeface="Trebuchet MS"/>
                        <a:cs typeface="Trebuchet MS"/>
                      </a:endParaRPr>
                    </a:p>
                    <a:p>
                      <a:pPr algn="ctr">
                        <a:lnSpc>
                          <a:spcPct val="100000"/>
                        </a:lnSpc>
                      </a:pPr>
                      <a:r>
                        <a:rPr sz="1500" dirty="0">
                          <a:solidFill>
                            <a:srgbClr val="001F5F"/>
                          </a:solidFill>
                          <a:latin typeface="Trebuchet MS"/>
                          <a:cs typeface="Trebuchet MS"/>
                        </a:rPr>
                        <a:t>(tiga</a:t>
                      </a:r>
                      <a:r>
                        <a:rPr sz="1500" spc="-50" dirty="0">
                          <a:solidFill>
                            <a:srgbClr val="001F5F"/>
                          </a:solidFill>
                          <a:latin typeface="Trebuchet MS"/>
                          <a:cs typeface="Trebuchet MS"/>
                        </a:rPr>
                        <a:t> </a:t>
                      </a:r>
                      <a:r>
                        <a:rPr sz="1500" dirty="0">
                          <a:solidFill>
                            <a:srgbClr val="001F5F"/>
                          </a:solidFill>
                          <a:latin typeface="Trebuchet MS"/>
                          <a:cs typeface="Trebuchet MS"/>
                        </a:rPr>
                        <a:t>puluh</a:t>
                      </a:r>
                      <a:r>
                        <a:rPr sz="1500" spc="-50" dirty="0">
                          <a:solidFill>
                            <a:srgbClr val="001F5F"/>
                          </a:solidFill>
                          <a:latin typeface="Trebuchet MS"/>
                          <a:cs typeface="Trebuchet MS"/>
                        </a:rPr>
                        <a:t> </a:t>
                      </a:r>
                      <a:r>
                        <a:rPr sz="1500" spc="-10" dirty="0">
                          <a:solidFill>
                            <a:srgbClr val="001F5F"/>
                          </a:solidFill>
                          <a:latin typeface="Trebuchet MS"/>
                          <a:cs typeface="Trebuchet MS"/>
                        </a:rPr>
                        <a:t>persen)</a:t>
                      </a:r>
                      <a:endParaRPr sz="1500">
                        <a:latin typeface="Trebuchet MS"/>
                        <a:cs typeface="Trebuchet MS"/>
                      </a:endParaRPr>
                    </a:p>
                  </a:txBody>
                  <a:tcPr marL="0" marR="0" marT="28377"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4"/>
                  </a:ext>
                </a:extLst>
              </a:tr>
              <a:tr h="511294">
                <a:tc>
                  <a:txBody>
                    <a:bodyPr/>
                    <a:lstStyle/>
                    <a:p>
                      <a:pPr marL="68580">
                        <a:lnSpc>
                          <a:spcPct val="100000"/>
                        </a:lnSpc>
                        <a:spcBef>
                          <a:spcPts val="1355"/>
                        </a:spcBef>
                      </a:pPr>
                      <a:r>
                        <a:rPr sz="1500" dirty="0">
                          <a:solidFill>
                            <a:srgbClr val="001F5F"/>
                          </a:solidFill>
                          <a:latin typeface="Trebuchet MS"/>
                          <a:cs typeface="Trebuchet MS"/>
                        </a:rPr>
                        <a:t>Di</a:t>
                      </a:r>
                      <a:r>
                        <a:rPr sz="1500" spc="-65" dirty="0">
                          <a:solidFill>
                            <a:srgbClr val="001F5F"/>
                          </a:solidFill>
                          <a:latin typeface="Trebuchet MS"/>
                          <a:cs typeface="Trebuchet MS"/>
                        </a:rPr>
                        <a:t> </a:t>
                      </a:r>
                      <a:r>
                        <a:rPr sz="1500" dirty="0">
                          <a:solidFill>
                            <a:srgbClr val="001F5F"/>
                          </a:solidFill>
                          <a:latin typeface="Trebuchet MS"/>
                          <a:cs typeface="Trebuchet MS"/>
                        </a:rPr>
                        <a:t>atas</a:t>
                      </a:r>
                      <a:r>
                        <a:rPr sz="1500" spc="-55" dirty="0">
                          <a:solidFill>
                            <a:srgbClr val="001F5F"/>
                          </a:solidFill>
                          <a:latin typeface="Trebuchet MS"/>
                          <a:cs typeface="Trebuchet MS"/>
                        </a:rPr>
                        <a:t> </a:t>
                      </a:r>
                      <a:r>
                        <a:rPr sz="1500" dirty="0">
                          <a:solidFill>
                            <a:srgbClr val="001F5F"/>
                          </a:solidFill>
                          <a:latin typeface="Trebuchet MS"/>
                          <a:cs typeface="Trebuchet MS"/>
                        </a:rPr>
                        <a:t>Rp5.000.000.000</a:t>
                      </a:r>
                      <a:r>
                        <a:rPr sz="1500" spc="-30" dirty="0">
                          <a:solidFill>
                            <a:srgbClr val="001F5F"/>
                          </a:solidFill>
                          <a:latin typeface="Trebuchet MS"/>
                          <a:cs typeface="Trebuchet MS"/>
                        </a:rPr>
                        <a:t> </a:t>
                      </a:r>
                      <a:r>
                        <a:rPr sz="1500" dirty="0">
                          <a:solidFill>
                            <a:srgbClr val="001F5F"/>
                          </a:solidFill>
                          <a:latin typeface="Trebuchet MS"/>
                          <a:cs typeface="Trebuchet MS"/>
                        </a:rPr>
                        <a:t>(lima</a:t>
                      </a:r>
                      <a:r>
                        <a:rPr sz="1500" spc="-50" dirty="0">
                          <a:solidFill>
                            <a:srgbClr val="001F5F"/>
                          </a:solidFill>
                          <a:latin typeface="Trebuchet MS"/>
                          <a:cs typeface="Trebuchet MS"/>
                        </a:rPr>
                        <a:t> </a:t>
                      </a:r>
                      <a:r>
                        <a:rPr sz="1500" dirty="0">
                          <a:solidFill>
                            <a:srgbClr val="001F5F"/>
                          </a:solidFill>
                          <a:latin typeface="Trebuchet MS"/>
                          <a:cs typeface="Trebuchet MS"/>
                        </a:rPr>
                        <a:t>miliar</a:t>
                      </a:r>
                      <a:r>
                        <a:rPr sz="1500" spc="-65" dirty="0">
                          <a:solidFill>
                            <a:srgbClr val="001F5F"/>
                          </a:solidFill>
                          <a:latin typeface="Trebuchet MS"/>
                          <a:cs typeface="Trebuchet MS"/>
                        </a:rPr>
                        <a:t> </a:t>
                      </a:r>
                      <a:r>
                        <a:rPr sz="1500" spc="-10" dirty="0">
                          <a:solidFill>
                            <a:srgbClr val="001F5F"/>
                          </a:solidFill>
                          <a:latin typeface="Trebuchet MS"/>
                          <a:cs typeface="Trebuchet MS"/>
                        </a:rPr>
                        <a:t>rupiah)</a:t>
                      </a:r>
                      <a:endParaRPr sz="1500">
                        <a:latin typeface="Trebuchet MS"/>
                        <a:cs typeface="Trebuchet MS"/>
                      </a:endParaRPr>
                    </a:p>
                  </a:txBody>
                  <a:tcPr marL="0" marR="0" marT="139819"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1905" algn="ctr">
                        <a:lnSpc>
                          <a:spcPct val="100000"/>
                        </a:lnSpc>
                        <a:spcBef>
                          <a:spcPts val="275"/>
                        </a:spcBef>
                      </a:pPr>
                      <a:r>
                        <a:rPr sz="1500" spc="-25" dirty="0">
                          <a:solidFill>
                            <a:srgbClr val="001F5F"/>
                          </a:solidFill>
                          <a:latin typeface="Trebuchet MS"/>
                          <a:cs typeface="Trebuchet MS"/>
                        </a:rPr>
                        <a:t>35%</a:t>
                      </a:r>
                      <a:endParaRPr sz="1500" dirty="0">
                        <a:latin typeface="Trebuchet MS"/>
                        <a:cs typeface="Trebuchet MS"/>
                      </a:endParaRPr>
                    </a:p>
                    <a:p>
                      <a:pPr marL="2540" algn="ctr">
                        <a:lnSpc>
                          <a:spcPct val="100000"/>
                        </a:lnSpc>
                      </a:pPr>
                      <a:r>
                        <a:rPr sz="1500" dirty="0">
                          <a:solidFill>
                            <a:srgbClr val="001F5F"/>
                          </a:solidFill>
                          <a:latin typeface="Trebuchet MS"/>
                          <a:cs typeface="Trebuchet MS"/>
                        </a:rPr>
                        <a:t>(tiga</a:t>
                      </a:r>
                      <a:r>
                        <a:rPr sz="1500" spc="-40" dirty="0">
                          <a:solidFill>
                            <a:srgbClr val="001F5F"/>
                          </a:solidFill>
                          <a:latin typeface="Trebuchet MS"/>
                          <a:cs typeface="Trebuchet MS"/>
                        </a:rPr>
                        <a:t> </a:t>
                      </a:r>
                      <a:r>
                        <a:rPr sz="1500" dirty="0">
                          <a:solidFill>
                            <a:srgbClr val="001F5F"/>
                          </a:solidFill>
                          <a:latin typeface="Trebuchet MS"/>
                          <a:cs typeface="Trebuchet MS"/>
                        </a:rPr>
                        <a:t>puluh</a:t>
                      </a:r>
                      <a:r>
                        <a:rPr sz="1500" spc="-30" dirty="0">
                          <a:solidFill>
                            <a:srgbClr val="001F5F"/>
                          </a:solidFill>
                          <a:latin typeface="Trebuchet MS"/>
                          <a:cs typeface="Trebuchet MS"/>
                        </a:rPr>
                        <a:t> </a:t>
                      </a:r>
                      <a:r>
                        <a:rPr sz="1500" dirty="0">
                          <a:solidFill>
                            <a:srgbClr val="001F5F"/>
                          </a:solidFill>
                          <a:latin typeface="Trebuchet MS"/>
                          <a:cs typeface="Trebuchet MS"/>
                        </a:rPr>
                        <a:t>lima</a:t>
                      </a:r>
                      <a:r>
                        <a:rPr sz="1500" spc="-45" dirty="0">
                          <a:solidFill>
                            <a:srgbClr val="001F5F"/>
                          </a:solidFill>
                          <a:latin typeface="Trebuchet MS"/>
                          <a:cs typeface="Trebuchet MS"/>
                        </a:rPr>
                        <a:t> </a:t>
                      </a:r>
                      <a:r>
                        <a:rPr sz="1500" spc="-10" dirty="0">
                          <a:solidFill>
                            <a:srgbClr val="001F5F"/>
                          </a:solidFill>
                          <a:latin typeface="Trebuchet MS"/>
                          <a:cs typeface="Trebuchet MS"/>
                        </a:rPr>
                        <a:t>persen)</a:t>
                      </a:r>
                      <a:endParaRPr sz="1500" dirty="0">
                        <a:latin typeface="Trebuchet MS"/>
                        <a:cs typeface="Trebuchet MS"/>
                      </a:endParaRPr>
                    </a:p>
                  </a:txBody>
                  <a:tcPr marL="0" marR="0" marT="28377"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5"/>
                  </a:ext>
                </a:extLst>
              </a:tr>
            </a:tbl>
          </a:graphicData>
        </a:graphic>
      </p:graphicFrame>
      <p:pic>
        <p:nvPicPr>
          <p:cNvPr id="4" name="object 4"/>
          <p:cNvPicPr/>
          <p:nvPr/>
        </p:nvPicPr>
        <p:blipFill>
          <a:blip r:embed="rId2" cstate="print"/>
          <a:stretch>
            <a:fillRect/>
          </a:stretch>
        </p:blipFill>
        <p:spPr>
          <a:xfrm>
            <a:off x="101536" y="1570386"/>
            <a:ext cx="945404" cy="954071"/>
          </a:xfrm>
          <a:prstGeom prst="rect">
            <a:avLst/>
          </a:prstGeom>
        </p:spPr>
      </p:pic>
      <p:sp>
        <p:nvSpPr>
          <p:cNvPr id="5" name="object 5"/>
          <p:cNvSpPr/>
          <p:nvPr/>
        </p:nvSpPr>
        <p:spPr>
          <a:xfrm>
            <a:off x="526964" y="5252518"/>
            <a:ext cx="8951516" cy="567531"/>
          </a:xfrm>
          <a:custGeom>
            <a:avLst/>
            <a:gdLst/>
            <a:ahLst/>
            <a:cxnLst/>
            <a:rect l="l" t="t" r="r" b="b"/>
            <a:pathLst>
              <a:path w="11017250" h="698500">
                <a:moveTo>
                  <a:pt x="0" y="116344"/>
                </a:moveTo>
                <a:lnTo>
                  <a:pt x="9142" y="71049"/>
                </a:lnTo>
                <a:lnTo>
                  <a:pt x="34074" y="34069"/>
                </a:lnTo>
                <a:lnTo>
                  <a:pt x="71055" y="9140"/>
                </a:lnTo>
                <a:lnTo>
                  <a:pt x="116344" y="0"/>
                </a:lnTo>
                <a:lnTo>
                  <a:pt x="10900664" y="0"/>
                </a:lnTo>
                <a:lnTo>
                  <a:pt x="10945951" y="9140"/>
                </a:lnTo>
                <a:lnTo>
                  <a:pt x="10982928" y="34069"/>
                </a:lnTo>
                <a:lnTo>
                  <a:pt x="11007855" y="71049"/>
                </a:lnTo>
                <a:lnTo>
                  <a:pt x="11016996" y="116344"/>
                </a:lnTo>
                <a:lnTo>
                  <a:pt x="11016996" y="581647"/>
                </a:lnTo>
                <a:lnTo>
                  <a:pt x="11007855" y="626936"/>
                </a:lnTo>
                <a:lnTo>
                  <a:pt x="10982928" y="663917"/>
                </a:lnTo>
                <a:lnTo>
                  <a:pt x="10945951" y="688849"/>
                </a:lnTo>
                <a:lnTo>
                  <a:pt x="10900664" y="697991"/>
                </a:lnTo>
                <a:lnTo>
                  <a:pt x="116344" y="697991"/>
                </a:lnTo>
                <a:lnTo>
                  <a:pt x="71055" y="688849"/>
                </a:lnTo>
                <a:lnTo>
                  <a:pt x="34074" y="663917"/>
                </a:lnTo>
                <a:lnTo>
                  <a:pt x="9142" y="626936"/>
                </a:lnTo>
                <a:lnTo>
                  <a:pt x="0" y="581647"/>
                </a:lnTo>
                <a:lnTo>
                  <a:pt x="0" y="116344"/>
                </a:lnTo>
                <a:close/>
              </a:path>
            </a:pathLst>
          </a:custGeom>
          <a:ln w="19049">
            <a:solidFill>
              <a:srgbClr val="006FC0"/>
            </a:solidFill>
            <a:prstDash val="sysDash"/>
          </a:ln>
        </p:spPr>
        <p:txBody>
          <a:bodyPr wrap="square" lIns="0" tIns="0" rIns="0" bIns="0" rtlCol="0"/>
          <a:lstStyle/>
          <a:p>
            <a:endParaRPr sz="1138"/>
          </a:p>
        </p:txBody>
      </p:sp>
      <p:sp>
        <p:nvSpPr>
          <p:cNvPr id="6" name="object 6"/>
          <p:cNvSpPr txBox="1"/>
          <p:nvPr/>
        </p:nvSpPr>
        <p:spPr>
          <a:xfrm>
            <a:off x="617769" y="5287614"/>
            <a:ext cx="8769906" cy="497340"/>
          </a:xfrm>
          <a:prstGeom prst="rect">
            <a:avLst/>
          </a:prstGeom>
        </p:spPr>
        <p:txBody>
          <a:bodyPr vert="horz" wrap="square" lIns="0" tIns="9803" rIns="0" bIns="0" rtlCol="0">
            <a:spAutoFit/>
          </a:bodyPr>
          <a:lstStyle/>
          <a:p>
            <a:pPr marL="10319" marR="4128" algn="just">
              <a:spcBef>
                <a:spcPts val="77"/>
              </a:spcBef>
            </a:pPr>
            <a:r>
              <a:rPr sz="1056" b="1" dirty="0">
                <a:latin typeface="Trebuchet MS"/>
                <a:cs typeface="Trebuchet MS"/>
              </a:rPr>
              <a:t>Digunakan</a:t>
            </a:r>
            <a:r>
              <a:rPr sz="1056" b="1" spc="-8" dirty="0">
                <a:latin typeface="Trebuchet MS"/>
                <a:cs typeface="Trebuchet MS"/>
              </a:rPr>
              <a:t> </a:t>
            </a:r>
            <a:r>
              <a:rPr sz="1056" b="1" dirty="0">
                <a:latin typeface="Trebuchet MS"/>
                <a:cs typeface="Trebuchet MS"/>
              </a:rPr>
              <a:t>Untuk</a:t>
            </a:r>
            <a:r>
              <a:rPr sz="1056" b="1" spc="-8" dirty="0">
                <a:latin typeface="Trebuchet MS"/>
                <a:cs typeface="Trebuchet MS"/>
              </a:rPr>
              <a:t> Penghitungan</a:t>
            </a:r>
            <a:r>
              <a:rPr sz="1056" b="1" dirty="0">
                <a:latin typeface="Trebuchet MS"/>
                <a:cs typeface="Trebuchet MS"/>
              </a:rPr>
              <a:t> PPh</a:t>
            </a:r>
            <a:r>
              <a:rPr sz="1056" b="1" spc="-12" dirty="0">
                <a:latin typeface="Trebuchet MS"/>
                <a:cs typeface="Trebuchet MS"/>
              </a:rPr>
              <a:t> </a:t>
            </a:r>
            <a:r>
              <a:rPr sz="1056" b="1" dirty="0">
                <a:latin typeface="Trebuchet MS"/>
                <a:cs typeface="Trebuchet MS"/>
              </a:rPr>
              <a:t>Pasal</a:t>
            </a:r>
            <a:r>
              <a:rPr sz="1056" b="1" spc="-4" dirty="0">
                <a:latin typeface="Trebuchet MS"/>
                <a:cs typeface="Trebuchet MS"/>
              </a:rPr>
              <a:t> </a:t>
            </a:r>
            <a:r>
              <a:rPr sz="1056" b="1" dirty="0">
                <a:latin typeface="Trebuchet MS"/>
                <a:cs typeface="Trebuchet MS"/>
              </a:rPr>
              <a:t>21</a:t>
            </a:r>
            <a:r>
              <a:rPr sz="1056" b="1" spc="-12" dirty="0">
                <a:latin typeface="Trebuchet MS"/>
                <a:cs typeface="Trebuchet MS"/>
              </a:rPr>
              <a:t> </a:t>
            </a:r>
            <a:r>
              <a:rPr sz="1056" b="1" dirty="0">
                <a:solidFill>
                  <a:srgbClr val="FF0000"/>
                </a:solidFill>
                <a:latin typeface="Trebuchet MS"/>
                <a:cs typeface="Trebuchet MS"/>
              </a:rPr>
              <a:t>Pegawai</a:t>
            </a:r>
            <a:r>
              <a:rPr sz="1056" b="1" spc="-8" dirty="0">
                <a:solidFill>
                  <a:srgbClr val="FF0000"/>
                </a:solidFill>
                <a:latin typeface="Trebuchet MS"/>
                <a:cs typeface="Trebuchet MS"/>
              </a:rPr>
              <a:t> Tetap </a:t>
            </a:r>
            <a:r>
              <a:rPr sz="1056" b="1" dirty="0">
                <a:solidFill>
                  <a:srgbClr val="FF0000"/>
                </a:solidFill>
                <a:latin typeface="Trebuchet MS"/>
                <a:cs typeface="Trebuchet MS"/>
              </a:rPr>
              <a:t>pada</a:t>
            </a:r>
            <a:r>
              <a:rPr sz="1056" b="1" spc="-4" dirty="0">
                <a:solidFill>
                  <a:srgbClr val="FF0000"/>
                </a:solidFill>
                <a:latin typeface="Trebuchet MS"/>
                <a:cs typeface="Trebuchet MS"/>
              </a:rPr>
              <a:t> </a:t>
            </a:r>
            <a:r>
              <a:rPr sz="1056" b="1" dirty="0">
                <a:solidFill>
                  <a:srgbClr val="FF0000"/>
                </a:solidFill>
                <a:latin typeface="Trebuchet MS"/>
                <a:cs typeface="Trebuchet MS"/>
              </a:rPr>
              <a:t>Masa</a:t>
            </a:r>
            <a:r>
              <a:rPr sz="1056" b="1" spc="-4" dirty="0">
                <a:solidFill>
                  <a:srgbClr val="FF0000"/>
                </a:solidFill>
                <a:latin typeface="Trebuchet MS"/>
                <a:cs typeface="Trebuchet MS"/>
              </a:rPr>
              <a:t> </a:t>
            </a:r>
            <a:r>
              <a:rPr sz="1056" b="1" dirty="0">
                <a:solidFill>
                  <a:srgbClr val="FF0000"/>
                </a:solidFill>
                <a:latin typeface="Trebuchet MS"/>
                <a:cs typeface="Trebuchet MS"/>
              </a:rPr>
              <a:t>Pajak</a:t>
            </a:r>
            <a:r>
              <a:rPr sz="1056" b="1" spc="-8" dirty="0">
                <a:solidFill>
                  <a:srgbClr val="FF0000"/>
                </a:solidFill>
                <a:latin typeface="Trebuchet MS"/>
                <a:cs typeface="Trebuchet MS"/>
              </a:rPr>
              <a:t> </a:t>
            </a:r>
            <a:r>
              <a:rPr sz="1056" b="1" spc="-28" dirty="0">
                <a:solidFill>
                  <a:srgbClr val="FF0000"/>
                </a:solidFill>
                <a:latin typeface="Trebuchet MS"/>
                <a:cs typeface="Trebuchet MS"/>
              </a:rPr>
              <a:t>Terakhir,</a:t>
            </a:r>
            <a:r>
              <a:rPr sz="1056" b="1" spc="-4" dirty="0">
                <a:solidFill>
                  <a:srgbClr val="FF0000"/>
                </a:solidFill>
                <a:latin typeface="Trebuchet MS"/>
                <a:cs typeface="Trebuchet MS"/>
              </a:rPr>
              <a:t> </a:t>
            </a:r>
            <a:r>
              <a:rPr sz="1056" b="1" dirty="0">
                <a:solidFill>
                  <a:srgbClr val="00AF50"/>
                </a:solidFill>
                <a:latin typeface="Trebuchet MS"/>
                <a:cs typeface="Trebuchet MS"/>
              </a:rPr>
              <a:t>Pegawai</a:t>
            </a:r>
            <a:r>
              <a:rPr sz="1056" b="1" spc="-8" dirty="0">
                <a:solidFill>
                  <a:srgbClr val="00AF50"/>
                </a:solidFill>
                <a:latin typeface="Trebuchet MS"/>
                <a:cs typeface="Trebuchet MS"/>
              </a:rPr>
              <a:t> </a:t>
            </a:r>
            <a:r>
              <a:rPr sz="1056" b="1" dirty="0">
                <a:solidFill>
                  <a:srgbClr val="00AF50"/>
                </a:solidFill>
                <a:latin typeface="Trebuchet MS"/>
                <a:cs typeface="Trebuchet MS"/>
              </a:rPr>
              <a:t>Tidak</a:t>
            </a:r>
            <a:r>
              <a:rPr sz="1056" b="1" spc="-12" dirty="0">
                <a:solidFill>
                  <a:srgbClr val="00AF50"/>
                </a:solidFill>
                <a:latin typeface="Trebuchet MS"/>
                <a:cs typeface="Trebuchet MS"/>
              </a:rPr>
              <a:t> </a:t>
            </a:r>
            <a:r>
              <a:rPr sz="1056" b="1" spc="-8" dirty="0">
                <a:solidFill>
                  <a:srgbClr val="00AF50"/>
                </a:solidFill>
                <a:latin typeface="Trebuchet MS"/>
                <a:cs typeface="Trebuchet MS"/>
              </a:rPr>
              <a:t>Tetap </a:t>
            </a:r>
            <a:r>
              <a:rPr sz="1056" b="1" dirty="0">
                <a:solidFill>
                  <a:srgbClr val="00AF50"/>
                </a:solidFill>
                <a:latin typeface="Trebuchet MS"/>
                <a:cs typeface="Trebuchet MS"/>
              </a:rPr>
              <a:t>yang</a:t>
            </a:r>
            <a:r>
              <a:rPr sz="1056" b="1" spc="-16" dirty="0">
                <a:solidFill>
                  <a:srgbClr val="00AF50"/>
                </a:solidFill>
                <a:latin typeface="Trebuchet MS"/>
                <a:cs typeface="Trebuchet MS"/>
              </a:rPr>
              <a:t> </a:t>
            </a:r>
            <a:r>
              <a:rPr sz="1056" b="1" dirty="0">
                <a:solidFill>
                  <a:srgbClr val="00AF50"/>
                </a:solidFill>
                <a:latin typeface="Trebuchet MS"/>
                <a:cs typeface="Trebuchet MS"/>
              </a:rPr>
              <a:t>tidak</a:t>
            </a:r>
            <a:r>
              <a:rPr sz="1056" b="1" spc="-12" dirty="0">
                <a:solidFill>
                  <a:srgbClr val="00AF50"/>
                </a:solidFill>
                <a:latin typeface="Trebuchet MS"/>
                <a:cs typeface="Trebuchet MS"/>
              </a:rPr>
              <a:t> </a:t>
            </a:r>
            <a:r>
              <a:rPr sz="1056" b="1" dirty="0">
                <a:solidFill>
                  <a:srgbClr val="00AF50"/>
                </a:solidFill>
                <a:latin typeface="Trebuchet MS"/>
                <a:cs typeface="Trebuchet MS"/>
              </a:rPr>
              <a:t>dibayar</a:t>
            </a:r>
            <a:r>
              <a:rPr sz="1056" b="1" spc="-16" dirty="0">
                <a:solidFill>
                  <a:srgbClr val="00AF50"/>
                </a:solidFill>
                <a:latin typeface="Trebuchet MS"/>
                <a:cs typeface="Trebuchet MS"/>
              </a:rPr>
              <a:t> </a:t>
            </a:r>
            <a:r>
              <a:rPr sz="1056" b="1" dirty="0">
                <a:solidFill>
                  <a:srgbClr val="00AF50"/>
                </a:solidFill>
                <a:latin typeface="Trebuchet MS"/>
                <a:cs typeface="Trebuchet MS"/>
              </a:rPr>
              <a:t>bulanan</a:t>
            </a:r>
            <a:r>
              <a:rPr sz="1056" b="1" spc="-12" dirty="0">
                <a:solidFill>
                  <a:srgbClr val="00AF50"/>
                </a:solidFill>
                <a:latin typeface="Trebuchet MS"/>
                <a:cs typeface="Trebuchet MS"/>
              </a:rPr>
              <a:t> </a:t>
            </a:r>
            <a:r>
              <a:rPr sz="1056" b="1" spc="-20" dirty="0">
                <a:solidFill>
                  <a:srgbClr val="00AF50"/>
                </a:solidFill>
                <a:latin typeface="Trebuchet MS"/>
                <a:cs typeface="Trebuchet MS"/>
              </a:rPr>
              <a:t>dan </a:t>
            </a:r>
            <a:r>
              <a:rPr sz="1056" b="1" dirty="0">
                <a:solidFill>
                  <a:srgbClr val="00AF50"/>
                </a:solidFill>
                <a:latin typeface="Trebuchet MS"/>
                <a:cs typeface="Trebuchet MS"/>
              </a:rPr>
              <a:t>dibayar</a:t>
            </a:r>
            <a:r>
              <a:rPr sz="1056" b="1" spc="154" dirty="0">
                <a:solidFill>
                  <a:srgbClr val="00AF50"/>
                </a:solidFill>
                <a:latin typeface="Trebuchet MS"/>
                <a:cs typeface="Trebuchet MS"/>
              </a:rPr>
              <a:t> </a:t>
            </a:r>
            <a:r>
              <a:rPr sz="1056" b="1" dirty="0">
                <a:solidFill>
                  <a:srgbClr val="00AF50"/>
                </a:solidFill>
                <a:latin typeface="Trebuchet MS"/>
                <a:cs typeface="Trebuchet MS"/>
              </a:rPr>
              <a:t>lebih</a:t>
            </a:r>
            <a:r>
              <a:rPr sz="1056" b="1" spc="158" dirty="0">
                <a:solidFill>
                  <a:srgbClr val="00AF50"/>
                </a:solidFill>
                <a:latin typeface="Trebuchet MS"/>
                <a:cs typeface="Trebuchet MS"/>
              </a:rPr>
              <a:t> </a:t>
            </a:r>
            <a:r>
              <a:rPr sz="1056" b="1" dirty="0">
                <a:solidFill>
                  <a:srgbClr val="00AF50"/>
                </a:solidFill>
                <a:latin typeface="Trebuchet MS"/>
                <a:cs typeface="Trebuchet MS"/>
              </a:rPr>
              <a:t>2,5</a:t>
            </a:r>
            <a:r>
              <a:rPr sz="1056" b="1" spc="158" dirty="0">
                <a:solidFill>
                  <a:srgbClr val="00AF50"/>
                </a:solidFill>
                <a:latin typeface="Trebuchet MS"/>
                <a:cs typeface="Trebuchet MS"/>
              </a:rPr>
              <a:t> </a:t>
            </a:r>
            <a:r>
              <a:rPr sz="1056" b="1" dirty="0">
                <a:solidFill>
                  <a:srgbClr val="00AF50"/>
                </a:solidFill>
                <a:latin typeface="Trebuchet MS"/>
                <a:cs typeface="Trebuchet MS"/>
              </a:rPr>
              <a:t>jt</a:t>
            </a:r>
            <a:r>
              <a:rPr sz="1056" b="1" spc="158" dirty="0">
                <a:solidFill>
                  <a:srgbClr val="00AF50"/>
                </a:solidFill>
                <a:latin typeface="Trebuchet MS"/>
                <a:cs typeface="Trebuchet MS"/>
              </a:rPr>
              <a:t> </a:t>
            </a:r>
            <a:r>
              <a:rPr sz="1056" b="1" dirty="0">
                <a:solidFill>
                  <a:srgbClr val="00AF50"/>
                </a:solidFill>
                <a:latin typeface="Trebuchet MS"/>
                <a:cs typeface="Trebuchet MS"/>
              </a:rPr>
              <a:t>per</a:t>
            </a:r>
            <a:r>
              <a:rPr sz="1056" b="1" spc="158" dirty="0">
                <a:solidFill>
                  <a:srgbClr val="00AF50"/>
                </a:solidFill>
                <a:latin typeface="Trebuchet MS"/>
                <a:cs typeface="Trebuchet MS"/>
              </a:rPr>
              <a:t> </a:t>
            </a:r>
            <a:r>
              <a:rPr sz="1056" b="1" dirty="0">
                <a:solidFill>
                  <a:srgbClr val="00AF50"/>
                </a:solidFill>
                <a:latin typeface="Trebuchet MS"/>
                <a:cs typeface="Trebuchet MS"/>
              </a:rPr>
              <a:t>hari</a:t>
            </a:r>
            <a:r>
              <a:rPr sz="1056" b="1" dirty="0">
                <a:solidFill>
                  <a:srgbClr val="FF0000"/>
                </a:solidFill>
                <a:latin typeface="Trebuchet MS"/>
                <a:cs typeface="Trebuchet MS"/>
              </a:rPr>
              <a:t>,</a:t>
            </a:r>
            <a:r>
              <a:rPr sz="1056" b="1" spc="158" dirty="0">
                <a:solidFill>
                  <a:srgbClr val="FF0000"/>
                </a:solidFill>
                <a:latin typeface="Trebuchet MS"/>
                <a:cs typeface="Trebuchet MS"/>
              </a:rPr>
              <a:t> </a:t>
            </a:r>
            <a:r>
              <a:rPr sz="1056" b="1" dirty="0">
                <a:solidFill>
                  <a:srgbClr val="006FC0"/>
                </a:solidFill>
                <a:latin typeface="Trebuchet MS"/>
                <a:cs typeface="Trebuchet MS"/>
              </a:rPr>
              <a:t>Bukan</a:t>
            </a:r>
            <a:r>
              <a:rPr sz="1056" b="1" spc="150" dirty="0">
                <a:solidFill>
                  <a:srgbClr val="006FC0"/>
                </a:solidFill>
                <a:latin typeface="Trebuchet MS"/>
                <a:cs typeface="Trebuchet MS"/>
              </a:rPr>
              <a:t> </a:t>
            </a:r>
            <a:r>
              <a:rPr sz="1056" b="1" dirty="0">
                <a:solidFill>
                  <a:srgbClr val="006FC0"/>
                </a:solidFill>
                <a:latin typeface="Trebuchet MS"/>
                <a:cs typeface="Trebuchet MS"/>
              </a:rPr>
              <a:t>Pegawai</a:t>
            </a:r>
            <a:r>
              <a:rPr sz="1056" b="1" dirty="0">
                <a:solidFill>
                  <a:srgbClr val="FF0000"/>
                </a:solidFill>
                <a:latin typeface="Trebuchet MS"/>
                <a:cs typeface="Trebuchet MS"/>
              </a:rPr>
              <a:t>,</a:t>
            </a:r>
            <a:r>
              <a:rPr sz="1056" b="1" spc="163" dirty="0">
                <a:solidFill>
                  <a:srgbClr val="FF0000"/>
                </a:solidFill>
                <a:latin typeface="Trebuchet MS"/>
                <a:cs typeface="Trebuchet MS"/>
              </a:rPr>
              <a:t> </a:t>
            </a:r>
            <a:r>
              <a:rPr sz="1056" b="1" dirty="0">
                <a:solidFill>
                  <a:srgbClr val="6600FF"/>
                </a:solidFill>
                <a:latin typeface="Trebuchet MS"/>
                <a:cs typeface="Trebuchet MS"/>
              </a:rPr>
              <a:t>Peserta</a:t>
            </a:r>
            <a:r>
              <a:rPr sz="1056" b="1" spc="163" dirty="0">
                <a:solidFill>
                  <a:srgbClr val="6600FF"/>
                </a:solidFill>
                <a:latin typeface="Trebuchet MS"/>
                <a:cs typeface="Trebuchet MS"/>
              </a:rPr>
              <a:t> </a:t>
            </a:r>
            <a:r>
              <a:rPr sz="1056" b="1" dirty="0">
                <a:solidFill>
                  <a:srgbClr val="6600FF"/>
                </a:solidFill>
                <a:latin typeface="Trebuchet MS"/>
                <a:cs typeface="Trebuchet MS"/>
              </a:rPr>
              <a:t>Kegiatan</a:t>
            </a:r>
            <a:r>
              <a:rPr sz="1056" b="1" dirty="0">
                <a:solidFill>
                  <a:srgbClr val="FF0000"/>
                </a:solidFill>
                <a:latin typeface="Trebuchet MS"/>
                <a:cs typeface="Trebuchet MS"/>
              </a:rPr>
              <a:t>,</a:t>
            </a:r>
            <a:r>
              <a:rPr sz="1056" b="1" spc="163" dirty="0">
                <a:solidFill>
                  <a:srgbClr val="FF0000"/>
                </a:solidFill>
                <a:latin typeface="Trebuchet MS"/>
                <a:cs typeface="Trebuchet MS"/>
              </a:rPr>
              <a:t> </a:t>
            </a:r>
            <a:r>
              <a:rPr sz="1056" b="1" dirty="0">
                <a:solidFill>
                  <a:srgbClr val="993300"/>
                </a:solidFill>
                <a:latin typeface="Trebuchet MS"/>
                <a:cs typeface="Trebuchet MS"/>
              </a:rPr>
              <a:t>Penarikan</a:t>
            </a:r>
            <a:r>
              <a:rPr sz="1056" b="1" spc="154" dirty="0">
                <a:solidFill>
                  <a:srgbClr val="993300"/>
                </a:solidFill>
                <a:latin typeface="Trebuchet MS"/>
                <a:cs typeface="Trebuchet MS"/>
              </a:rPr>
              <a:t> </a:t>
            </a:r>
            <a:r>
              <a:rPr sz="1056" b="1" dirty="0">
                <a:solidFill>
                  <a:srgbClr val="993300"/>
                </a:solidFill>
                <a:latin typeface="Trebuchet MS"/>
                <a:cs typeface="Trebuchet MS"/>
              </a:rPr>
              <a:t>Dan</a:t>
            </a:r>
            <a:r>
              <a:rPr sz="1056" b="1" spc="158" dirty="0">
                <a:solidFill>
                  <a:srgbClr val="993300"/>
                </a:solidFill>
                <a:latin typeface="Trebuchet MS"/>
                <a:cs typeface="Trebuchet MS"/>
              </a:rPr>
              <a:t> </a:t>
            </a:r>
            <a:r>
              <a:rPr sz="1056" b="1" dirty="0">
                <a:solidFill>
                  <a:srgbClr val="993300"/>
                </a:solidFill>
                <a:latin typeface="Trebuchet MS"/>
                <a:cs typeface="Trebuchet MS"/>
              </a:rPr>
              <a:t>Pensiun</a:t>
            </a:r>
            <a:r>
              <a:rPr sz="1056" b="1" spc="154" dirty="0">
                <a:solidFill>
                  <a:srgbClr val="993300"/>
                </a:solidFill>
                <a:latin typeface="Trebuchet MS"/>
                <a:cs typeface="Trebuchet MS"/>
              </a:rPr>
              <a:t> </a:t>
            </a:r>
            <a:r>
              <a:rPr sz="1056" b="1" dirty="0">
                <a:solidFill>
                  <a:srgbClr val="993300"/>
                </a:solidFill>
                <a:latin typeface="Trebuchet MS"/>
                <a:cs typeface="Trebuchet MS"/>
              </a:rPr>
              <a:t>di</a:t>
            </a:r>
            <a:r>
              <a:rPr sz="1056" b="1" spc="158" dirty="0">
                <a:solidFill>
                  <a:srgbClr val="993300"/>
                </a:solidFill>
                <a:latin typeface="Trebuchet MS"/>
                <a:cs typeface="Trebuchet MS"/>
              </a:rPr>
              <a:t> </a:t>
            </a:r>
            <a:r>
              <a:rPr sz="1056" b="1" dirty="0">
                <a:solidFill>
                  <a:srgbClr val="993300"/>
                </a:solidFill>
                <a:latin typeface="Trebuchet MS"/>
                <a:cs typeface="Trebuchet MS"/>
              </a:rPr>
              <a:t>Awal</a:t>
            </a:r>
            <a:r>
              <a:rPr sz="1056" b="1" spc="158" dirty="0">
                <a:solidFill>
                  <a:srgbClr val="993300"/>
                </a:solidFill>
                <a:latin typeface="Trebuchet MS"/>
                <a:cs typeface="Trebuchet MS"/>
              </a:rPr>
              <a:t> </a:t>
            </a:r>
            <a:r>
              <a:rPr sz="1056" b="1" dirty="0">
                <a:solidFill>
                  <a:srgbClr val="993300"/>
                </a:solidFill>
                <a:latin typeface="Trebuchet MS"/>
                <a:cs typeface="Trebuchet MS"/>
              </a:rPr>
              <a:t>Peserta</a:t>
            </a:r>
            <a:r>
              <a:rPr sz="1056" b="1" spc="166" dirty="0">
                <a:solidFill>
                  <a:srgbClr val="993300"/>
                </a:solidFill>
                <a:latin typeface="Trebuchet MS"/>
                <a:cs typeface="Trebuchet MS"/>
              </a:rPr>
              <a:t> </a:t>
            </a:r>
            <a:r>
              <a:rPr sz="1056" b="1" dirty="0">
                <a:solidFill>
                  <a:srgbClr val="993300"/>
                </a:solidFill>
                <a:latin typeface="Trebuchet MS"/>
                <a:cs typeface="Trebuchet MS"/>
              </a:rPr>
              <a:t>Program</a:t>
            </a:r>
            <a:r>
              <a:rPr sz="1056" b="1" spc="154" dirty="0">
                <a:solidFill>
                  <a:srgbClr val="993300"/>
                </a:solidFill>
                <a:latin typeface="Trebuchet MS"/>
                <a:cs typeface="Trebuchet MS"/>
              </a:rPr>
              <a:t> </a:t>
            </a:r>
            <a:r>
              <a:rPr sz="1056" b="1" dirty="0">
                <a:solidFill>
                  <a:srgbClr val="993300"/>
                </a:solidFill>
                <a:latin typeface="Trebuchet MS"/>
                <a:cs typeface="Trebuchet MS"/>
              </a:rPr>
              <a:t>Pensiun</a:t>
            </a:r>
            <a:r>
              <a:rPr sz="1056" b="1" spc="163" dirty="0">
                <a:solidFill>
                  <a:srgbClr val="993300"/>
                </a:solidFill>
                <a:latin typeface="Trebuchet MS"/>
                <a:cs typeface="Trebuchet MS"/>
              </a:rPr>
              <a:t> </a:t>
            </a:r>
            <a:r>
              <a:rPr sz="1056" b="1" dirty="0">
                <a:latin typeface="Trebuchet MS"/>
                <a:cs typeface="Trebuchet MS"/>
              </a:rPr>
              <a:t>dan</a:t>
            </a:r>
            <a:r>
              <a:rPr sz="1056" b="1" spc="154" dirty="0">
                <a:latin typeface="Trebuchet MS"/>
                <a:cs typeface="Trebuchet MS"/>
              </a:rPr>
              <a:t> </a:t>
            </a:r>
            <a:r>
              <a:rPr sz="1056" b="1" spc="-8" dirty="0">
                <a:solidFill>
                  <a:srgbClr val="006600"/>
                </a:solidFill>
                <a:latin typeface="Trebuchet MS"/>
                <a:cs typeface="Trebuchet MS"/>
              </a:rPr>
              <a:t>Mantan Pegawai</a:t>
            </a:r>
            <a:endParaRPr sz="1056" dirty="0">
              <a:latin typeface="Trebuchet MS"/>
              <a:cs typeface="Trebuchet MS"/>
            </a:endParaRPr>
          </a:p>
        </p:txBody>
      </p:sp>
      <p:grpSp>
        <p:nvGrpSpPr>
          <p:cNvPr id="7" name="object 7"/>
          <p:cNvGrpSpPr/>
          <p:nvPr/>
        </p:nvGrpSpPr>
        <p:grpSpPr>
          <a:xfrm>
            <a:off x="8376551" y="6042422"/>
            <a:ext cx="1421924" cy="340003"/>
            <a:chOff x="10309606" y="6331965"/>
            <a:chExt cx="1750060" cy="418465"/>
          </a:xfrm>
        </p:grpSpPr>
        <p:sp>
          <p:nvSpPr>
            <p:cNvPr id="8" name="object 8"/>
            <p:cNvSpPr/>
            <p:nvPr/>
          </p:nvSpPr>
          <p:spPr>
            <a:xfrm>
              <a:off x="10315956" y="6338315"/>
              <a:ext cx="1737360" cy="405765"/>
            </a:xfrm>
            <a:custGeom>
              <a:avLst/>
              <a:gdLst/>
              <a:ahLst/>
              <a:cxnLst/>
              <a:rect l="l" t="t" r="r" b="b"/>
              <a:pathLst>
                <a:path w="1737359" h="405765">
                  <a:moveTo>
                    <a:pt x="1669796" y="0"/>
                  </a:moveTo>
                  <a:lnTo>
                    <a:pt x="67564" y="0"/>
                  </a:lnTo>
                  <a:lnTo>
                    <a:pt x="41255" y="5309"/>
                  </a:lnTo>
                  <a:lnTo>
                    <a:pt x="19780" y="19789"/>
                  </a:lnTo>
                  <a:lnTo>
                    <a:pt x="5306" y="41265"/>
                  </a:lnTo>
                  <a:lnTo>
                    <a:pt x="0" y="67564"/>
                  </a:lnTo>
                  <a:lnTo>
                    <a:pt x="0" y="337820"/>
                  </a:lnTo>
                  <a:lnTo>
                    <a:pt x="5306" y="364118"/>
                  </a:lnTo>
                  <a:lnTo>
                    <a:pt x="19780" y="385594"/>
                  </a:lnTo>
                  <a:lnTo>
                    <a:pt x="41255" y="400074"/>
                  </a:lnTo>
                  <a:lnTo>
                    <a:pt x="67564" y="405384"/>
                  </a:lnTo>
                  <a:lnTo>
                    <a:pt x="1669796" y="405384"/>
                  </a:lnTo>
                  <a:lnTo>
                    <a:pt x="1696104" y="400074"/>
                  </a:lnTo>
                  <a:lnTo>
                    <a:pt x="1717579" y="385594"/>
                  </a:lnTo>
                  <a:lnTo>
                    <a:pt x="1732053" y="364118"/>
                  </a:lnTo>
                  <a:lnTo>
                    <a:pt x="1737360" y="337820"/>
                  </a:lnTo>
                  <a:lnTo>
                    <a:pt x="1737360" y="67564"/>
                  </a:lnTo>
                  <a:lnTo>
                    <a:pt x="1732053" y="41265"/>
                  </a:lnTo>
                  <a:lnTo>
                    <a:pt x="1717579" y="19789"/>
                  </a:lnTo>
                  <a:lnTo>
                    <a:pt x="1696104" y="5309"/>
                  </a:lnTo>
                  <a:lnTo>
                    <a:pt x="1669796" y="0"/>
                  </a:lnTo>
                  <a:close/>
                </a:path>
              </a:pathLst>
            </a:custGeom>
            <a:solidFill>
              <a:srgbClr val="FFFFFF"/>
            </a:solidFill>
          </p:spPr>
          <p:txBody>
            <a:bodyPr wrap="square" lIns="0" tIns="0" rIns="0" bIns="0" rtlCol="0"/>
            <a:lstStyle/>
            <a:p>
              <a:endParaRPr sz="1138"/>
            </a:p>
          </p:txBody>
        </p:sp>
        <p:sp>
          <p:nvSpPr>
            <p:cNvPr id="9" name="object 9"/>
            <p:cNvSpPr/>
            <p:nvPr/>
          </p:nvSpPr>
          <p:spPr>
            <a:xfrm>
              <a:off x="10315956" y="6338315"/>
              <a:ext cx="1737360" cy="405765"/>
            </a:xfrm>
            <a:custGeom>
              <a:avLst/>
              <a:gdLst/>
              <a:ahLst/>
              <a:cxnLst/>
              <a:rect l="l" t="t" r="r" b="b"/>
              <a:pathLst>
                <a:path w="1737359" h="405765">
                  <a:moveTo>
                    <a:pt x="0" y="67564"/>
                  </a:moveTo>
                  <a:lnTo>
                    <a:pt x="5306" y="41265"/>
                  </a:lnTo>
                  <a:lnTo>
                    <a:pt x="19780" y="19789"/>
                  </a:lnTo>
                  <a:lnTo>
                    <a:pt x="41255" y="5309"/>
                  </a:lnTo>
                  <a:lnTo>
                    <a:pt x="67564" y="0"/>
                  </a:lnTo>
                  <a:lnTo>
                    <a:pt x="1669796" y="0"/>
                  </a:lnTo>
                  <a:lnTo>
                    <a:pt x="1696104" y="5309"/>
                  </a:lnTo>
                  <a:lnTo>
                    <a:pt x="1717579" y="19789"/>
                  </a:lnTo>
                  <a:lnTo>
                    <a:pt x="1732053" y="41265"/>
                  </a:lnTo>
                  <a:lnTo>
                    <a:pt x="1737360" y="67564"/>
                  </a:lnTo>
                  <a:lnTo>
                    <a:pt x="1737360" y="337820"/>
                  </a:lnTo>
                  <a:lnTo>
                    <a:pt x="1732053" y="364118"/>
                  </a:lnTo>
                  <a:lnTo>
                    <a:pt x="1717579" y="385594"/>
                  </a:lnTo>
                  <a:lnTo>
                    <a:pt x="1696104" y="400074"/>
                  </a:lnTo>
                  <a:lnTo>
                    <a:pt x="1669796" y="405384"/>
                  </a:lnTo>
                  <a:lnTo>
                    <a:pt x="67564" y="405384"/>
                  </a:lnTo>
                  <a:lnTo>
                    <a:pt x="41255" y="400074"/>
                  </a:lnTo>
                  <a:lnTo>
                    <a:pt x="19780" y="385594"/>
                  </a:lnTo>
                  <a:lnTo>
                    <a:pt x="5306" y="364118"/>
                  </a:lnTo>
                  <a:lnTo>
                    <a:pt x="0" y="337820"/>
                  </a:lnTo>
                  <a:lnTo>
                    <a:pt x="0" y="67564"/>
                  </a:lnTo>
                  <a:close/>
                </a:path>
              </a:pathLst>
            </a:custGeom>
            <a:ln w="12700">
              <a:solidFill>
                <a:srgbClr val="000000"/>
              </a:solidFill>
              <a:prstDash val="sysDash"/>
            </a:ln>
          </p:spPr>
          <p:txBody>
            <a:bodyPr wrap="square" lIns="0" tIns="0" rIns="0" bIns="0" rtlCol="0"/>
            <a:lstStyle/>
            <a:p>
              <a:endParaRPr sz="1138"/>
            </a:p>
          </p:txBody>
        </p:sp>
      </p:grpSp>
      <p:sp>
        <p:nvSpPr>
          <p:cNvPr id="10" name="object 10"/>
          <p:cNvSpPr txBox="1"/>
          <p:nvPr/>
        </p:nvSpPr>
        <p:spPr>
          <a:xfrm>
            <a:off x="8464777" y="6042422"/>
            <a:ext cx="1245473" cy="302687"/>
          </a:xfrm>
          <a:prstGeom prst="rect">
            <a:avLst/>
          </a:prstGeom>
        </p:spPr>
        <p:txBody>
          <a:bodyPr vert="horz" wrap="square" lIns="0" tIns="2580" rIns="0" bIns="0" rtlCol="0">
            <a:spAutoFit/>
          </a:bodyPr>
          <a:lstStyle/>
          <a:p>
            <a:pPr algn="ctr">
              <a:spcBef>
                <a:spcPts val="20"/>
              </a:spcBef>
            </a:pPr>
            <a:r>
              <a:rPr sz="975" b="1" dirty="0">
                <a:solidFill>
                  <a:srgbClr val="1B2852"/>
                </a:solidFill>
                <a:latin typeface="Trebuchet MS"/>
                <a:cs typeface="Trebuchet MS"/>
              </a:rPr>
              <a:t>PP</a:t>
            </a:r>
            <a:r>
              <a:rPr sz="975" b="1" spc="-28" dirty="0">
                <a:solidFill>
                  <a:srgbClr val="1B2852"/>
                </a:solidFill>
                <a:latin typeface="Trebuchet MS"/>
                <a:cs typeface="Trebuchet MS"/>
              </a:rPr>
              <a:t> </a:t>
            </a:r>
            <a:r>
              <a:rPr sz="975" b="1" dirty="0">
                <a:solidFill>
                  <a:srgbClr val="1B2852"/>
                </a:solidFill>
                <a:latin typeface="Trebuchet MS"/>
                <a:cs typeface="Trebuchet MS"/>
              </a:rPr>
              <a:t>58</a:t>
            </a:r>
            <a:r>
              <a:rPr sz="975" b="1" spc="-16"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2023</a:t>
            </a:r>
            <a:endParaRPr sz="975" dirty="0">
              <a:latin typeface="Trebuchet MS"/>
              <a:cs typeface="Trebuchet MS"/>
            </a:endParaRPr>
          </a:p>
          <a:p>
            <a:pPr algn="ctr">
              <a:lnSpc>
                <a:spcPct val="100000"/>
              </a:lnSpc>
            </a:pPr>
            <a:r>
              <a:rPr sz="975" b="1" dirty="0">
                <a:solidFill>
                  <a:srgbClr val="1B2852"/>
                </a:solidFill>
                <a:latin typeface="Trebuchet MS"/>
                <a:cs typeface="Trebuchet MS"/>
              </a:rPr>
              <a:t>PMK</a:t>
            </a:r>
            <a:r>
              <a:rPr sz="975" b="1" spc="-28" dirty="0">
                <a:solidFill>
                  <a:srgbClr val="1B2852"/>
                </a:solidFill>
                <a:latin typeface="Trebuchet MS"/>
                <a:cs typeface="Trebuchet MS"/>
              </a:rPr>
              <a:t> </a:t>
            </a:r>
            <a:r>
              <a:rPr sz="975" b="1" dirty="0">
                <a:solidFill>
                  <a:srgbClr val="1B2852"/>
                </a:solidFill>
                <a:latin typeface="Trebuchet MS"/>
                <a:cs typeface="Trebuchet MS"/>
              </a:rPr>
              <a:t>168</a:t>
            </a:r>
            <a:r>
              <a:rPr sz="975" b="1" spc="-28"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2023</a:t>
            </a:r>
            <a:endParaRPr sz="975" dirty="0">
              <a:latin typeface="Trebuchet MS"/>
              <a:cs typeface="Trebuchet MS"/>
            </a:endParaRPr>
          </a:p>
        </p:txBody>
      </p:sp>
    </p:spTree>
    <p:extLst>
      <p:ext uri="{BB962C8B-B14F-4D97-AF65-F5344CB8AC3E}">
        <p14:creationId xmlns:p14="http://schemas.microsoft.com/office/powerpoint/2010/main" val="1037412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439589" y="4166326"/>
          <a:ext cx="8951000" cy="1166686"/>
        </p:xfrm>
        <a:graphic>
          <a:graphicData uri="http://schemas.openxmlformats.org/drawingml/2006/table">
            <a:tbl>
              <a:tblPr firstRow="1" bandRow="1">
                <a:tableStyleId>{2D5ABB26-0587-4C30-8999-92F81FD0307C}</a:tableStyleId>
              </a:tblPr>
              <a:tblGrid>
                <a:gridCol w="6456958">
                  <a:extLst>
                    <a:ext uri="{9D8B030D-6E8A-4147-A177-3AD203B41FA5}">
                      <a16:colId xmlns:a16="http://schemas.microsoft.com/office/drawing/2014/main" val="20000"/>
                    </a:ext>
                  </a:extLst>
                </a:gridCol>
                <a:gridCol w="2494042">
                  <a:extLst>
                    <a:ext uri="{9D8B030D-6E8A-4147-A177-3AD203B41FA5}">
                      <a16:colId xmlns:a16="http://schemas.microsoft.com/office/drawing/2014/main" val="20001"/>
                    </a:ext>
                  </a:extLst>
                </a:gridCol>
              </a:tblGrid>
              <a:tr h="255389">
                <a:tc>
                  <a:txBody>
                    <a:bodyPr/>
                    <a:lstStyle/>
                    <a:p>
                      <a:pPr algn="ctr">
                        <a:lnSpc>
                          <a:spcPct val="100000"/>
                        </a:lnSpc>
                        <a:spcBef>
                          <a:spcPts val="120"/>
                        </a:spcBef>
                      </a:pPr>
                      <a:r>
                        <a:rPr sz="1500" b="1" dirty="0">
                          <a:solidFill>
                            <a:srgbClr val="FFFFFF"/>
                          </a:solidFill>
                          <a:latin typeface="Trebuchet MS"/>
                          <a:cs typeface="Trebuchet MS"/>
                        </a:rPr>
                        <a:t>Penghasilan</a:t>
                      </a:r>
                      <a:r>
                        <a:rPr sz="1500" b="1" spc="-85" dirty="0">
                          <a:solidFill>
                            <a:srgbClr val="FFFFFF"/>
                          </a:solidFill>
                          <a:latin typeface="Trebuchet MS"/>
                          <a:cs typeface="Trebuchet MS"/>
                        </a:rPr>
                        <a:t> </a:t>
                      </a:r>
                      <a:r>
                        <a:rPr sz="1500" b="1" dirty="0">
                          <a:solidFill>
                            <a:srgbClr val="FFFFFF"/>
                          </a:solidFill>
                          <a:latin typeface="Trebuchet MS"/>
                          <a:cs typeface="Trebuchet MS"/>
                        </a:rPr>
                        <a:t>Bruto</a:t>
                      </a:r>
                      <a:r>
                        <a:rPr sz="1500" b="1" spc="-95" dirty="0">
                          <a:solidFill>
                            <a:srgbClr val="FFFFFF"/>
                          </a:solidFill>
                          <a:latin typeface="Trebuchet MS"/>
                          <a:cs typeface="Trebuchet MS"/>
                        </a:rPr>
                        <a:t> </a:t>
                      </a:r>
                      <a:r>
                        <a:rPr sz="1500" b="1" spc="-10" dirty="0">
                          <a:solidFill>
                            <a:srgbClr val="FFFFFF"/>
                          </a:solidFill>
                          <a:latin typeface="Trebuchet MS"/>
                          <a:cs typeface="Trebuchet MS"/>
                        </a:rPr>
                        <a:t>Harian</a:t>
                      </a:r>
                      <a:endParaRPr sz="1500">
                        <a:latin typeface="Trebuchet MS"/>
                        <a:cs typeface="Trebuchet MS"/>
                      </a:endParaRPr>
                    </a:p>
                  </a:txBody>
                  <a:tcPr marL="0" marR="0" marT="12383" marB="0">
                    <a:lnL w="9525">
                      <a:solidFill>
                        <a:srgbClr val="B6503C"/>
                      </a:solidFill>
                      <a:prstDash val="solid"/>
                    </a:lnL>
                    <a:lnR w="12700">
                      <a:solidFill>
                        <a:srgbClr val="FFFFFF"/>
                      </a:solidFill>
                      <a:prstDash val="solid"/>
                    </a:lnR>
                    <a:lnT w="9525">
                      <a:solidFill>
                        <a:srgbClr val="B6503C"/>
                      </a:solidFill>
                      <a:prstDash val="solid"/>
                    </a:lnT>
                    <a:lnB w="9525">
                      <a:solidFill>
                        <a:srgbClr val="B6503C"/>
                      </a:solidFill>
                      <a:prstDash val="solid"/>
                    </a:lnB>
                    <a:solidFill>
                      <a:srgbClr val="6F2F9F"/>
                    </a:solidFill>
                  </a:tcPr>
                </a:tc>
                <a:tc>
                  <a:txBody>
                    <a:bodyPr/>
                    <a:lstStyle/>
                    <a:p>
                      <a:pPr marL="944244">
                        <a:lnSpc>
                          <a:spcPct val="100000"/>
                        </a:lnSpc>
                        <a:spcBef>
                          <a:spcPts val="120"/>
                        </a:spcBef>
                      </a:pPr>
                      <a:r>
                        <a:rPr sz="1500" b="1" dirty="0">
                          <a:solidFill>
                            <a:srgbClr val="FFFFFF"/>
                          </a:solidFill>
                          <a:latin typeface="Trebuchet MS"/>
                          <a:cs typeface="Trebuchet MS"/>
                        </a:rPr>
                        <a:t>TER</a:t>
                      </a:r>
                      <a:r>
                        <a:rPr sz="1500" b="1" spc="-40" dirty="0">
                          <a:solidFill>
                            <a:srgbClr val="FFFFFF"/>
                          </a:solidFill>
                          <a:latin typeface="Trebuchet MS"/>
                          <a:cs typeface="Trebuchet MS"/>
                        </a:rPr>
                        <a:t> </a:t>
                      </a:r>
                      <a:r>
                        <a:rPr sz="1500" b="1" spc="-10" dirty="0">
                          <a:solidFill>
                            <a:srgbClr val="FFFFFF"/>
                          </a:solidFill>
                          <a:latin typeface="Trebuchet MS"/>
                          <a:cs typeface="Trebuchet MS"/>
                        </a:rPr>
                        <a:t>Harian</a:t>
                      </a:r>
                      <a:endParaRPr sz="1500">
                        <a:latin typeface="Trebuchet MS"/>
                        <a:cs typeface="Trebuchet MS"/>
                      </a:endParaRPr>
                    </a:p>
                  </a:txBody>
                  <a:tcPr marL="0" marR="0" marT="12383" marB="0">
                    <a:lnL w="12700">
                      <a:solidFill>
                        <a:srgbClr val="FFFFF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6F2F9F"/>
                    </a:solidFill>
                  </a:tcPr>
                </a:tc>
                <a:extLst>
                  <a:ext uri="{0D108BD9-81ED-4DB2-BD59-A6C34878D82A}">
                    <a16:rowId xmlns:a16="http://schemas.microsoft.com/office/drawing/2014/main" val="10000"/>
                  </a:ext>
                </a:extLst>
              </a:tr>
              <a:tr h="352385">
                <a:tc>
                  <a:txBody>
                    <a:bodyPr/>
                    <a:lstStyle/>
                    <a:p>
                      <a:pPr marL="68580">
                        <a:lnSpc>
                          <a:spcPct val="100000"/>
                        </a:lnSpc>
                        <a:spcBef>
                          <a:spcPts val="590"/>
                        </a:spcBef>
                      </a:pPr>
                      <a:r>
                        <a:rPr sz="1500" dirty="0">
                          <a:solidFill>
                            <a:srgbClr val="001F5F"/>
                          </a:solidFill>
                          <a:latin typeface="Trebuchet MS"/>
                          <a:cs typeface="Trebuchet MS"/>
                        </a:rPr>
                        <a:t>PTKP</a:t>
                      </a:r>
                      <a:r>
                        <a:rPr sz="1500" spc="-45" dirty="0">
                          <a:solidFill>
                            <a:srgbClr val="001F5F"/>
                          </a:solidFill>
                          <a:latin typeface="Trebuchet MS"/>
                          <a:cs typeface="Trebuchet MS"/>
                        </a:rPr>
                        <a:t> </a:t>
                      </a:r>
                      <a:r>
                        <a:rPr sz="1500" dirty="0">
                          <a:solidFill>
                            <a:srgbClr val="001F5F"/>
                          </a:solidFill>
                          <a:latin typeface="Trebuchet MS"/>
                          <a:cs typeface="Trebuchet MS"/>
                        </a:rPr>
                        <a:t>:</a:t>
                      </a:r>
                      <a:r>
                        <a:rPr sz="1500" spc="-35" dirty="0">
                          <a:solidFill>
                            <a:srgbClr val="001F5F"/>
                          </a:solidFill>
                          <a:latin typeface="Trebuchet MS"/>
                          <a:cs typeface="Trebuchet MS"/>
                        </a:rPr>
                        <a:t> </a:t>
                      </a:r>
                      <a:r>
                        <a:rPr sz="1500" dirty="0">
                          <a:solidFill>
                            <a:srgbClr val="001F5F"/>
                          </a:solidFill>
                          <a:latin typeface="Trebuchet MS"/>
                          <a:cs typeface="Trebuchet MS"/>
                        </a:rPr>
                        <a:t>TK/0</a:t>
                      </a:r>
                      <a:r>
                        <a:rPr sz="1500" spc="-20" dirty="0">
                          <a:solidFill>
                            <a:srgbClr val="001F5F"/>
                          </a:solidFill>
                          <a:latin typeface="Trebuchet MS"/>
                          <a:cs typeface="Trebuchet MS"/>
                        </a:rPr>
                        <a:t> </a:t>
                      </a:r>
                      <a:r>
                        <a:rPr sz="1500" b="1" dirty="0">
                          <a:solidFill>
                            <a:srgbClr val="001F5F"/>
                          </a:solidFill>
                          <a:latin typeface="Trebuchet MS"/>
                          <a:cs typeface="Trebuchet MS"/>
                        </a:rPr>
                        <a:t>(54</a:t>
                      </a:r>
                      <a:r>
                        <a:rPr sz="1500" b="1" spc="-30" dirty="0">
                          <a:solidFill>
                            <a:srgbClr val="001F5F"/>
                          </a:solidFill>
                          <a:latin typeface="Trebuchet MS"/>
                          <a:cs typeface="Trebuchet MS"/>
                        </a:rPr>
                        <a:t> </a:t>
                      </a:r>
                      <a:r>
                        <a:rPr sz="1500" b="1" dirty="0">
                          <a:solidFill>
                            <a:srgbClr val="001F5F"/>
                          </a:solidFill>
                          <a:latin typeface="Trebuchet MS"/>
                          <a:cs typeface="Trebuchet MS"/>
                        </a:rPr>
                        <a:t>juta)</a:t>
                      </a:r>
                      <a:r>
                        <a:rPr sz="1500" dirty="0">
                          <a:solidFill>
                            <a:srgbClr val="001F5F"/>
                          </a:solidFill>
                          <a:latin typeface="Trebuchet MS"/>
                          <a:cs typeface="Trebuchet MS"/>
                        </a:rPr>
                        <a:t>;</a:t>
                      </a:r>
                      <a:r>
                        <a:rPr sz="1500" spc="-35" dirty="0">
                          <a:solidFill>
                            <a:srgbClr val="001F5F"/>
                          </a:solidFill>
                          <a:latin typeface="Trebuchet MS"/>
                          <a:cs typeface="Trebuchet MS"/>
                        </a:rPr>
                        <a:t> </a:t>
                      </a:r>
                      <a:r>
                        <a:rPr sz="1500" dirty="0">
                          <a:solidFill>
                            <a:srgbClr val="001F5F"/>
                          </a:solidFill>
                          <a:latin typeface="Trebuchet MS"/>
                          <a:cs typeface="Trebuchet MS"/>
                        </a:rPr>
                        <a:t>TK/1</a:t>
                      </a:r>
                      <a:r>
                        <a:rPr sz="1500" spc="-20" dirty="0">
                          <a:solidFill>
                            <a:srgbClr val="001F5F"/>
                          </a:solidFill>
                          <a:latin typeface="Trebuchet MS"/>
                          <a:cs typeface="Trebuchet MS"/>
                        </a:rPr>
                        <a:t> </a:t>
                      </a:r>
                      <a:r>
                        <a:rPr sz="1500" dirty="0">
                          <a:solidFill>
                            <a:srgbClr val="001F5F"/>
                          </a:solidFill>
                          <a:latin typeface="Trebuchet MS"/>
                          <a:cs typeface="Trebuchet MS"/>
                        </a:rPr>
                        <a:t>&amp;</a:t>
                      </a:r>
                      <a:r>
                        <a:rPr sz="1500" spc="-30" dirty="0">
                          <a:solidFill>
                            <a:srgbClr val="001F5F"/>
                          </a:solidFill>
                          <a:latin typeface="Trebuchet MS"/>
                          <a:cs typeface="Trebuchet MS"/>
                        </a:rPr>
                        <a:t> </a:t>
                      </a:r>
                      <a:r>
                        <a:rPr sz="1500" dirty="0">
                          <a:solidFill>
                            <a:srgbClr val="001F5F"/>
                          </a:solidFill>
                          <a:latin typeface="Trebuchet MS"/>
                          <a:cs typeface="Trebuchet MS"/>
                        </a:rPr>
                        <a:t>K/0</a:t>
                      </a:r>
                      <a:r>
                        <a:rPr sz="1500" spc="-20" dirty="0">
                          <a:solidFill>
                            <a:srgbClr val="001F5F"/>
                          </a:solidFill>
                          <a:latin typeface="Trebuchet MS"/>
                          <a:cs typeface="Trebuchet MS"/>
                        </a:rPr>
                        <a:t> </a:t>
                      </a:r>
                      <a:r>
                        <a:rPr sz="1500" dirty="0">
                          <a:solidFill>
                            <a:srgbClr val="001F5F"/>
                          </a:solidFill>
                          <a:latin typeface="Trebuchet MS"/>
                          <a:cs typeface="Trebuchet MS"/>
                        </a:rPr>
                        <a:t>(</a:t>
                      </a:r>
                      <a:r>
                        <a:rPr sz="1500" b="1" dirty="0">
                          <a:solidFill>
                            <a:srgbClr val="001F5F"/>
                          </a:solidFill>
                          <a:latin typeface="Trebuchet MS"/>
                          <a:cs typeface="Trebuchet MS"/>
                        </a:rPr>
                        <a:t>58,5</a:t>
                      </a:r>
                      <a:r>
                        <a:rPr sz="1500" b="1" spc="-55" dirty="0">
                          <a:solidFill>
                            <a:srgbClr val="001F5F"/>
                          </a:solidFill>
                          <a:latin typeface="Trebuchet MS"/>
                          <a:cs typeface="Trebuchet MS"/>
                        </a:rPr>
                        <a:t> </a:t>
                      </a:r>
                      <a:r>
                        <a:rPr sz="1500" b="1" spc="-10" dirty="0">
                          <a:solidFill>
                            <a:srgbClr val="001F5F"/>
                          </a:solidFill>
                          <a:latin typeface="Trebuchet MS"/>
                          <a:cs typeface="Trebuchet MS"/>
                        </a:rPr>
                        <a:t>juta</a:t>
                      </a:r>
                      <a:r>
                        <a:rPr sz="1500" spc="-10" dirty="0">
                          <a:solidFill>
                            <a:srgbClr val="001F5F"/>
                          </a:solidFill>
                          <a:latin typeface="Trebuchet MS"/>
                          <a:cs typeface="Trebuchet MS"/>
                        </a:rPr>
                        <a:t>)</a:t>
                      </a:r>
                      <a:endParaRPr sz="1500">
                        <a:latin typeface="Trebuchet MS"/>
                        <a:cs typeface="Trebuchet MS"/>
                      </a:endParaRPr>
                    </a:p>
                  </a:txBody>
                  <a:tcPr marL="0" marR="0" marT="60881"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1905" algn="ctr">
                        <a:lnSpc>
                          <a:spcPts val="2120"/>
                        </a:lnSpc>
                      </a:pPr>
                      <a:r>
                        <a:rPr sz="1500" dirty="0">
                          <a:solidFill>
                            <a:srgbClr val="001F5F"/>
                          </a:solidFill>
                          <a:latin typeface="Trebuchet MS"/>
                          <a:cs typeface="Trebuchet MS"/>
                        </a:rPr>
                        <a:t>0%</a:t>
                      </a:r>
                      <a:r>
                        <a:rPr sz="1500" spc="-15" dirty="0">
                          <a:solidFill>
                            <a:srgbClr val="001F5F"/>
                          </a:solidFill>
                          <a:latin typeface="Trebuchet MS"/>
                          <a:cs typeface="Trebuchet MS"/>
                        </a:rPr>
                        <a:t> </a:t>
                      </a:r>
                      <a:r>
                        <a:rPr sz="1500" dirty="0">
                          <a:solidFill>
                            <a:srgbClr val="001F5F"/>
                          </a:solidFill>
                          <a:latin typeface="Trebuchet MS"/>
                          <a:cs typeface="Trebuchet MS"/>
                        </a:rPr>
                        <a:t>x</a:t>
                      </a:r>
                      <a:r>
                        <a:rPr sz="1500" spc="-25" dirty="0">
                          <a:solidFill>
                            <a:srgbClr val="001F5F"/>
                          </a:solidFill>
                          <a:latin typeface="Trebuchet MS"/>
                          <a:cs typeface="Trebuchet MS"/>
                        </a:rPr>
                        <a:t> </a:t>
                      </a:r>
                      <a:r>
                        <a:rPr sz="1500" dirty="0">
                          <a:solidFill>
                            <a:srgbClr val="001F5F"/>
                          </a:solidFill>
                          <a:latin typeface="Trebuchet MS"/>
                          <a:cs typeface="Trebuchet MS"/>
                        </a:rPr>
                        <a:t>Ph</a:t>
                      </a:r>
                      <a:r>
                        <a:rPr sz="1500" spc="-10" dirty="0">
                          <a:solidFill>
                            <a:srgbClr val="001F5F"/>
                          </a:solidFill>
                          <a:latin typeface="Trebuchet MS"/>
                          <a:cs typeface="Trebuchet MS"/>
                        </a:rPr>
                        <a:t> </a:t>
                      </a:r>
                      <a:r>
                        <a:rPr sz="1500" dirty="0">
                          <a:solidFill>
                            <a:srgbClr val="001F5F"/>
                          </a:solidFill>
                          <a:latin typeface="Trebuchet MS"/>
                          <a:cs typeface="Trebuchet MS"/>
                        </a:rPr>
                        <a:t>Bruto</a:t>
                      </a:r>
                      <a:r>
                        <a:rPr sz="1500" spc="-20" dirty="0">
                          <a:solidFill>
                            <a:srgbClr val="001F5F"/>
                          </a:solidFill>
                          <a:latin typeface="Trebuchet MS"/>
                          <a:cs typeface="Trebuchet MS"/>
                        </a:rPr>
                        <a:t> </a:t>
                      </a:r>
                      <a:r>
                        <a:rPr sz="1500" spc="-10" dirty="0">
                          <a:solidFill>
                            <a:srgbClr val="001F5F"/>
                          </a:solidFill>
                          <a:latin typeface="Trebuchet MS"/>
                          <a:cs typeface="Trebuchet MS"/>
                        </a:rPr>
                        <a:t>Harian</a:t>
                      </a:r>
                      <a:endParaRPr sz="1500">
                        <a:latin typeface="Trebuchet MS"/>
                        <a:cs typeface="Trebuchet MS"/>
                      </a:endParaRPr>
                    </a:p>
                    <a:p>
                      <a:pPr marL="635" algn="ctr">
                        <a:lnSpc>
                          <a:spcPts val="1180"/>
                        </a:lnSpc>
                        <a:spcBef>
                          <a:spcPts val="20"/>
                        </a:spcBef>
                      </a:pPr>
                      <a:r>
                        <a:rPr sz="900" dirty="0">
                          <a:solidFill>
                            <a:srgbClr val="C00000"/>
                          </a:solidFill>
                          <a:latin typeface="Trebuchet MS"/>
                          <a:cs typeface="Trebuchet MS"/>
                        </a:rPr>
                        <a:t>(sd</a:t>
                      </a:r>
                      <a:r>
                        <a:rPr sz="900" spc="-10" dirty="0">
                          <a:solidFill>
                            <a:srgbClr val="C00000"/>
                          </a:solidFill>
                          <a:latin typeface="Trebuchet MS"/>
                          <a:cs typeface="Trebuchet MS"/>
                        </a:rPr>
                        <a:t> Rp450.000)</a:t>
                      </a:r>
                      <a:endParaRPr sz="900">
                        <a:latin typeface="Trebuchet MS"/>
                        <a:cs typeface="Trebuchet MS"/>
                      </a:endParaRPr>
                    </a:p>
                  </a:txBody>
                  <a:tcPr marL="0" marR="0" marT="0"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1"/>
                  </a:ext>
                </a:extLst>
              </a:tr>
              <a:tr h="504071">
                <a:tc>
                  <a:txBody>
                    <a:bodyPr/>
                    <a:lstStyle/>
                    <a:p>
                      <a:pPr marL="68580">
                        <a:lnSpc>
                          <a:spcPct val="100000"/>
                        </a:lnSpc>
                        <a:spcBef>
                          <a:spcPts val="1325"/>
                        </a:spcBef>
                      </a:pPr>
                      <a:r>
                        <a:rPr sz="1500" dirty="0">
                          <a:solidFill>
                            <a:srgbClr val="1F3863"/>
                          </a:solidFill>
                          <a:latin typeface="Trebuchet MS"/>
                          <a:cs typeface="Trebuchet MS"/>
                        </a:rPr>
                        <a:t>PTKP</a:t>
                      </a:r>
                      <a:r>
                        <a:rPr sz="1500" spc="-65" dirty="0">
                          <a:solidFill>
                            <a:srgbClr val="1F3863"/>
                          </a:solidFill>
                          <a:latin typeface="Trebuchet MS"/>
                          <a:cs typeface="Trebuchet MS"/>
                        </a:rPr>
                        <a:t> </a:t>
                      </a:r>
                      <a:r>
                        <a:rPr sz="1500" dirty="0">
                          <a:solidFill>
                            <a:srgbClr val="1F3863"/>
                          </a:solidFill>
                          <a:latin typeface="Trebuchet MS"/>
                          <a:cs typeface="Trebuchet MS"/>
                        </a:rPr>
                        <a:t>:</a:t>
                      </a:r>
                      <a:r>
                        <a:rPr sz="1500" spc="-65" dirty="0">
                          <a:solidFill>
                            <a:srgbClr val="1F3863"/>
                          </a:solidFill>
                          <a:latin typeface="Trebuchet MS"/>
                          <a:cs typeface="Trebuchet MS"/>
                        </a:rPr>
                        <a:t> </a:t>
                      </a:r>
                      <a:r>
                        <a:rPr sz="1500" dirty="0">
                          <a:solidFill>
                            <a:srgbClr val="1F3863"/>
                          </a:solidFill>
                          <a:latin typeface="Trebuchet MS"/>
                          <a:cs typeface="Trebuchet MS"/>
                        </a:rPr>
                        <a:t>TK/2</a:t>
                      </a:r>
                      <a:r>
                        <a:rPr sz="1500" spc="-20" dirty="0">
                          <a:solidFill>
                            <a:srgbClr val="1F3863"/>
                          </a:solidFill>
                          <a:latin typeface="Trebuchet MS"/>
                          <a:cs typeface="Trebuchet MS"/>
                        </a:rPr>
                        <a:t> </a:t>
                      </a:r>
                      <a:r>
                        <a:rPr sz="1500" dirty="0">
                          <a:solidFill>
                            <a:srgbClr val="1F3863"/>
                          </a:solidFill>
                          <a:latin typeface="Trebuchet MS"/>
                          <a:cs typeface="Trebuchet MS"/>
                        </a:rPr>
                        <a:t>&amp;</a:t>
                      </a:r>
                      <a:r>
                        <a:rPr sz="1500" spc="-30" dirty="0">
                          <a:solidFill>
                            <a:srgbClr val="1F3863"/>
                          </a:solidFill>
                          <a:latin typeface="Trebuchet MS"/>
                          <a:cs typeface="Trebuchet MS"/>
                        </a:rPr>
                        <a:t> </a:t>
                      </a:r>
                      <a:r>
                        <a:rPr sz="1500" dirty="0">
                          <a:solidFill>
                            <a:srgbClr val="1F3863"/>
                          </a:solidFill>
                          <a:latin typeface="Trebuchet MS"/>
                          <a:cs typeface="Trebuchet MS"/>
                        </a:rPr>
                        <a:t>K/1</a:t>
                      </a:r>
                      <a:r>
                        <a:rPr sz="1500" spc="-20" dirty="0">
                          <a:solidFill>
                            <a:srgbClr val="1F3863"/>
                          </a:solidFill>
                          <a:latin typeface="Trebuchet MS"/>
                          <a:cs typeface="Trebuchet MS"/>
                        </a:rPr>
                        <a:t> </a:t>
                      </a:r>
                      <a:r>
                        <a:rPr sz="1500" b="1" dirty="0">
                          <a:solidFill>
                            <a:srgbClr val="1F3863"/>
                          </a:solidFill>
                          <a:latin typeface="Trebuchet MS"/>
                          <a:cs typeface="Trebuchet MS"/>
                        </a:rPr>
                        <a:t>(63</a:t>
                      </a:r>
                      <a:r>
                        <a:rPr sz="1500" b="1" spc="-40" dirty="0">
                          <a:solidFill>
                            <a:srgbClr val="1F3863"/>
                          </a:solidFill>
                          <a:latin typeface="Trebuchet MS"/>
                          <a:cs typeface="Trebuchet MS"/>
                        </a:rPr>
                        <a:t> </a:t>
                      </a:r>
                      <a:r>
                        <a:rPr sz="1500" b="1" dirty="0">
                          <a:solidFill>
                            <a:srgbClr val="1F3863"/>
                          </a:solidFill>
                          <a:latin typeface="Trebuchet MS"/>
                          <a:cs typeface="Trebuchet MS"/>
                        </a:rPr>
                        <a:t>juta)</a:t>
                      </a:r>
                      <a:r>
                        <a:rPr sz="1500" dirty="0">
                          <a:solidFill>
                            <a:srgbClr val="1F3863"/>
                          </a:solidFill>
                          <a:latin typeface="Trebuchet MS"/>
                          <a:cs typeface="Trebuchet MS"/>
                        </a:rPr>
                        <a:t>;</a:t>
                      </a:r>
                      <a:r>
                        <a:rPr sz="1500" spc="-55" dirty="0">
                          <a:solidFill>
                            <a:srgbClr val="1F3863"/>
                          </a:solidFill>
                          <a:latin typeface="Trebuchet MS"/>
                          <a:cs typeface="Trebuchet MS"/>
                        </a:rPr>
                        <a:t> </a:t>
                      </a:r>
                      <a:r>
                        <a:rPr sz="1500" dirty="0">
                          <a:solidFill>
                            <a:srgbClr val="1F3863"/>
                          </a:solidFill>
                          <a:latin typeface="Trebuchet MS"/>
                          <a:cs typeface="Trebuchet MS"/>
                        </a:rPr>
                        <a:t>TK/3</a:t>
                      </a:r>
                      <a:r>
                        <a:rPr sz="1500" spc="-15" dirty="0">
                          <a:solidFill>
                            <a:srgbClr val="1F3863"/>
                          </a:solidFill>
                          <a:latin typeface="Trebuchet MS"/>
                          <a:cs typeface="Trebuchet MS"/>
                        </a:rPr>
                        <a:t> </a:t>
                      </a:r>
                      <a:r>
                        <a:rPr sz="1500" dirty="0">
                          <a:solidFill>
                            <a:srgbClr val="1F3863"/>
                          </a:solidFill>
                          <a:latin typeface="Trebuchet MS"/>
                          <a:cs typeface="Trebuchet MS"/>
                        </a:rPr>
                        <a:t>&amp;</a:t>
                      </a:r>
                      <a:r>
                        <a:rPr sz="1500" spc="-35" dirty="0">
                          <a:solidFill>
                            <a:srgbClr val="1F3863"/>
                          </a:solidFill>
                          <a:latin typeface="Trebuchet MS"/>
                          <a:cs typeface="Trebuchet MS"/>
                        </a:rPr>
                        <a:t> </a:t>
                      </a:r>
                      <a:r>
                        <a:rPr sz="1500" dirty="0">
                          <a:solidFill>
                            <a:srgbClr val="1F3863"/>
                          </a:solidFill>
                          <a:latin typeface="Trebuchet MS"/>
                          <a:cs typeface="Trebuchet MS"/>
                        </a:rPr>
                        <a:t>K/2</a:t>
                      </a:r>
                      <a:r>
                        <a:rPr sz="1500" spc="-25" dirty="0">
                          <a:solidFill>
                            <a:srgbClr val="1F3863"/>
                          </a:solidFill>
                          <a:latin typeface="Trebuchet MS"/>
                          <a:cs typeface="Trebuchet MS"/>
                        </a:rPr>
                        <a:t> </a:t>
                      </a:r>
                      <a:r>
                        <a:rPr sz="1500" b="1" dirty="0">
                          <a:solidFill>
                            <a:srgbClr val="1F3863"/>
                          </a:solidFill>
                          <a:latin typeface="Trebuchet MS"/>
                          <a:cs typeface="Trebuchet MS"/>
                        </a:rPr>
                        <a:t>(67,5</a:t>
                      </a:r>
                      <a:r>
                        <a:rPr sz="1500" b="1" spc="-40" dirty="0">
                          <a:solidFill>
                            <a:srgbClr val="1F3863"/>
                          </a:solidFill>
                          <a:latin typeface="Trebuchet MS"/>
                          <a:cs typeface="Trebuchet MS"/>
                        </a:rPr>
                        <a:t> </a:t>
                      </a:r>
                      <a:r>
                        <a:rPr sz="1500" b="1" spc="-10" dirty="0">
                          <a:solidFill>
                            <a:srgbClr val="1F3863"/>
                          </a:solidFill>
                          <a:latin typeface="Trebuchet MS"/>
                          <a:cs typeface="Trebuchet MS"/>
                        </a:rPr>
                        <a:t>juta)</a:t>
                      </a:r>
                      <a:endParaRPr sz="1500">
                        <a:latin typeface="Trebuchet MS"/>
                        <a:cs typeface="Trebuchet MS"/>
                      </a:endParaRPr>
                    </a:p>
                  </a:txBody>
                  <a:tcPr marL="0" marR="0" marT="136723"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algn="ctr">
                        <a:lnSpc>
                          <a:spcPct val="100000"/>
                        </a:lnSpc>
                        <a:spcBef>
                          <a:spcPts val="244"/>
                        </a:spcBef>
                      </a:pPr>
                      <a:r>
                        <a:rPr sz="1500" dirty="0">
                          <a:solidFill>
                            <a:srgbClr val="001F5F"/>
                          </a:solidFill>
                          <a:latin typeface="Trebuchet MS"/>
                          <a:cs typeface="Trebuchet MS"/>
                        </a:rPr>
                        <a:t>0,5%</a:t>
                      </a:r>
                      <a:r>
                        <a:rPr sz="1500" spc="-25" dirty="0">
                          <a:solidFill>
                            <a:srgbClr val="001F5F"/>
                          </a:solidFill>
                          <a:latin typeface="Trebuchet MS"/>
                          <a:cs typeface="Trebuchet MS"/>
                        </a:rPr>
                        <a:t> </a:t>
                      </a:r>
                      <a:r>
                        <a:rPr sz="1500" dirty="0">
                          <a:solidFill>
                            <a:srgbClr val="001F5F"/>
                          </a:solidFill>
                          <a:latin typeface="Trebuchet MS"/>
                          <a:cs typeface="Trebuchet MS"/>
                        </a:rPr>
                        <a:t>x</a:t>
                      </a:r>
                      <a:r>
                        <a:rPr sz="1500" spc="-20" dirty="0">
                          <a:solidFill>
                            <a:srgbClr val="001F5F"/>
                          </a:solidFill>
                          <a:latin typeface="Trebuchet MS"/>
                          <a:cs typeface="Trebuchet MS"/>
                        </a:rPr>
                        <a:t> </a:t>
                      </a:r>
                      <a:r>
                        <a:rPr sz="1500" dirty="0">
                          <a:solidFill>
                            <a:srgbClr val="001F5F"/>
                          </a:solidFill>
                          <a:latin typeface="Trebuchet MS"/>
                          <a:cs typeface="Trebuchet MS"/>
                        </a:rPr>
                        <a:t>Ph</a:t>
                      </a:r>
                      <a:r>
                        <a:rPr sz="1500" spc="-30" dirty="0">
                          <a:solidFill>
                            <a:srgbClr val="001F5F"/>
                          </a:solidFill>
                          <a:latin typeface="Trebuchet MS"/>
                          <a:cs typeface="Trebuchet MS"/>
                        </a:rPr>
                        <a:t> </a:t>
                      </a:r>
                      <a:r>
                        <a:rPr sz="1500" dirty="0">
                          <a:solidFill>
                            <a:srgbClr val="001F5F"/>
                          </a:solidFill>
                          <a:latin typeface="Trebuchet MS"/>
                          <a:cs typeface="Trebuchet MS"/>
                        </a:rPr>
                        <a:t>Bruto</a:t>
                      </a:r>
                      <a:r>
                        <a:rPr sz="1500" spc="-25" dirty="0">
                          <a:solidFill>
                            <a:srgbClr val="001F5F"/>
                          </a:solidFill>
                          <a:latin typeface="Trebuchet MS"/>
                          <a:cs typeface="Trebuchet MS"/>
                        </a:rPr>
                        <a:t> </a:t>
                      </a:r>
                      <a:r>
                        <a:rPr sz="1500" spc="-10" dirty="0">
                          <a:solidFill>
                            <a:srgbClr val="001F5F"/>
                          </a:solidFill>
                          <a:latin typeface="Trebuchet MS"/>
                          <a:cs typeface="Trebuchet MS"/>
                        </a:rPr>
                        <a:t>Harian</a:t>
                      </a:r>
                      <a:endParaRPr sz="1500">
                        <a:latin typeface="Trebuchet MS"/>
                        <a:cs typeface="Trebuchet MS"/>
                      </a:endParaRPr>
                    </a:p>
                    <a:p>
                      <a:pPr marL="1270" algn="ctr">
                        <a:lnSpc>
                          <a:spcPct val="100000"/>
                        </a:lnSpc>
                        <a:spcBef>
                          <a:spcPts val="750"/>
                        </a:spcBef>
                      </a:pPr>
                      <a:r>
                        <a:rPr sz="900" dirty="0">
                          <a:solidFill>
                            <a:srgbClr val="006FC0"/>
                          </a:solidFill>
                          <a:latin typeface="Trebuchet MS"/>
                          <a:cs typeface="Trebuchet MS"/>
                        </a:rPr>
                        <a:t>(Diatas</a:t>
                      </a:r>
                      <a:r>
                        <a:rPr sz="900" spc="-40" dirty="0">
                          <a:solidFill>
                            <a:srgbClr val="006FC0"/>
                          </a:solidFill>
                          <a:latin typeface="Trebuchet MS"/>
                          <a:cs typeface="Trebuchet MS"/>
                        </a:rPr>
                        <a:t> </a:t>
                      </a:r>
                      <a:r>
                        <a:rPr sz="900" dirty="0">
                          <a:solidFill>
                            <a:srgbClr val="006FC0"/>
                          </a:solidFill>
                          <a:latin typeface="Trebuchet MS"/>
                          <a:cs typeface="Trebuchet MS"/>
                        </a:rPr>
                        <a:t>Rp450.000</a:t>
                      </a:r>
                      <a:r>
                        <a:rPr sz="900" spc="-45" dirty="0">
                          <a:solidFill>
                            <a:srgbClr val="006FC0"/>
                          </a:solidFill>
                          <a:latin typeface="Trebuchet MS"/>
                          <a:cs typeface="Trebuchet MS"/>
                        </a:rPr>
                        <a:t> </a:t>
                      </a:r>
                      <a:r>
                        <a:rPr sz="900" dirty="0">
                          <a:solidFill>
                            <a:srgbClr val="006FC0"/>
                          </a:solidFill>
                          <a:latin typeface="Trebuchet MS"/>
                          <a:cs typeface="Trebuchet MS"/>
                        </a:rPr>
                        <a:t>sd</a:t>
                      </a:r>
                      <a:r>
                        <a:rPr sz="900" spc="-30" dirty="0">
                          <a:solidFill>
                            <a:srgbClr val="006FC0"/>
                          </a:solidFill>
                          <a:latin typeface="Trebuchet MS"/>
                          <a:cs typeface="Trebuchet MS"/>
                        </a:rPr>
                        <a:t> </a:t>
                      </a:r>
                      <a:r>
                        <a:rPr sz="900" spc="-10" dirty="0">
                          <a:solidFill>
                            <a:srgbClr val="006FC0"/>
                          </a:solidFill>
                          <a:latin typeface="Trebuchet MS"/>
                          <a:cs typeface="Trebuchet MS"/>
                        </a:rPr>
                        <a:t>Rp2.500.000)</a:t>
                      </a:r>
                      <a:endParaRPr sz="900">
                        <a:latin typeface="Trebuchet MS"/>
                        <a:cs typeface="Trebuchet MS"/>
                      </a:endParaRPr>
                    </a:p>
                  </a:txBody>
                  <a:tcPr marL="0" marR="0" marT="25280"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3" name="object 3"/>
          <p:cNvSpPr txBox="1">
            <a:spLocks noGrp="1"/>
          </p:cNvSpPr>
          <p:nvPr>
            <p:ph type="title"/>
          </p:nvPr>
        </p:nvSpPr>
        <p:spPr>
          <a:xfrm>
            <a:off x="716039" y="772703"/>
            <a:ext cx="8474789" cy="1376940"/>
          </a:xfrm>
          <a:prstGeom prst="rect">
            <a:avLst/>
          </a:prstGeom>
        </p:spPr>
        <p:txBody>
          <a:bodyPr spcFirstLastPara="1" vert="horz" wrap="square" lIns="0" tIns="9803" rIns="0" bIns="0" rtlCol="0" anchor="ctr" anchorCtr="0">
            <a:spAutoFit/>
          </a:bodyPr>
          <a:lstStyle/>
          <a:p>
            <a:pPr marL="10319">
              <a:spcBef>
                <a:spcPts val="77"/>
              </a:spcBef>
            </a:pPr>
            <a:r>
              <a:rPr spc="-45" dirty="0">
                <a:solidFill>
                  <a:srgbClr val="000000"/>
                </a:solidFill>
              </a:rPr>
              <a:t>Tarif</a:t>
            </a:r>
            <a:r>
              <a:rPr spc="-142" dirty="0">
                <a:solidFill>
                  <a:srgbClr val="000000"/>
                </a:solidFill>
              </a:rPr>
              <a:t> </a:t>
            </a:r>
            <a:r>
              <a:rPr spc="-16" dirty="0">
                <a:solidFill>
                  <a:srgbClr val="000000"/>
                </a:solidFill>
              </a:rPr>
              <a:t>Pemotongan</a:t>
            </a:r>
            <a:r>
              <a:rPr spc="-114" dirty="0">
                <a:solidFill>
                  <a:srgbClr val="000000"/>
                </a:solidFill>
              </a:rPr>
              <a:t> </a:t>
            </a:r>
            <a:r>
              <a:rPr dirty="0">
                <a:solidFill>
                  <a:srgbClr val="000000"/>
                </a:solidFill>
              </a:rPr>
              <a:t>PPh</a:t>
            </a:r>
            <a:r>
              <a:rPr spc="-130" dirty="0">
                <a:solidFill>
                  <a:srgbClr val="000000"/>
                </a:solidFill>
              </a:rPr>
              <a:t> </a:t>
            </a:r>
            <a:r>
              <a:rPr dirty="0">
                <a:solidFill>
                  <a:srgbClr val="000000"/>
                </a:solidFill>
              </a:rPr>
              <a:t>Pasal</a:t>
            </a:r>
            <a:r>
              <a:rPr spc="-146" dirty="0">
                <a:solidFill>
                  <a:srgbClr val="000000"/>
                </a:solidFill>
              </a:rPr>
              <a:t> </a:t>
            </a:r>
            <a:r>
              <a:rPr dirty="0">
                <a:solidFill>
                  <a:srgbClr val="000000"/>
                </a:solidFill>
              </a:rPr>
              <a:t>21</a:t>
            </a:r>
            <a:r>
              <a:rPr spc="-138" dirty="0">
                <a:solidFill>
                  <a:srgbClr val="000000"/>
                </a:solidFill>
              </a:rPr>
              <a:t> </a:t>
            </a:r>
            <a:r>
              <a:rPr dirty="0">
                <a:solidFill>
                  <a:srgbClr val="000000"/>
                </a:solidFill>
              </a:rPr>
              <a:t>(</a:t>
            </a:r>
            <a:r>
              <a:rPr dirty="0">
                <a:solidFill>
                  <a:srgbClr val="006FC0"/>
                </a:solidFill>
              </a:rPr>
              <a:t>Tidak</a:t>
            </a:r>
            <a:r>
              <a:rPr spc="-142" dirty="0">
                <a:solidFill>
                  <a:srgbClr val="006FC0"/>
                </a:solidFill>
              </a:rPr>
              <a:t> </a:t>
            </a:r>
            <a:r>
              <a:rPr spc="-8" dirty="0">
                <a:solidFill>
                  <a:srgbClr val="006FC0"/>
                </a:solidFill>
              </a:rPr>
              <a:t>Final</a:t>
            </a:r>
            <a:r>
              <a:rPr spc="-8" dirty="0">
                <a:solidFill>
                  <a:srgbClr val="000000"/>
                </a:solidFill>
              </a:rPr>
              <a:t>)</a:t>
            </a:r>
          </a:p>
        </p:txBody>
      </p:sp>
      <p:graphicFrame>
        <p:nvGraphicFramePr>
          <p:cNvPr id="4" name="object 4"/>
          <p:cNvGraphicFramePr>
            <a:graphicFrameLocks noGrp="1"/>
          </p:cNvGraphicFramePr>
          <p:nvPr/>
        </p:nvGraphicFramePr>
        <p:xfrm>
          <a:off x="439589" y="2044481"/>
          <a:ext cx="8951000" cy="1162922"/>
        </p:xfrm>
        <a:graphic>
          <a:graphicData uri="http://schemas.openxmlformats.org/drawingml/2006/table">
            <a:tbl>
              <a:tblPr firstRow="1" bandRow="1">
                <a:tableStyleId>{2D5ABB26-0587-4C30-8999-92F81FD0307C}</a:tableStyleId>
              </a:tblPr>
              <a:tblGrid>
                <a:gridCol w="6456958">
                  <a:extLst>
                    <a:ext uri="{9D8B030D-6E8A-4147-A177-3AD203B41FA5}">
                      <a16:colId xmlns:a16="http://schemas.microsoft.com/office/drawing/2014/main" val="20000"/>
                    </a:ext>
                  </a:extLst>
                </a:gridCol>
                <a:gridCol w="2494042">
                  <a:extLst>
                    <a:ext uri="{9D8B030D-6E8A-4147-A177-3AD203B41FA5}">
                      <a16:colId xmlns:a16="http://schemas.microsoft.com/office/drawing/2014/main" val="20001"/>
                    </a:ext>
                  </a:extLst>
                </a:gridCol>
              </a:tblGrid>
              <a:tr h="255905">
                <a:tc>
                  <a:txBody>
                    <a:bodyPr/>
                    <a:lstStyle/>
                    <a:p>
                      <a:pPr algn="ctr">
                        <a:lnSpc>
                          <a:spcPct val="100000"/>
                        </a:lnSpc>
                        <a:spcBef>
                          <a:spcPts val="114"/>
                        </a:spcBef>
                      </a:pPr>
                      <a:r>
                        <a:rPr sz="1500" b="1" dirty="0">
                          <a:solidFill>
                            <a:srgbClr val="FFFFFF"/>
                          </a:solidFill>
                          <a:latin typeface="Trebuchet MS"/>
                          <a:cs typeface="Trebuchet MS"/>
                        </a:rPr>
                        <a:t>Penghasilan</a:t>
                      </a:r>
                      <a:r>
                        <a:rPr sz="1500" b="1" spc="-85" dirty="0">
                          <a:solidFill>
                            <a:srgbClr val="FFFFFF"/>
                          </a:solidFill>
                          <a:latin typeface="Trebuchet MS"/>
                          <a:cs typeface="Trebuchet MS"/>
                        </a:rPr>
                        <a:t> </a:t>
                      </a:r>
                      <a:r>
                        <a:rPr sz="1500" b="1" dirty="0">
                          <a:solidFill>
                            <a:srgbClr val="FFFFFF"/>
                          </a:solidFill>
                          <a:latin typeface="Trebuchet MS"/>
                          <a:cs typeface="Trebuchet MS"/>
                        </a:rPr>
                        <a:t>Bruto</a:t>
                      </a:r>
                      <a:r>
                        <a:rPr sz="1500" b="1" spc="-95" dirty="0">
                          <a:solidFill>
                            <a:srgbClr val="FFFFFF"/>
                          </a:solidFill>
                          <a:latin typeface="Trebuchet MS"/>
                          <a:cs typeface="Trebuchet MS"/>
                        </a:rPr>
                        <a:t> </a:t>
                      </a:r>
                      <a:r>
                        <a:rPr sz="1500" b="1" spc="-10" dirty="0">
                          <a:solidFill>
                            <a:srgbClr val="FFFFFF"/>
                          </a:solidFill>
                          <a:latin typeface="Trebuchet MS"/>
                          <a:cs typeface="Trebuchet MS"/>
                        </a:rPr>
                        <a:t>Bulanan</a:t>
                      </a:r>
                      <a:endParaRPr sz="1500">
                        <a:latin typeface="Trebuchet MS"/>
                        <a:cs typeface="Trebuchet MS"/>
                      </a:endParaRPr>
                    </a:p>
                  </a:txBody>
                  <a:tcPr marL="0" marR="0" marT="11866" marB="0">
                    <a:lnL w="9525">
                      <a:solidFill>
                        <a:srgbClr val="B6503C"/>
                      </a:solidFill>
                      <a:prstDash val="solid"/>
                    </a:lnL>
                    <a:lnR w="12700">
                      <a:solidFill>
                        <a:srgbClr val="FFFFFF"/>
                      </a:solidFill>
                      <a:prstDash val="solid"/>
                    </a:lnR>
                    <a:lnT w="9525">
                      <a:solidFill>
                        <a:srgbClr val="B6503C"/>
                      </a:solidFill>
                      <a:prstDash val="solid"/>
                    </a:lnT>
                    <a:lnB w="9525">
                      <a:solidFill>
                        <a:srgbClr val="B6503C"/>
                      </a:solidFill>
                      <a:prstDash val="solid"/>
                    </a:lnB>
                    <a:solidFill>
                      <a:srgbClr val="001F5F"/>
                    </a:solidFill>
                  </a:tcPr>
                </a:tc>
                <a:tc>
                  <a:txBody>
                    <a:bodyPr/>
                    <a:lstStyle/>
                    <a:p>
                      <a:pPr algn="ctr">
                        <a:lnSpc>
                          <a:spcPct val="100000"/>
                        </a:lnSpc>
                        <a:spcBef>
                          <a:spcPts val="114"/>
                        </a:spcBef>
                      </a:pPr>
                      <a:r>
                        <a:rPr sz="1500" b="1" dirty="0">
                          <a:solidFill>
                            <a:srgbClr val="FFFFFF"/>
                          </a:solidFill>
                          <a:latin typeface="Trebuchet MS"/>
                          <a:cs typeface="Trebuchet MS"/>
                        </a:rPr>
                        <a:t>Tarif</a:t>
                      </a:r>
                      <a:r>
                        <a:rPr sz="1500" b="1" spc="-65" dirty="0">
                          <a:solidFill>
                            <a:srgbClr val="FFFFFF"/>
                          </a:solidFill>
                          <a:latin typeface="Trebuchet MS"/>
                          <a:cs typeface="Trebuchet MS"/>
                        </a:rPr>
                        <a:t> </a:t>
                      </a:r>
                      <a:r>
                        <a:rPr sz="1500" b="1" dirty="0">
                          <a:solidFill>
                            <a:srgbClr val="FFFFFF"/>
                          </a:solidFill>
                          <a:latin typeface="Trebuchet MS"/>
                          <a:cs typeface="Trebuchet MS"/>
                        </a:rPr>
                        <a:t>Efektif</a:t>
                      </a:r>
                      <a:r>
                        <a:rPr sz="1500" b="1" spc="-40" dirty="0">
                          <a:solidFill>
                            <a:srgbClr val="FFFFFF"/>
                          </a:solidFill>
                          <a:latin typeface="Trebuchet MS"/>
                          <a:cs typeface="Trebuchet MS"/>
                        </a:rPr>
                        <a:t> </a:t>
                      </a:r>
                      <a:r>
                        <a:rPr sz="1500" b="1" spc="-10" dirty="0">
                          <a:solidFill>
                            <a:srgbClr val="FFFFFF"/>
                          </a:solidFill>
                          <a:latin typeface="Trebuchet MS"/>
                          <a:cs typeface="Trebuchet MS"/>
                        </a:rPr>
                        <a:t>Bulanan</a:t>
                      </a:r>
                      <a:endParaRPr sz="1500">
                        <a:latin typeface="Trebuchet MS"/>
                        <a:cs typeface="Trebuchet MS"/>
                      </a:endParaRPr>
                    </a:p>
                  </a:txBody>
                  <a:tcPr marL="0" marR="0" marT="11866" marB="0">
                    <a:lnL w="12700">
                      <a:solidFill>
                        <a:srgbClr val="FFFFF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001F5F"/>
                    </a:solidFill>
                  </a:tcPr>
                </a:tc>
                <a:extLst>
                  <a:ext uri="{0D108BD9-81ED-4DB2-BD59-A6C34878D82A}">
                    <a16:rowId xmlns:a16="http://schemas.microsoft.com/office/drawing/2014/main" val="10000"/>
                  </a:ext>
                </a:extLst>
              </a:tr>
              <a:tr h="302339">
                <a:tc>
                  <a:txBody>
                    <a:bodyPr/>
                    <a:lstStyle/>
                    <a:p>
                      <a:pPr marL="68580">
                        <a:lnSpc>
                          <a:spcPct val="100000"/>
                        </a:lnSpc>
                        <a:spcBef>
                          <a:spcPts val="340"/>
                        </a:spcBef>
                      </a:pPr>
                      <a:r>
                        <a:rPr sz="1500" dirty="0">
                          <a:solidFill>
                            <a:srgbClr val="001F5F"/>
                          </a:solidFill>
                          <a:latin typeface="Trebuchet MS"/>
                          <a:cs typeface="Trebuchet MS"/>
                        </a:rPr>
                        <a:t>PTKP</a:t>
                      </a:r>
                      <a:r>
                        <a:rPr sz="1500" spc="-55" dirty="0">
                          <a:solidFill>
                            <a:srgbClr val="001F5F"/>
                          </a:solidFill>
                          <a:latin typeface="Trebuchet MS"/>
                          <a:cs typeface="Trebuchet MS"/>
                        </a:rPr>
                        <a:t> </a:t>
                      </a:r>
                      <a:r>
                        <a:rPr sz="1500" dirty="0">
                          <a:solidFill>
                            <a:srgbClr val="001F5F"/>
                          </a:solidFill>
                          <a:latin typeface="Trebuchet MS"/>
                          <a:cs typeface="Trebuchet MS"/>
                        </a:rPr>
                        <a:t>:</a:t>
                      </a:r>
                      <a:r>
                        <a:rPr sz="1500" spc="-30" dirty="0">
                          <a:solidFill>
                            <a:srgbClr val="001F5F"/>
                          </a:solidFill>
                          <a:latin typeface="Trebuchet MS"/>
                          <a:cs typeface="Trebuchet MS"/>
                        </a:rPr>
                        <a:t> </a:t>
                      </a:r>
                      <a:r>
                        <a:rPr sz="1500" dirty="0">
                          <a:solidFill>
                            <a:srgbClr val="001F5F"/>
                          </a:solidFill>
                          <a:latin typeface="Trebuchet MS"/>
                          <a:cs typeface="Trebuchet MS"/>
                        </a:rPr>
                        <a:t>TK/0</a:t>
                      </a:r>
                      <a:r>
                        <a:rPr sz="1500" spc="-20" dirty="0">
                          <a:solidFill>
                            <a:srgbClr val="001F5F"/>
                          </a:solidFill>
                          <a:latin typeface="Trebuchet MS"/>
                          <a:cs typeface="Trebuchet MS"/>
                        </a:rPr>
                        <a:t> </a:t>
                      </a:r>
                      <a:r>
                        <a:rPr sz="1500" b="1" dirty="0">
                          <a:solidFill>
                            <a:srgbClr val="001F5F"/>
                          </a:solidFill>
                          <a:latin typeface="Trebuchet MS"/>
                          <a:cs typeface="Trebuchet MS"/>
                        </a:rPr>
                        <a:t>(54</a:t>
                      </a:r>
                      <a:r>
                        <a:rPr sz="1500" b="1" spc="-35" dirty="0">
                          <a:solidFill>
                            <a:srgbClr val="001F5F"/>
                          </a:solidFill>
                          <a:latin typeface="Trebuchet MS"/>
                          <a:cs typeface="Trebuchet MS"/>
                        </a:rPr>
                        <a:t> </a:t>
                      </a:r>
                      <a:r>
                        <a:rPr sz="1500" b="1" dirty="0">
                          <a:solidFill>
                            <a:srgbClr val="001F5F"/>
                          </a:solidFill>
                          <a:latin typeface="Trebuchet MS"/>
                          <a:cs typeface="Trebuchet MS"/>
                        </a:rPr>
                        <a:t>juta)</a:t>
                      </a:r>
                      <a:r>
                        <a:rPr sz="1500" dirty="0">
                          <a:solidFill>
                            <a:srgbClr val="001F5F"/>
                          </a:solidFill>
                          <a:latin typeface="Trebuchet MS"/>
                          <a:cs typeface="Trebuchet MS"/>
                        </a:rPr>
                        <a:t>;</a:t>
                      </a:r>
                      <a:r>
                        <a:rPr sz="1500" spc="-30" dirty="0">
                          <a:solidFill>
                            <a:srgbClr val="001F5F"/>
                          </a:solidFill>
                          <a:latin typeface="Trebuchet MS"/>
                          <a:cs typeface="Trebuchet MS"/>
                        </a:rPr>
                        <a:t> </a:t>
                      </a:r>
                      <a:r>
                        <a:rPr sz="1500" dirty="0">
                          <a:solidFill>
                            <a:srgbClr val="001F5F"/>
                          </a:solidFill>
                          <a:latin typeface="Trebuchet MS"/>
                          <a:cs typeface="Trebuchet MS"/>
                        </a:rPr>
                        <a:t>TK/1</a:t>
                      </a:r>
                      <a:r>
                        <a:rPr sz="1500" spc="-20" dirty="0">
                          <a:solidFill>
                            <a:srgbClr val="001F5F"/>
                          </a:solidFill>
                          <a:latin typeface="Trebuchet MS"/>
                          <a:cs typeface="Trebuchet MS"/>
                        </a:rPr>
                        <a:t> </a:t>
                      </a:r>
                      <a:r>
                        <a:rPr sz="1500" dirty="0">
                          <a:solidFill>
                            <a:srgbClr val="001F5F"/>
                          </a:solidFill>
                          <a:latin typeface="Trebuchet MS"/>
                          <a:cs typeface="Trebuchet MS"/>
                        </a:rPr>
                        <a:t>&amp;</a:t>
                      </a:r>
                      <a:r>
                        <a:rPr sz="1500" spc="-30" dirty="0">
                          <a:solidFill>
                            <a:srgbClr val="001F5F"/>
                          </a:solidFill>
                          <a:latin typeface="Trebuchet MS"/>
                          <a:cs typeface="Trebuchet MS"/>
                        </a:rPr>
                        <a:t> </a:t>
                      </a:r>
                      <a:r>
                        <a:rPr sz="1500" dirty="0">
                          <a:solidFill>
                            <a:srgbClr val="001F5F"/>
                          </a:solidFill>
                          <a:latin typeface="Trebuchet MS"/>
                          <a:cs typeface="Trebuchet MS"/>
                        </a:rPr>
                        <a:t>K/0</a:t>
                      </a:r>
                      <a:r>
                        <a:rPr sz="1500" spc="-20" dirty="0">
                          <a:solidFill>
                            <a:srgbClr val="001F5F"/>
                          </a:solidFill>
                          <a:latin typeface="Trebuchet MS"/>
                          <a:cs typeface="Trebuchet MS"/>
                        </a:rPr>
                        <a:t> </a:t>
                      </a:r>
                      <a:r>
                        <a:rPr sz="1500" dirty="0">
                          <a:solidFill>
                            <a:srgbClr val="001F5F"/>
                          </a:solidFill>
                          <a:latin typeface="Trebuchet MS"/>
                          <a:cs typeface="Trebuchet MS"/>
                        </a:rPr>
                        <a:t>(</a:t>
                      </a:r>
                      <a:r>
                        <a:rPr sz="1500" b="1" dirty="0">
                          <a:solidFill>
                            <a:srgbClr val="001F5F"/>
                          </a:solidFill>
                          <a:latin typeface="Trebuchet MS"/>
                          <a:cs typeface="Trebuchet MS"/>
                        </a:rPr>
                        <a:t>58,5</a:t>
                      </a:r>
                      <a:r>
                        <a:rPr sz="1500" b="1" spc="-50" dirty="0">
                          <a:solidFill>
                            <a:srgbClr val="001F5F"/>
                          </a:solidFill>
                          <a:latin typeface="Trebuchet MS"/>
                          <a:cs typeface="Trebuchet MS"/>
                        </a:rPr>
                        <a:t> </a:t>
                      </a:r>
                      <a:r>
                        <a:rPr sz="1500" b="1" spc="-10" dirty="0">
                          <a:solidFill>
                            <a:srgbClr val="001F5F"/>
                          </a:solidFill>
                          <a:latin typeface="Trebuchet MS"/>
                          <a:cs typeface="Trebuchet MS"/>
                        </a:rPr>
                        <a:t>juta</a:t>
                      </a:r>
                      <a:r>
                        <a:rPr sz="1500" spc="-10" dirty="0">
                          <a:solidFill>
                            <a:srgbClr val="001F5F"/>
                          </a:solidFill>
                          <a:latin typeface="Trebuchet MS"/>
                          <a:cs typeface="Trebuchet MS"/>
                        </a:rPr>
                        <a:t>)</a:t>
                      </a:r>
                      <a:endParaRPr sz="1500">
                        <a:latin typeface="Trebuchet MS"/>
                        <a:cs typeface="Trebuchet MS"/>
                      </a:endParaRPr>
                    </a:p>
                  </a:txBody>
                  <a:tcPr marL="0" marR="0" marT="35084"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2540" algn="ctr">
                        <a:lnSpc>
                          <a:spcPct val="100000"/>
                        </a:lnSpc>
                        <a:spcBef>
                          <a:spcPts val="340"/>
                        </a:spcBef>
                      </a:pPr>
                      <a:r>
                        <a:rPr sz="1500" dirty="0">
                          <a:solidFill>
                            <a:srgbClr val="001F5F"/>
                          </a:solidFill>
                          <a:latin typeface="Trebuchet MS"/>
                          <a:cs typeface="Trebuchet MS"/>
                        </a:rPr>
                        <a:t>TER</a:t>
                      </a:r>
                      <a:r>
                        <a:rPr sz="1500" spc="-45" dirty="0">
                          <a:solidFill>
                            <a:srgbClr val="001F5F"/>
                          </a:solidFill>
                          <a:latin typeface="Trebuchet MS"/>
                          <a:cs typeface="Trebuchet MS"/>
                        </a:rPr>
                        <a:t> </a:t>
                      </a:r>
                      <a:r>
                        <a:rPr sz="1500" spc="-50" dirty="0">
                          <a:solidFill>
                            <a:srgbClr val="001F5F"/>
                          </a:solidFill>
                          <a:latin typeface="Trebuchet MS"/>
                          <a:cs typeface="Trebuchet MS"/>
                        </a:rPr>
                        <a:t>A</a:t>
                      </a:r>
                      <a:endParaRPr sz="1500">
                        <a:latin typeface="Trebuchet MS"/>
                        <a:cs typeface="Trebuchet MS"/>
                      </a:endParaRPr>
                    </a:p>
                  </a:txBody>
                  <a:tcPr marL="0" marR="0" marT="35084"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1"/>
                  </a:ext>
                </a:extLst>
              </a:tr>
              <a:tr h="302339">
                <a:tc>
                  <a:txBody>
                    <a:bodyPr/>
                    <a:lstStyle/>
                    <a:p>
                      <a:pPr marL="68580">
                        <a:lnSpc>
                          <a:spcPct val="100000"/>
                        </a:lnSpc>
                        <a:spcBef>
                          <a:spcPts val="340"/>
                        </a:spcBef>
                      </a:pPr>
                      <a:r>
                        <a:rPr sz="1500" dirty="0">
                          <a:solidFill>
                            <a:srgbClr val="1F3863"/>
                          </a:solidFill>
                          <a:latin typeface="Trebuchet MS"/>
                          <a:cs typeface="Trebuchet MS"/>
                        </a:rPr>
                        <a:t>PTKP</a:t>
                      </a:r>
                      <a:r>
                        <a:rPr sz="1500" spc="-65" dirty="0">
                          <a:solidFill>
                            <a:srgbClr val="1F3863"/>
                          </a:solidFill>
                          <a:latin typeface="Trebuchet MS"/>
                          <a:cs typeface="Trebuchet MS"/>
                        </a:rPr>
                        <a:t> </a:t>
                      </a:r>
                      <a:r>
                        <a:rPr sz="1500" dirty="0">
                          <a:solidFill>
                            <a:srgbClr val="1F3863"/>
                          </a:solidFill>
                          <a:latin typeface="Trebuchet MS"/>
                          <a:cs typeface="Trebuchet MS"/>
                        </a:rPr>
                        <a:t>:</a:t>
                      </a:r>
                      <a:r>
                        <a:rPr sz="1500" spc="-70" dirty="0">
                          <a:solidFill>
                            <a:srgbClr val="1F3863"/>
                          </a:solidFill>
                          <a:latin typeface="Trebuchet MS"/>
                          <a:cs typeface="Trebuchet MS"/>
                        </a:rPr>
                        <a:t> </a:t>
                      </a:r>
                      <a:r>
                        <a:rPr sz="1500" dirty="0">
                          <a:solidFill>
                            <a:srgbClr val="1F3863"/>
                          </a:solidFill>
                          <a:latin typeface="Trebuchet MS"/>
                          <a:cs typeface="Trebuchet MS"/>
                        </a:rPr>
                        <a:t>TK/2</a:t>
                      </a:r>
                      <a:r>
                        <a:rPr sz="1500" spc="-15" dirty="0">
                          <a:solidFill>
                            <a:srgbClr val="1F3863"/>
                          </a:solidFill>
                          <a:latin typeface="Trebuchet MS"/>
                          <a:cs typeface="Trebuchet MS"/>
                        </a:rPr>
                        <a:t> </a:t>
                      </a:r>
                      <a:r>
                        <a:rPr sz="1500" dirty="0">
                          <a:solidFill>
                            <a:srgbClr val="1F3863"/>
                          </a:solidFill>
                          <a:latin typeface="Trebuchet MS"/>
                          <a:cs typeface="Trebuchet MS"/>
                        </a:rPr>
                        <a:t>&amp;</a:t>
                      </a:r>
                      <a:r>
                        <a:rPr sz="1500" spc="-35" dirty="0">
                          <a:solidFill>
                            <a:srgbClr val="1F3863"/>
                          </a:solidFill>
                          <a:latin typeface="Trebuchet MS"/>
                          <a:cs typeface="Trebuchet MS"/>
                        </a:rPr>
                        <a:t> </a:t>
                      </a:r>
                      <a:r>
                        <a:rPr sz="1500" dirty="0">
                          <a:solidFill>
                            <a:srgbClr val="1F3863"/>
                          </a:solidFill>
                          <a:latin typeface="Trebuchet MS"/>
                          <a:cs typeface="Trebuchet MS"/>
                        </a:rPr>
                        <a:t>K/1</a:t>
                      </a:r>
                      <a:r>
                        <a:rPr sz="1500" spc="-15" dirty="0">
                          <a:solidFill>
                            <a:srgbClr val="1F3863"/>
                          </a:solidFill>
                          <a:latin typeface="Trebuchet MS"/>
                          <a:cs typeface="Trebuchet MS"/>
                        </a:rPr>
                        <a:t> </a:t>
                      </a:r>
                      <a:r>
                        <a:rPr sz="1500" b="1" dirty="0">
                          <a:solidFill>
                            <a:srgbClr val="1F3863"/>
                          </a:solidFill>
                          <a:latin typeface="Trebuchet MS"/>
                          <a:cs typeface="Trebuchet MS"/>
                        </a:rPr>
                        <a:t>(63</a:t>
                      </a:r>
                      <a:r>
                        <a:rPr sz="1500" b="1" spc="-40" dirty="0">
                          <a:solidFill>
                            <a:srgbClr val="1F3863"/>
                          </a:solidFill>
                          <a:latin typeface="Trebuchet MS"/>
                          <a:cs typeface="Trebuchet MS"/>
                        </a:rPr>
                        <a:t> </a:t>
                      </a:r>
                      <a:r>
                        <a:rPr sz="1500" b="1" dirty="0">
                          <a:solidFill>
                            <a:srgbClr val="1F3863"/>
                          </a:solidFill>
                          <a:latin typeface="Trebuchet MS"/>
                          <a:cs typeface="Trebuchet MS"/>
                        </a:rPr>
                        <a:t>juta)</a:t>
                      </a:r>
                      <a:r>
                        <a:rPr sz="1500" dirty="0">
                          <a:solidFill>
                            <a:srgbClr val="1F3863"/>
                          </a:solidFill>
                          <a:latin typeface="Trebuchet MS"/>
                          <a:cs typeface="Trebuchet MS"/>
                        </a:rPr>
                        <a:t>;</a:t>
                      </a:r>
                      <a:r>
                        <a:rPr sz="1500" spc="-60" dirty="0">
                          <a:solidFill>
                            <a:srgbClr val="1F3863"/>
                          </a:solidFill>
                          <a:latin typeface="Trebuchet MS"/>
                          <a:cs typeface="Trebuchet MS"/>
                        </a:rPr>
                        <a:t> </a:t>
                      </a:r>
                      <a:r>
                        <a:rPr sz="1500" dirty="0">
                          <a:solidFill>
                            <a:srgbClr val="1F3863"/>
                          </a:solidFill>
                          <a:latin typeface="Trebuchet MS"/>
                          <a:cs typeface="Trebuchet MS"/>
                        </a:rPr>
                        <a:t>TK/3</a:t>
                      </a:r>
                      <a:r>
                        <a:rPr sz="1500" spc="-15" dirty="0">
                          <a:solidFill>
                            <a:srgbClr val="1F3863"/>
                          </a:solidFill>
                          <a:latin typeface="Trebuchet MS"/>
                          <a:cs typeface="Trebuchet MS"/>
                        </a:rPr>
                        <a:t> </a:t>
                      </a:r>
                      <a:r>
                        <a:rPr sz="1500" dirty="0">
                          <a:solidFill>
                            <a:srgbClr val="1F3863"/>
                          </a:solidFill>
                          <a:latin typeface="Trebuchet MS"/>
                          <a:cs typeface="Trebuchet MS"/>
                        </a:rPr>
                        <a:t>&amp;</a:t>
                      </a:r>
                      <a:r>
                        <a:rPr sz="1500" spc="-30" dirty="0">
                          <a:solidFill>
                            <a:srgbClr val="1F3863"/>
                          </a:solidFill>
                          <a:latin typeface="Trebuchet MS"/>
                          <a:cs typeface="Trebuchet MS"/>
                        </a:rPr>
                        <a:t> </a:t>
                      </a:r>
                      <a:r>
                        <a:rPr sz="1500" dirty="0">
                          <a:solidFill>
                            <a:srgbClr val="1F3863"/>
                          </a:solidFill>
                          <a:latin typeface="Trebuchet MS"/>
                          <a:cs typeface="Trebuchet MS"/>
                        </a:rPr>
                        <a:t>K/2</a:t>
                      </a:r>
                      <a:r>
                        <a:rPr sz="1500" spc="-30" dirty="0">
                          <a:solidFill>
                            <a:srgbClr val="1F3863"/>
                          </a:solidFill>
                          <a:latin typeface="Trebuchet MS"/>
                          <a:cs typeface="Trebuchet MS"/>
                        </a:rPr>
                        <a:t> </a:t>
                      </a:r>
                      <a:r>
                        <a:rPr sz="1500" b="1" dirty="0">
                          <a:solidFill>
                            <a:srgbClr val="1F3863"/>
                          </a:solidFill>
                          <a:latin typeface="Trebuchet MS"/>
                          <a:cs typeface="Trebuchet MS"/>
                        </a:rPr>
                        <a:t>(67,5</a:t>
                      </a:r>
                      <a:r>
                        <a:rPr sz="1500" b="1" spc="-40" dirty="0">
                          <a:solidFill>
                            <a:srgbClr val="1F3863"/>
                          </a:solidFill>
                          <a:latin typeface="Trebuchet MS"/>
                          <a:cs typeface="Trebuchet MS"/>
                        </a:rPr>
                        <a:t> </a:t>
                      </a:r>
                      <a:r>
                        <a:rPr sz="1500" b="1" spc="-10" dirty="0">
                          <a:solidFill>
                            <a:srgbClr val="1F3863"/>
                          </a:solidFill>
                          <a:latin typeface="Trebuchet MS"/>
                          <a:cs typeface="Trebuchet MS"/>
                        </a:rPr>
                        <a:t>juta)</a:t>
                      </a:r>
                      <a:endParaRPr sz="1500">
                        <a:latin typeface="Trebuchet MS"/>
                        <a:cs typeface="Trebuchet MS"/>
                      </a:endParaRPr>
                    </a:p>
                  </a:txBody>
                  <a:tcPr marL="0" marR="0" marT="35084"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algn="ctr">
                        <a:lnSpc>
                          <a:spcPct val="100000"/>
                        </a:lnSpc>
                        <a:spcBef>
                          <a:spcPts val="340"/>
                        </a:spcBef>
                      </a:pPr>
                      <a:r>
                        <a:rPr sz="1500" dirty="0">
                          <a:solidFill>
                            <a:srgbClr val="001F5F"/>
                          </a:solidFill>
                          <a:latin typeface="Trebuchet MS"/>
                          <a:cs typeface="Trebuchet MS"/>
                        </a:rPr>
                        <a:t>TER</a:t>
                      </a:r>
                      <a:r>
                        <a:rPr sz="1500" spc="-45" dirty="0">
                          <a:solidFill>
                            <a:srgbClr val="001F5F"/>
                          </a:solidFill>
                          <a:latin typeface="Trebuchet MS"/>
                          <a:cs typeface="Trebuchet MS"/>
                        </a:rPr>
                        <a:t> </a:t>
                      </a:r>
                      <a:r>
                        <a:rPr sz="1500" spc="-50" dirty="0">
                          <a:solidFill>
                            <a:srgbClr val="001F5F"/>
                          </a:solidFill>
                          <a:latin typeface="Trebuchet MS"/>
                          <a:cs typeface="Trebuchet MS"/>
                        </a:rPr>
                        <a:t>B</a:t>
                      </a:r>
                      <a:endParaRPr sz="1500">
                        <a:latin typeface="Trebuchet MS"/>
                        <a:cs typeface="Trebuchet MS"/>
                      </a:endParaRPr>
                    </a:p>
                  </a:txBody>
                  <a:tcPr marL="0" marR="0" marT="35084"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2"/>
                  </a:ext>
                </a:extLst>
              </a:tr>
              <a:tr h="302339">
                <a:tc>
                  <a:txBody>
                    <a:bodyPr/>
                    <a:lstStyle/>
                    <a:p>
                      <a:pPr marL="68580">
                        <a:lnSpc>
                          <a:spcPct val="100000"/>
                        </a:lnSpc>
                        <a:spcBef>
                          <a:spcPts val="340"/>
                        </a:spcBef>
                      </a:pPr>
                      <a:r>
                        <a:rPr sz="1500" dirty="0">
                          <a:solidFill>
                            <a:srgbClr val="1F3863"/>
                          </a:solidFill>
                          <a:latin typeface="Trebuchet MS"/>
                          <a:cs typeface="Trebuchet MS"/>
                        </a:rPr>
                        <a:t>PTKP</a:t>
                      </a:r>
                      <a:r>
                        <a:rPr sz="1500" spc="-20" dirty="0">
                          <a:solidFill>
                            <a:srgbClr val="1F3863"/>
                          </a:solidFill>
                          <a:latin typeface="Trebuchet MS"/>
                          <a:cs typeface="Trebuchet MS"/>
                        </a:rPr>
                        <a:t> </a:t>
                      </a:r>
                      <a:r>
                        <a:rPr sz="1500" dirty="0">
                          <a:solidFill>
                            <a:srgbClr val="1F3863"/>
                          </a:solidFill>
                          <a:latin typeface="Trebuchet MS"/>
                          <a:cs typeface="Trebuchet MS"/>
                        </a:rPr>
                        <a:t>:</a:t>
                      </a:r>
                      <a:r>
                        <a:rPr sz="1500" spc="20" dirty="0">
                          <a:solidFill>
                            <a:srgbClr val="1F3863"/>
                          </a:solidFill>
                          <a:latin typeface="Trebuchet MS"/>
                          <a:cs typeface="Trebuchet MS"/>
                        </a:rPr>
                        <a:t> </a:t>
                      </a:r>
                      <a:r>
                        <a:rPr sz="1500" dirty="0">
                          <a:solidFill>
                            <a:srgbClr val="1F3863"/>
                          </a:solidFill>
                          <a:latin typeface="Arial"/>
                          <a:cs typeface="Arial"/>
                        </a:rPr>
                        <a:t>K/3</a:t>
                      </a:r>
                      <a:r>
                        <a:rPr sz="1500" spc="30" dirty="0">
                          <a:solidFill>
                            <a:srgbClr val="1F3863"/>
                          </a:solidFill>
                          <a:latin typeface="Arial"/>
                          <a:cs typeface="Arial"/>
                        </a:rPr>
                        <a:t> </a:t>
                      </a:r>
                      <a:r>
                        <a:rPr sz="1500" b="1" dirty="0">
                          <a:solidFill>
                            <a:srgbClr val="1F3863"/>
                          </a:solidFill>
                          <a:latin typeface="Arial"/>
                          <a:cs typeface="Arial"/>
                        </a:rPr>
                        <a:t>(72</a:t>
                      </a:r>
                      <a:r>
                        <a:rPr sz="1500" b="1" spc="40" dirty="0">
                          <a:solidFill>
                            <a:srgbClr val="1F3863"/>
                          </a:solidFill>
                          <a:latin typeface="Arial"/>
                          <a:cs typeface="Arial"/>
                        </a:rPr>
                        <a:t> </a:t>
                      </a:r>
                      <a:r>
                        <a:rPr sz="1500" b="1" spc="-20" dirty="0">
                          <a:solidFill>
                            <a:srgbClr val="1F3863"/>
                          </a:solidFill>
                          <a:latin typeface="Arial"/>
                          <a:cs typeface="Arial"/>
                        </a:rPr>
                        <a:t>juta)</a:t>
                      </a:r>
                      <a:endParaRPr sz="1500">
                        <a:latin typeface="Arial"/>
                        <a:cs typeface="Arial"/>
                      </a:endParaRPr>
                    </a:p>
                  </a:txBody>
                  <a:tcPr marL="0" marR="0" marT="35084"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1270" algn="ctr">
                        <a:lnSpc>
                          <a:spcPct val="100000"/>
                        </a:lnSpc>
                        <a:spcBef>
                          <a:spcPts val="340"/>
                        </a:spcBef>
                      </a:pPr>
                      <a:r>
                        <a:rPr sz="1500" dirty="0">
                          <a:solidFill>
                            <a:srgbClr val="001F5F"/>
                          </a:solidFill>
                          <a:latin typeface="Trebuchet MS"/>
                          <a:cs typeface="Trebuchet MS"/>
                        </a:rPr>
                        <a:t>TER</a:t>
                      </a:r>
                      <a:r>
                        <a:rPr sz="1500" spc="-45" dirty="0">
                          <a:solidFill>
                            <a:srgbClr val="001F5F"/>
                          </a:solidFill>
                          <a:latin typeface="Trebuchet MS"/>
                          <a:cs typeface="Trebuchet MS"/>
                        </a:rPr>
                        <a:t> </a:t>
                      </a:r>
                      <a:r>
                        <a:rPr sz="1500" spc="-50" dirty="0">
                          <a:solidFill>
                            <a:srgbClr val="001F5F"/>
                          </a:solidFill>
                          <a:latin typeface="Trebuchet MS"/>
                          <a:cs typeface="Trebuchet MS"/>
                        </a:rPr>
                        <a:t>C</a:t>
                      </a:r>
                      <a:endParaRPr sz="1500">
                        <a:latin typeface="Trebuchet MS"/>
                        <a:cs typeface="Trebuchet MS"/>
                      </a:endParaRPr>
                    </a:p>
                  </a:txBody>
                  <a:tcPr marL="0" marR="0" marT="35084"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5" name="object 5"/>
          <p:cNvPicPr/>
          <p:nvPr/>
        </p:nvPicPr>
        <p:blipFill>
          <a:blip r:embed="rId2" cstate="print"/>
          <a:stretch>
            <a:fillRect/>
          </a:stretch>
        </p:blipFill>
        <p:spPr>
          <a:xfrm>
            <a:off x="136207" y="1603819"/>
            <a:ext cx="748522" cy="757190"/>
          </a:xfrm>
          <a:prstGeom prst="rect">
            <a:avLst/>
          </a:prstGeom>
        </p:spPr>
      </p:pic>
      <p:pic>
        <p:nvPicPr>
          <p:cNvPr id="6" name="object 6"/>
          <p:cNvPicPr/>
          <p:nvPr/>
        </p:nvPicPr>
        <p:blipFill>
          <a:blip r:embed="rId3" cstate="print"/>
          <a:stretch>
            <a:fillRect/>
          </a:stretch>
        </p:blipFill>
        <p:spPr>
          <a:xfrm>
            <a:off x="136207" y="3790569"/>
            <a:ext cx="748522" cy="757190"/>
          </a:xfrm>
          <a:prstGeom prst="rect">
            <a:avLst/>
          </a:prstGeom>
        </p:spPr>
      </p:pic>
      <p:sp>
        <p:nvSpPr>
          <p:cNvPr id="7" name="object 7"/>
          <p:cNvSpPr/>
          <p:nvPr/>
        </p:nvSpPr>
        <p:spPr>
          <a:xfrm>
            <a:off x="443912" y="3272361"/>
            <a:ext cx="8951516" cy="397787"/>
          </a:xfrm>
          <a:custGeom>
            <a:avLst/>
            <a:gdLst/>
            <a:ahLst/>
            <a:cxnLst/>
            <a:rect l="l" t="t" r="r" b="b"/>
            <a:pathLst>
              <a:path w="11017250" h="489585">
                <a:moveTo>
                  <a:pt x="0" y="81534"/>
                </a:moveTo>
                <a:lnTo>
                  <a:pt x="6406" y="49774"/>
                </a:lnTo>
                <a:lnTo>
                  <a:pt x="23879" y="23860"/>
                </a:lnTo>
                <a:lnTo>
                  <a:pt x="49795" y="6399"/>
                </a:lnTo>
                <a:lnTo>
                  <a:pt x="81533" y="0"/>
                </a:lnTo>
                <a:lnTo>
                  <a:pt x="10935462" y="0"/>
                </a:lnTo>
                <a:lnTo>
                  <a:pt x="10967221" y="6399"/>
                </a:lnTo>
                <a:lnTo>
                  <a:pt x="10993135" y="23860"/>
                </a:lnTo>
                <a:lnTo>
                  <a:pt x="11010596" y="49774"/>
                </a:lnTo>
                <a:lnTo>
                  <a:pt x="11016996" y="81534"/>
                </a:lnTo>
                <a:lnTo>
                  <a:pt x="11016996" y="407669"/>
                </a:lnTo>
                <a:lnTo>
                  <a:pt x="11010596" y="439429"/>
                </a:lnTo>
                <a:lnTo>
                  <a:pt x="10993135" y="465343"/>
                </a:lnTo>
                <a:lnTo>
                  <a:pt x="10967221" y="482804"/>
                </a:lnTo>
                <a:lnTo>
                  <a:pt x="10935462" y="489204"/>
                </a:lnTo>
                <a:lnTo>
                  <a:pt x="81533" y="489204"/>
                </a:lnTo>
                <a:lnTo>
                  <a:pt x="49795" y="482804"/>
                </a:lnTo>
                <a:lnTo>
                  <a:pt x="23879" y="465343"/>
                </a:lnTo>
                <a:lnTo>
                  <a:pt x="6406" y="439429"/>
                </a:lnTo>
                <a:lnTo>
                  <a:pt x="0" y="407669"/>
                </a:lnTo>
                <a:lnTo>
                  <a:pt x="0" y="81534"/>
                </a:lnTo>
                <a:close/>
              </a:path>
            </a:pathLst>
          </a:custGeom>
          <a:ln w="19050">
            <a:solidFill>
              <a:srgbClr val="006FC0"/>
            </a:solidFill>
            <a:prstDash val="sysDash"/>
          </a:ln>
        </p:spPr>
        <p:txBody>
          <a:bodyPr wrap="square" lIns="0" tIns="0" rIns="0" bIns="0" rtlCol="0"/>
          <a:lstStyle/>
          <a:p>
            <a:endParaRPr sz="1138"/>
          </a:p>
        </p:txBody>
      </p:sp>
      <p:sp>
        <p:nvSpPr>
          <p:cNvPr id="8" name="object 8"/>
          <p:cNvSpPr txBox="1"/>
          <p:nvPr/>
        </p:nvSpPr>
        <p:spPr>
          <a:xfrm>
            <a:off x="526834" y="3307961"/>
            <a:ext cx="8785384" cy="334859"/>
          </a:xfrm>
          <a:prstGeom prst="rect">
            <a:avLst/>
          </a:prstGeom>
        </p:spPr>
        <p:txBody>
          <a:bodyPr vert="horz" wrap="square" lIns="0" tIns="9803" rIns="0" bIns="0" rtlCol="0">
            <a:spAutoFit/>
          </a:bodyPr>
          <a:lstStyle/>
          <a:p>
            <a:pPr marL="10319" marR="4128">
              <a:spcBef>
                <a:spcPts val="77"/>
              </a:spcBef>
              <a:tabLst>
                <a:tab pos="766683" algn="l"/>
                <a:tab pos="1254760" algn="l"/>
                <a:tab pos="2212856" algn="l"/>
                <a:tab pos="2565757" algn="l"/>
                <a:tab pos="2993469" algn="l"/>
                <a:tab pos="3265884" algn="l"/>
                <a:tab pos="3886041" algn="l"/>
                <a:tab pos="4347805" algn="l"/>
                <a:tab pos="4850844" algn="l"/>
                <a:tab pos="5267206" algn="l"/>
                <a:tab pos="5719167" algn="l"/>
                <a:tab pos="6209308" algn="l"/>
                <a:tab pos="6624122" algn="l"/>
                <a:tab pos="7075051" algn="l"/>
                <a:tab pos="7742674" algn="l"/>
                <a:tab pos="8355608" algn="l"/>
              </a:tabLst>
            </a:pPr>
            <a:r>
              <a:rPr sz="1056" b="1" spc="-8" dirty="0">
                <a:latin typeface="Trebuchet MS"/>
                <a:cs typeface="Trebuchet MS"/>
              </a:rPr>
              <a:t>Digunakan</a:t>
            </a:r>
            <a:r>
              <a:rPr sz="1056" b="1" dirty="0">
                <a:latin typeface="Trebuchet MS"/>
                <a:cs typeface="Trebuchet MS"/>
              </a:rPr>
              <a:t>	</a:t>
            </a:r>
            <a:r>
              <a:rPr sz="1056" b="1" spc="-8" dirty="0">
                <a:latin typeface="Trebuchet MS"/>
                <a:cs typeface="Trebuchet MS"/>
              </a:rPr>
              <a:t>Untuk</a:t>
            </a:r>
            <a:r>
              <a:rPr sz="1056" b="1" dirty="0">
                <a:latin typeface="Trebuchet MS"/>
                <a:cs typeface="Trebuchet MS"/>
              </a:rPr>
              <a:t>	</a:t>
            </a:r>
            <a:r>
              <a:rPr sz="1056" b="1" spc="-8" dirty="0">
                <a:latin typeface="Trebuchet MS"/>
                <a:cs typeface="Trebuchet MS"/>
              </a:rPr>
              <a:t>Penghitungan</a:t>
            </a:r>
            <a:r>
              <a:rPr sz="1056" b="1" dirty="0">
                <a:latin typeface="Trebuchet MS"/>
                <a:cs typeface="Trebuchet MS"/>
              </a:rPr>
              <a:t>	</a:t>
            </a:r>
            <a:r>
              <a:rPr sz="1056" b="1" spc="-20" dirty="0">
                <a:latin typeface="Trebuchet MS"/>
                <a:cs typeface="Trebuchet MS"/>
              </a:rPr>
              <a:t>PPh</a:t>
            </a:r>
            <a:r>
              <a:rPr sz="1056" b="1" dirty="0">
                <a:latin typeface="Trebuchet MS"/>
                <a:cs typeface="Trebuchet MS"/>
              </a:rPr>
              <a:t>	</a:t>
            </a:r>
            <a:r>
              <a:rPr sz="1056" b="1" spc="-8" dirty="0">
                <a:latin typeface="Trebuchet MS"/>
                <a:cs typeface="Trebuchet MS"/>
              </a:rPr>
              <a:t>Pasal</a:t>
            </a:r>
            <a:r>
              <a:rPr sz="1056" b="1" dirty="0">
                <a:latin typeface="Trebuchet MS"/>
                <a:cs typeface="Trebuchet MS"/>
              </a:rPr>
              <a:t>	</a:t>
            </a:r>
            <a:r>
              <a:rPr sz="1056" b="1" spc="-20" dirty="0">
                <a:latin typeface="Trebuchet MS"/>
                <a:cs typeface="Trebuchet MS"/>
              </a:rPr>
              <a:t>21</a:t>
            </a:r>
            <a:r>
              <a:rPr sz="1056" b="1" dirty="0">
                <a:latin typeface="Trebuchet MS"/>
                <a:cs typeface="Trebuchet MS"/>
              </a:rPr>
              <a:t>	</a:t>
            </a:r>
            <a:r>
              <a:rPr sz="1056" b="1" spc="-8" dirty="0">
                <a:solidFill>
                  <a:srgbClr val="FF0000"/>
                </a:solidFill>
                <a:latin typeface="Trebuchet MS"/>
                <a:cs typeface="Trebuchet MS"/>
              </a:rPr>
              <a:t>Pegawai</a:t>
            </a:r>
            <a:r>
              <a:rPr sz="1056" b="1" dirty="0">
                <a:solidFill>
                  <a:srgbClr val="FF0000"/>
                </a:solidFill>
                <a:latin typeface="Trebuchet MS"/>
                <a:cs typeface="Trebuchet MS"/>
              </a:rPr>
              <a:t>	</a:t>
            </a:r>
            <a:r>
              <a:rPr sz="1056" b="1" spc="-8" dirty="0">
                <a:solidFill>
                  <a:srgbClr val="FF0000"/>
                </a:solidFill>
                <a:latin typeface="Trebuchet MS"/>
                <a:cs typeface="Trebuchet MS"/>
              </a:rPr>
              <a:t>Tetap</a:t>
            </a:r>
            <a:r>
              <a:rPr sz="1056" b="1" dirty="0">
                <a:solidFill>
                  <a:srgbClr val="FF0000"/>
                </a:solidFill>
                <a:latin typeface="Trebuchet MS"/>
                <a:cs typeface="Trebuchet MS"/>
              </a:rPr>
              <a:t>	</a:t>
            </a:r>
            <a:r>
              <a:rPr sz="1056" b="1" spc="-8" dirty="0">
                <a:solidFill>
                  <a:srgbClr val="FF0000"/>
                </a:solidFill>
                <a:latin typeface="Trebuchet MS"/>
                <a:cs typeface="Trebuchet MS"/>
              </a:rPr>
              <a:t>Setiap</a:t>
            </a:r>
            <a:r>
              <a:rPr sz="1056" b="1" dirty="0">
                <a:solidFill>
                  <a:srgbClr val="FF0000"/>
                </a:solidFill>
                <a:latin typeface="Trebuchet MS"/>
                <a:cs typeface="Trebuchet MS"/>
              </a:rPr>
              <a:t>	</a:t>
            </a:r>
            <a:r>
              <a:rPr sz="1056" b="1" spc="-16" dirty="0">
                <a:solidFill>
                  <a:srgbClr val="FF0000"/>
                </a:solidFill>
                <a:latin typeface="Trebuchet MS"/>
                <a:cs typeface="Trebuchet MS"/>
              </a:rPr>
              <a:t>Masa</a:t>
            </a:r>
            <a:r>
              <a:rPr sz="1056" b="1" dirty="0">
                <a:solidFill>
                  <a:srgbClr val="FF0000"/>
                </a:solidFill>
                <a:latin typeface="Trebuchet MS"/>
                <a:cs typeface="Trebuchet MS"/>
              </a:rPr>
              <a:t>	</a:t>
            </a:r>
            <a:r>
              <a:rPr sz="1056" b="1" spc="-8" dirty="0">
                <a:solidFill>
                  <a:srgbClr val="FF0000"/>
                </a:solidFill>
                <a:latin typeface="Trebuchet MS"/>
                <a:cs typeface="Trebuchet MS"/>
              </a:rPr>
              <a:t>Pajak</a:t>
            </a:r>
            <a:r>
              <a:rPr sz="1056" b="1" dirty="0">
                <a:solidFill>
                  <a:srgbClr val="FF0000"/>
                </a:solidFill>
                <a:latin typeface="Trebuchet MS"/>
                <a:cs typeface="Trebuchet MS"/>
              </a:rPr>
              <a:t>	</a:t>
            </a:r>
            <a:r>
              <a:rPr sz="1056" b="1" spc="-8" dirty="0">
                <a:solidFill>
                  <a:srgbClr val="FF0000"/>
                </a:solidFill>
                <a:latin typeface="Trebuchet MS"/>
                <a:cs typeface="Trebuchet MS"/>
              </a:rPr>
              <a:t>Selain</a:t>
            </a:r>
            <a:r>
              <a:rPr sz="1056" b="1" dirty="0">
                <a:solidFill>
                  <a:srgbClr val="FF0000"/>
                </a:solidFill>
                <a:latin typeface="Trebuchet MS"/>
                <a:cs typeface="Trebuchet MS"/>
              </a:rPr>
              <a:t>	</a:t>
            </a:r>
            <a:r>
              <a:rPr sz="1056" b="1" spc="-16" dirty="0">
                <a:solidFill>
                  <a:srgbClr val="FF0000"/>
                </a:solidFill>
                <a:latin typeface="Trebuchet MS"/>
                <a:cs typeface="Trebuchet MS"/>
              </a:rPr>
              <a:t>Masa</a:t>
            </a:r>
            <a:r>
              <a:rPr sz="1056" b="1" dirty="0">
                <a:solidFill>
                  <a:srgbClr val="FF0000"/>
                </a:solidFill>
                <a:latin typeface="Trebuchet MS"/>
                <a:cs typeface="Trebuchet MS"/>
              </a:rPr>
              <a:t>	</a:t>
            </a:r>
            <a:r>
              <a:rPr sz="1056" b="1" spc="-8" dirty="0">
                <a:solidFill>
                  <a:srgbClr val="FF0000"/>
                </a:solidFill>
                <a:latin typeface="Trebuchet MS"/>
                <a:cs typeface="Trebuchet MS"/>
              </a:rPr>
              <a:t>Pajak</a:t>
            </a:r>
            <a:r>
              <a:rPr sz="1056" b="1" dirty="0">
                <a:solidFill>
                  <a:srgbClr val="FF0000"/>
                </a:solidFill>
                <a:latin typeface="Trebuchet MS"/>
                <a:cs typeface="Trebuchet MS"/>
              </a:rPr>
              <a:t>	</a:t>
            </a:r>
            <a:r>
              <a:rPr sz="1056" b="1" spc="-8" dirty="0">
                <a:solidFill>
                  <a:srgbClr val="FF0000"/>
                </a:solidFill>
                <a:latin typeface="Trebuchet MS"/>
                <a:cs typeface="Trebuchet MS"/>
              </a:rPr>
              <a:t>Terakhir,</a:t>
            </a:r>
            <a:r>
              <a:rPr sz="1056" b="1" dirty="0">
                <a:solidFill>
                  <a:srgbClr val="FF0000"/>
                </a:solidFill>
                <a:latin typeface="Trebuchet MS"/>
                <a:cs typeface="Trebuchet MS"/>
              </a:rPr>
              <a:t>	</a:t>
            </a:r>
            <a:r>
              <a:rPr sz="1056" b="1" spc="-8" dirty="0">
                <a:solidFill>
                  <a:srgbClr val="006FC0"/>
                </a:solidFill>
                <a:latin typeface="Trebuchet MS"/>
                <a:cs typeface="Trebuchet MS"/>
              </a:rPr>
              <a:t>Anggota</a:t>
            </a:r>
            <a:r>
              <a:rPr sz="1056" b="1" dirty="0">
                <a:solidFill>
                  <a:srgbClr val="006FC0"/>
                </a:solidFill>
                <a:latin typeface="Trebuchet MS"/>
                <a:cs typeface="Trebuchet MS"/>
              </a:rPr>
              <a:t>	</a:t>
            </a:r>
            <a:r>
              <a:rPr sz="1056" b="1" spc="-8" dirty="0">
                <a:solidFill>
                  <a:srgbClr val="006FC0"/>
                </a:solidFill>
                <a:latin typeface="Trebuchet MS"/>
                <a:cs typeface="Trebuchet MS"/>
              </a:rPr>
              <a:t>Dewan Komisaris/Pengawas</a:t>
            </a:r>
            <a:r>
              <a:rPr sz="1056" b="1" spc="-28" dirty="0">
                <a:solidFill>
                  <a:srgbClr val="006FC0"/>
                </a:solidFill>
                <a:latin typeface="Trebuchet MS"/>
                <a:cs typeface="Trebuchet MS"/>
              </a:rPr>
              <a:t> </a:t>
            </a:r>
            <a:r>
              <a:rPr sz="1056" b="1" dirty="0">
                <a:solidFill>
                  <a:srgbClr val="006FC0"/>
                </a:solidFill>
                <a:latin typeface="Trebuchet MS"/>
                <a:cs typeface="Trebuchet MS"/>
              </a:rPr>
              <a:t>yang</a:t>
            </a:r>
            <a:r>
              <a:rPr sz="1056" b="1" spc="-37" dirty="0">
                <a:solidFill>
                  <a:srgbClr val="006FC0"/>
                </a:solidFill>
                <a:latin typeface="Trebuchet MS"/>
                <a:cs typeface="Trebuchet MS"/>
              </a:rPr>
              <a:t> </a:t>
            </a:r>
            <a:r>
              <a:rPr sz="1056" b="1" dirty="0">
                <a:solidFill>
                  <a:srgbClr val="006FC0"/>
                </a:solidFill>
                <a:latin typeface="Trebuchet MS"/>
                <a:cs typeface="Trebuchet MS"/>
              </a:rPr>
              <a:t>Menerima</a:t>
            </a:r>
            <a:r>
              <a:rPr sz="1056" b="1" spc="-24" dirty="0">
                <a:solidFill>
                  <a:srgbClr val="006FC0"/>
                </a:solidFill>
                <a:latin typeface="Trebuchet MS"/>
                <a:cs typeface="Trebuchet MS"/>
              </a:rPr>
              <a:t> </a:t>
            </a:r>
            <a:r>
              <a:rPr sz="1056" b="1" spc="-8" dirty="0">
                <a:solidFill>
                  <a:srgbClr val="006FC0"/>
                </a:solidFill>
                <a:latin typeface="Trebuchet MS"/>
                <a:cs typeface="Trebuchet MS"/>
              </a:rPr>
              <a:t>Penghasilan</a:t>
            </a:r>
            <a:r>
              <a:rPr sz="1056" b="1" spc="-41" dirty="0">
                <a:solidFill>
                  <a:srgbClr val="006FC0"/>
                </a:solidFill>
                <a:latin typeface="Trebuchet MS"/>
                <a:cs typeface="Trebuchet MS"/>
              </a:rPr>
              <a:t> </a:t>
            </a:r>
            <a:r>
              <a:rPr sz="1056" b="1" dirty="0">
                <a:solidFill>
                  <a:srgbClr val="006FC0"/>
                </a:solidFill>
                <a:latin typeface="Trebuchet MS"/>
                <a:cs typeface="Trebuchet MS"/>
              </a:rPr>
              <a:t>Tidak</a:t>
            </a:r>
            <a:r>
              <a:rPr sz="1056" b="1" spc="-53" dirty="0">
                <a:solidFill>
                  <a:srgbClr val="006FC0"/>
                </a:solidFill>
                <a:latin typeface="Trebuchet MS"/>
                <a:cs typeface="Trebuchet MS"/>
              </a:rPr>
              <a:t> </a:t>
            </a:r>
            <a:r>
              <a:rPr sz="1056" b="1" spc="-20" dirty="0">
                <a:solidFill>
                  <a:srgbClr val="006FC0"/>
                </a:solidFill>
                <a:latin typeface="Trebuchet MS"/>
                <a:cs typeface="Trebuchet MS"/>
              </a:rPr>
              <a:t>Teratur</a:t>
            </a:r>
            <a:r>
              <a:rPr sz="1056" b="1" spc="-33" dirty="0">
                <a:solidFill>
                  <a:srgbClr val="006FC0"/>
                </a:solidFill>
                <a:latin typeface="Trebuchet MS"/>
                <a:cs typeface="Trebuchet MS"/>
              </a:rPr>
              <a:t> </a:t>
            </a:r>
            <a:r>
              <a:rPr sz="1056" b="1" dirty="0">
                <a:latin typeface="Trebuchet MS"/>
                <a:cs typeface="Trebuchet MS"/>
              </a:rPr>
              <a:t>dan</a:t>
            </a:r>
            <a:r>
              <a:rPr sz="1056" b="1" spc="-45" dirty="0">
                <a:latin typeface="Trebuchet MS"/>
                <a:cs typeface="Trebuchet MS"/>
              </a:rPr>
              <a:t> </a:t>
            </a:r>
            <a:r>
              <a:rPr sz="1056" b="1" spc="-8" dirty="0">
                <a:solidFill>
                  <a:srgbClr val="993300"/>
                </a:solidFill>
                <a:latin typeface="Trebuchet MS"/>
                <a:cs typeface="Trebuchet MS"/>
              </a:rPr>
              <a:t>Pegawai</a:t>
            </a:r>
            <a:r>
              <a:rPr sz="1056" b="1" spc="-41" dirty="0">
                <a:solidFill>
                  <a:srgbClr val="993300"/>
                </a:solidFill>
                <a:latin typeface="Trebuchet MS"/>
                <a:cs typeface="Trebuchet MS"/>
              </a:rPr>
              <a:t> </a:t>
            </a:r>
            <a:r>
              <a:rPr sz="1056" b="1" dirty="0">
                <a:solidFill>
                  <a:srgbClr val="993300"/>
                </a:solidFill>
                <a:latin typeface="Trebuchet MS"/>
                <a:cs typeface="Trebuchet MS"/>
              </a:rPr>
              <a:t>Tidak</a:t>
            </a:r>
            <a:r>
              <a:rPr sz="1056" b="1" spc="-53" dirty="0">
                <a:solidFill>
                  <a:srgbClr val="993300"/>
                </a:solidFill>
                <a:latin typeface="Trebuchet MS"/>
                <a:cs typeface="Trebuchet MS"/>
              </a:rPr>
              <a:t> </a:t>
            </a:r>
            <a:r>
              <a:rPr sz="1056" b="1" spc="-16" dirty="0">
                <a:solidFill>
                  <a:srgbClr val="993300"/>
                </a:solidFill>
                <a:latin typeface="Trebuchet MS"/>
                <a:cs typeface="Trebuchet MS"/>
              </a:rPr>
              <a:t>Tetap</a:t>
            </a:r>
            <a:r>
              <a:rPr sz="1056" b="1" spc="-20" dirty="0">
                <a:solidFill>
                  <a:srgbClr val="993300"/>
                </a:solidFill>
                <a:latin typeface="Trebuchet MS"/>
                <a:cs typeface="Trebuchet MS"/>
              </a:rPr>
              <a:t> </a:t>
            </a:r>
            <a:r>
              <a:rPr sz="1056" b="1" dirty="0">
                <a:solidFill>
                  <a:srgbClr val="993300"/>
                </a:solidFill>
                <a:latin typeface="Trebuchet MS"/>
                <a:cs typeface="Trebuchet MS"/>
              </a:rPr>
              <a:t>yang</a:t>
            </a:r>
            <a:r>
              <a:rPr sz="1056" b="1" spc="-28" dirty="0">
                <a:solidFill>
                  <a:srgbClr val="993300"/>
                </a:solidFill>
                <a:latin typeface="Trebuchet MS"/>
                <a:cs typeface="Trebuchet MS"/>
              </a:rPr>
              <a:t> </a:t>
            </a:r>
            <a:r>
              <a:rPr sz="1056" b="1" dirty="0">
                <a:solidFill>
                  <a:srgbClr val="993300"/>
                </a:solidFill>
                <a:latin typeface="Trebuchet MS"/>
                <a:cs typeface="Trebuchet MS"/>
              </a:rPr>
              <a:t>dibayar</a:t>
            </a:r>
            <a:r>
              <a:rPr sz="1056" b="1" spc="-45" dirty="0">
                <a:solidFill>
                  <a:srgbClr val="993300"/>
                </a:solidFill>
                <a:latin typeface="Trebuchet MS"/>
                <a:cs typeface="Trebuchet MS"/>
              </a:rPr>
              <a:t> </a:t>
            </a:r>
            <a:r>
              <a:rPr sz="1056" b="1" spc="-8" dirty="0">
                <a:solidFill>
                  <a:srgbClr val="993300"/>
                </a:solidFill>
                <a:latin typeface="Trebuchet MS"/>
                <a:cs typeface="Trebuchet MS"/>
              </a:rPr>
              <a:t>bulanan</a:t>
            </a:r>
            <a:endParaRPr sz="1056">
              <a:latin typeface="Trebuchet MS"/>
              <a:cs typeface="Trebuchet MS"/>
            </a:endParaRPr>
          </a:p>
        </p:txBody>
      </p:sp>
      <p:sp>
        <p:nvSpPr>
          <p:cNvPr id="9" name="object 9"/>
          <p:cNvSpPr/>
          <p:nvPr/>
        </p:nvSpPr>
        <p:spPr>
          <a:xfrm>
            <a:off x="443912" y="5330333"/>
            <a:ext cx="8951516" cy="239395"/>
          </a:xfrm>
          <a:custGeom>
            <a:avLst/>
            <a:gdLst/>
            <a:ahLst/>
            <a:cxnLst/>
            <a:rect l="l" t="t" r="r" b="b"/>
            <a:pathLst>
              <a:path w="11017250" h="294639">
                <a:moveTo>
                  <a:pt x="0" y="49022"/>
                </a:moveTo>
                <a:lnTo>
                  <a:pt x="3852" y="29939"/>
                </a:lnTo>
                <a:lnTo>
                  <a:pt x="14357" y="14357"/>
                </a:lnTo>
                <a:lnTo>
                  <a:pt x="29939" y="3852"/>
                </a:lnTo>
                <a:lnTo>
                  <a:pt x="49021" y="0"/>
                </a:lnTo>
                <a:lnTo>
                  <a:pt x="10967974" y="0"/>
                </a:lnTo>
                <a:lnTo>
                  <a:pt x="10987045" y="3852"/>
                </a:lnTo>
                <a:lnTo>
                  <a:pt x="11002629" y="14357"/>
                </a:lnTo>
                <a:lnTo>
                  <a:pt x="11013140" y="29939"/>
                </a:lnTo>
                <a:lnTo>
                  <a:pt x="11016996" y="49022"/>
                </a:lnTo>
                <a:lnTo>
                  <a:pt x="11016996" y="245110"/>
                </a:lnTo>
                <a:lnTo>
                  <a:pt x="11013140" y="264192"/>
                </a:lnTo>
                <a:lnTo>
                  <a:pt x="11002629" y="279774"/>
                </a:lnTo>
                <a:lnTo>
                  <a:pt x="10987045" y="290279"/>
                </a:lnTo>
                <a:lnTo>
                  <a:pt x="10967974" y="294132"/>
                </a:lnTo>
                <a:lnTo>
                  <a:pt x="49021" y="294132"/>
                </a:lnTo>
                <a:lnTo>
                  <a:pt x="29939" y="290279"/>
                </a:lnTo>
                <a:lnTo>
                  <a:pt x="14357" y="279774"/>
                </a:lnTo>
                <a:lnTo>
                  <a:pt x="3852" y="264192"/>
                </a:lnTo>
                <a:lnTo>
                  <a:pt x="0" y="245110"/>
                </a:lnTo>
                <a:lnTo>
                  <a:pt x="0" y="49022"/>
                </a:lnTo>
                <a:close/>
              </a:path>
            </a:pathLst>
          </a:custGeom>
          <a:ln w="19049">
            <a:solidFill>
              <a:srgbClr val="006FC0"/>
            </a:solidFill>
            <a:prstDash val="sysDash"/>
          </a:ln>
        </p:spPr>
        <p:txBody>
          <a:bodyPr wrap="square" lIns="0" tIns="0" rIns="0" bIns="0" rtlCol="0"/>
          <a:lstStyle/>
          <a:p>
            <a:endParaRPr sz="1138"/>
          </a:p>
        </p:txBody>
      </p:sp>
      <p:sp>
        <p:nvSpPr>
          <p:cNvPr id="10" name="object 10"/>
          <p:cNvSpPr txBox="1"/>
          <p:nvPr/>
        </p:nvSpPr>
        <p:spPr>
          <a:xfrm>
            <a:off x="519157" y="5367687"/>
            <a:ext cx="8371602" cy="172379"/>
          </a:xfrm>
          <a:prstGeom prst="rect">
            <a:avLst/>
          </a:prstGeom>
        </p:spPr>
        <p:txBody>
          <a:bodyPr vert="horz" wrap="square" lIns="0" tIns="9803" rIns="0" bIns="0" rtlCol="0">
            <a:spAutoFit/>
          </a:bodyPr>
          <a:lstStyle/>
          <a:p>
            <a:pPr marL="10319">
              <a:spcBef>
                <a:spcPts val="77"/>
              </a:spcBef>
            </a:pPr>
            <a:r>
              <a:rPr sz="1056" b="1" dirty="0">
                <a:latin typeface="Trebuchet MS"/>
                <a:cs typeface="Trebuchet MS"/>
              </a:rPr>
              <a:t>Digunakan</a:t>
            </a:r>
            <a:r>
              <a:rPr sz="1056" b="1" spc="-41" dirty="0">
                <a:latin typeface="Trebuchet MS"/>
                <a:cs typeface="Trebuchet MS"/>
              </a:rPr>
              <a:t> </a:t>
            </a:r>
            <a:r>
              <a:rPr sz="1056" b="1" dirty="0">
                <a:latin typeface="Trebuchet MS"/>
                <a:cs typeface="Trebuchet MS"/>
              </a:rPr>
              <a:t>Untuk</a:t>
            </a:r>
            <a:r>
              <a:rPr sz="1056" b="1" spc="-45" dirty="0">
                <a:latin typeface="Trebuchet MS"/>
                <a:cs typeface="Trebuchet MS"/>
              </a:rPr>
              <a:t> </a:t>
            </a:r>
            <a:r>
              <a:rPr sz="1056" b="1" spc="-8" dirty="0">
                <a:latin typeface="Trebuchet MS"/>
                <a:cs typeface="Trebuchet MS"/>
              </a:rPr>
              <a:t>Penghitungan</a:t>
            </a:r>
            <a:r>
              <a:rPr sz="1056" b="1" spc="-28" dirty="0">
                <a:latin typeface="Trebuchet MS"/>
                <a:cs typeface="Trebuchet MS"/>
              </a:rPr>
              <a:t> </a:t>
            </a:r>
            <a:r>
              <a:rPr sz="1056" b="1" dirty="0">
                <a:latin typeface="Trebuchet MS"/>
                <a:cs typeface="Trebuchet MS"/>
              </a:rPr>
              <a:t>PPh</a:t>
            </a:r>
            <a:r>
              <a:rPr sz="1056" b="1" spc="-16" dirty="0">
                <a:latin typeface="Trebuchet MS"/>
                <a:cs typeface="Trebuchet MS"/>
              </a:rPr>
              <a:t> </a:t>
            </a:r>
            <a:r>
              <a:rPr sz="1056" b="1" spc="-8" dirty="0">
                <a:latin typeface="Trebuchet MS"/>
                <a:cs typeface="Trebuchet MS"/>
              </a:rPr>
              <a:t>Pasal</a:t>
            </a:r>
            <a:r>
              <a:rPr sz="1056" b="1" spc="-33" dirty="0">
                <a:latin typeface="Trebuchet MS"/>
                <a:cs typeface="Trebuchet MS"/>
              </a:rPr>
              <a:t> </a:t>
            </a:r>
            <a:r>
              <a:rPr sz="1056" b="1" dirty="0">
                <a:latin typeface="Trebuchet MS"/>
                <a:cs typeface="Trebuchet MS"/>
              </a:rPr>
              <a:t>21</a:t>
            </a:r>
            <a:r>
              <a:rPr sz="1056" b="1" spc="-20" dirty="0">
                <a:latin typeface="Trebuchet MS"/>
                <a:cs typeface="Trebuchet MS"/>
              </a:rPr>
              <a:t> </a:t>
            </a:r>
            <a:r>
              <a:rPr sz="1056" b="1" spc="-8" dirty="0">
                <a:solidFill>
                  <a:srgbClr val="006600"/>
                </a:solidFill>
                <a:latin typeface="Trebuchet MS"/>
                <a:cs typeface="Trebuchet MS"/>
              </a:rPr>
              <a:t>Pegawai</a:t>
            </a:r>
            <a:r>
              <a:rPr sz="1056" b="1" spc="-49" dirty="0">
                <a:solidFill>
                  <a:srgbClr val="006600"/>
                </a:solidFill>
                <a:latin typeface="Trebuchet MS"/>
                <a:cs typeface="Trebuchet MS"/>
              </a:rPr>
              <a:t> </a:t>
            </a:r>
            <a:r>
              <a:rPr sz="1056" b="1" dirty="0">
                <a:solidFill>
                  <a:srgbClr val="006600"/>
                </a:solidFill>
                <a:latin typeface="Trebuchet MS"/>
                <a:cs typeface="Trebuchet MS"/>
              </a:rPr>
              <a:t>Tidak</a:t>
            </a:r>
            <a:r>
              <a:rPr sz="1056" b="1" spc="-45" dirty="0">
                <a:solidFill>
                  <a:srgbClr val="006600"/>
                </a:solidFill>
                <a:latin typeface="Trebuchet MS"/>
                <a:cs typeface="Trebuchet MS"/>
              </a:rPr>
              <a:t> </a:t>
            </a:r>
            <a:r>
              <a:rPr sz="1056" b="1" spc="-20" dirty="0">
                <a:solidFill>
                  <a:srgbClr val="006600"/>
                </a:solidFill>
                <a:latin typeface="Trebuchet MS"/>
                <a:cs typeface="Trebuchet MS"/>
              </a:rPr>
              <a:t>Tetap </a:t>
            </a:r>
            <a:r>
              <a:rPr sz="1056" b="1" dirty="0">
                <a:solidFill>
                  <a:srgbClr val="006600"/>
                </a:solidFill>
                <a:latin typeface="Trebuchet MS"/>
                <a:cs typeface="Trebuchet MS"/>
              </a:rPr>
              <a:t>yang</a:t>
            </a:r>
            <a:r>
              <a:rPr sz="1056" b="1" spc="-41" dirty="0">
                <a:solidFill>
                  <a:srgbClr val="006600"/>
                </a:solidFill>
                <a:latin typeface="Trebuchet MS"/>
                <a:cs typeface="Trebuchet MS"/>
              </a:rPr>
              <a:t> </a:t>
            </a:r>
            <a:r>
              <a:rPr sz="1056" b="1" dirty="0">
                <a:solidFill>
                  <a:srgbClr val="006600"/>
                </a:solidFill>
                <a:latin typeface="Trebuchet MS"/>
                <a:cs typeface="Trebuchet MS"/>
              </a:rPr>
              <a:t>dibayar</a:t>
            </a:r>
            <a:r>
              <a:rPr sz="1056" b="1" spc="-41" dirty="0">
                <a:solidFill>
                  <a:srgbClr val="006600"/>
                </a:solidFill>
                <a:latin typeface="Trebuchet MS"/>
                <a:cs typeface="Trebuchet MS"/>
              </a:rPr>
              <a:t> </a:t>
            </a:r>
            <a:r>
              <a:rPr sz="1056" b="1" dirty="0">
                <a:solidFill>
                  <a:srgbClr val="006600"/>
                </a:solidFill>
                <a:latin typeface="Trebuchet MS"/>
                <a:cs typeface="Trebuchet MS"/>
              </a:rPr>
              <a:t>bulanan</a:t>
            </a:r>
            <a:r>
              <a:rPr sz="1056" b="1" spc="-53" dirty="0">
                <a:solidFill>
                  <a:srgbClr val="006600"/>
                </a:solidFill>
                <a:latin typeface="Trebuchet MS"/>
                <a:cs typeface="Trebuchet MS"/>
              </a:rPr>
              <a:t> </a:t>
            </a:r>
            <a:r>
              <a:rPr sz="1056" b="1" dirty="0">
                <a:solidFill>
                  <a:srgbClr val="006600"/>
                </a:solidFill>
                <a:latin typeface="Trebuchet MS"/>
                <a:cs typeface="Trebuchet MS"/>
              </a:rPr>
              <a:t>dengan</a:t>
            </a:r>
            <a:r>
              <a:rPr sz="1056" b="1" spc="-37" dirty="0">
                <a:solidFill>
                  <a:srgbClr val="006600"/>
                </a:solidFill>
                <a:latin typeface="Trebuchet MS"/>
                <a:cs typeface="Trebuchet MS"/>
              </a:rPr>
              <a:t> </a:t>
            </a:r>
            <a:r>
              <a:rPr sz="1056" b="1" dirty="0">
                <a:solidFill>
                  <a:srgbClr val="006600"/>
                </a:solidFill>
                <a:latin typeface="Trebuchet MS"/>
                <a:cs typeface="Trebuchet MS"/>
              </a:rPr>
              <a:t>penghasilan</a:t>
            </a:r>
            <a:r>
              <a:rPr sz="1056" b="1" spc="-28" dirty="0">
                <a:solidFill>
                  <a:srgbClr val="006600"/>
                </a:solidFill>
                <a:latin typeface="Trebuchet MS"/>
                <a:cs typeface="Trebuchet MS"/>
              </a:rPr>
              <a:t> </a:t>
            </a:r>
            <a:r>
              <a:rPr sz="1056" b="1" dirty="0">
                <a:solidFill>
                  <a:srgbClr val="006600"/>
                </a:solidFill>
                <a:latin typeface="Trebuchet MS"/>
                <a:cs typeface="Trebuchet MS"/>
              </a:rPr>
              <a:t>tidak</a:t>
            </a:r>
            <a:r>
              <a:rPr sz="1056" b="1" spc="-37" dirty="0">
                <a:solidFill>
                  <a:srgbClr val="006600"/>
                </a:solidFill>
                <a:latin typeface="Trebuchet MS"/>
                <a:cs typeface="Trebuchet MS"/>
              </a:rPr>
              <a:t> </a:t>
            </a:r>
            <a:r>
              <a:rPr sz="1056" b="1" dirty="0">
                <a:solidFill>
                  <a:srgbClr val="006600"/>
                </a:solidFill>
                <a:latin typeface="Trebuchet MS"/>
                <a:cs typeface="Trebuchet MS"/>
              </a:rPr>
              <a:t>lebih</a:t>
            </a:r>
            <a:r>
              <a:rPr sz="1056" b="1" spc="-24" dirty="0">
                <a:solidFill>
                  <a:srgbClr val="006600"/>
                </a:solidFill>
                <a:latin typeface="Trebuchet MS"/>
                <a:cs typeface="Trebuchet MS"/>
              </a:rPr>
              <a:t> </a:t>
            </a:r>
            <a:r>
              <a:rPr sz="1056" b="1" dirty="0">
                <a:solidFill>
                  <a:srgbClr val="006600"/>
                </a:solidFill>
                <a:latin typeface="Trebuchet MS"/>
                <a:cs typeface="Trebuchet MS"/>
              </a:rPr>
              <a:t>2,5</a:t>
            </a:r>
            <a:r>
              <a:rPr sz="1056" b="1" spc="-28" dirty="0">
                <a:solidFill>
                  <a:srgbClr val="006600"/>
                </a:solidFill>
                <a:latin typeface="Trebuchet MS"/>
                <a:cs typeface="Trebuchet MS"/>
              </a:rPr>
              <a:t> </a:t>
            </a:r>
            <a:r>
              <a:rPr sz="1056" b="1" dirty="0">
                <a:solidFill>
                  <a:srgbClr val="006600"/>
                </a:solidFill>
                <a:latin typeface="Trebuchet MS"/>
                <a:cs typeface="Trebuchet MS"/>
              </a:rPr>
              <a:t>jt</a:t>
            </a:r>
            <a:r>
              <a:rPr sz="1056" b="1" spc="-28" dirty="0">
                <a:solidFill>
                  <a:srgbClr val="006600"/>
                </a:solidFill>
                <a:latin typeface="Trebuchet MS"/>
                <a:cs typeface="Trebuchet MS"/>
              </a:rPr>
              <a:t> </a:t>
            </a:r>
            <a:r>
              <a:rPr sz="1056" b="1" dirty="0">
                <a:solidFill>
                  <a:srgbClr val="006600"/>
                </a:solidFill>
                <a:latin typeface="Trebuchet MS"/>
                <a:cs typeface="Trebuchet MS"/>
              </a:rPr>
              <a:t>per</a:t>
            </a:r>
            <a:r>
              <a:rPr sz="1056" b="1" spc="-28" dirty="0">
                <a:solidFill>
                  <a:srgbClr val="006600"/>
                </a:solidFill>
                <a:latin typeface="Trebuchet MS"/>
                <a:cs typeface="Trebuchet MS"/>
              </a:rPr>
              <a:t> </a:t>
            </a:r>
            <a:r>
              <a:rPr sz="1056" b="1" spc="-16" dirty="0">
                <a:solidFill>
                  <a:srgbClr val="006600"/>
                </a:solidFill>
                <a:latin typeface="Trebuchet MS"/>
                <a:cs typeface="Trebuchet MS"/>
              </a:rPr>
              <a:t>hari</a:t>
            </a:r>
            <a:endParaRPr sz="1056">
              <a:latin typeface="Trebuchet MS"/>
              <a:cs typeface="Trebuchet MS"/>
            </a:endParaRPr>
          </a:p>
        </p:txBody>
      </p:sp>
      <p:grpSp>
        <p:nvGrpSpPr>
          <p:cNvPr id="11" name="object 11"/>
          <p:cNvGrpSpPr/>
          <p:nvPr/>
        </p:nvGrpSpPr>
        <p:grpSpPr>
          <a:xfrm>
            <a:off x="8376555" y="5787659"/>
            <a:ext cx="1421924" cy="340003"/>
            <a:chOff x="10309606" y="6331965"/>
            <a:chExt cx="1750060" cy="418465"/>
          </a:xfrm>
        </p:grpSpPr>
        <p:sp>
          <p:nvSpPr>
            <p:cNvPr id="12" name="object 12"/>
            <p:cNvSpPr/>
            <p:nvPr/>
          </p:nvSpPr>
          <p:spPr>
            <a:xfrm>
              <a:off x="10315956" y="6338315"/>
              <a:ext cx="1737360" cy="405765"/>
            </a:xfrm>
            <a:custGeom>
              <a:avLst/>
              <a:gdLst/>
              <a:ahLst/>
              <a:cxnLst/>
              <a:rect l="l" t="t" r="r" b="b"/>
              <a:pathLst>
                <a:path w="1737359" h="405765">
                  <a:moveTo>
                    <a:pt x="1669796" y="0"/>
                  </a:moveTo>
                  <a:lnTo>
                    <a:pt x="67564" y="0"/>
                  </a:lnTo>
                  <a:lnTo>
                    <a:pt x="41255" y="5309"/>
                  </a:lnTo>
                  <a:lnTo>
                    <a:pt x="19780" y="19789"/>
                  </a:lnTo>
                  <a:lnTo>
                    <a:pt x="5306" y="41265"/>
                  </a:lnTo>
                  <a:lnTo>
                    <a:pt x="0" y="67564"/>
                  </a:lnTo>
                  <a:lnTo>
                    <a:pt x="0" y="337820"/>
                  </a:lnTo>
                  <a:lnTo>
                    <a:pt x="5306" y="364118"/>
                  </a:lnTo>
                  <a:lnTo>
                    <a:pt x="19780" y="385594"/>
                  </a:lnTo>
                  <a:lnTo>
                    <a:pt x="41255" y="400074"/>
                  </a:lnTo>
                  <a:lnTo>
                    <a:pt x="67564" y="405384"/>
                  </a:lnTo>
                  <a:lnTo>
                    <a:pt x="1669796" y="405384"/>
                  </a:lnTo>
                  <a:lnTo>
                    <a:pt x="1696104" y="400074"/>
                  </a:lnTo>
                  <a:lnTo>
                    <a:pt x="1717579" y="385594"/>
                  </a:lnTo>
                  <a:lnTo>
                    <a:pt x="1732053" y="364118"/>
                  </a:lnTo>
                  <a:lnTo>
                    <a:pt x="1737360" y="337820"/>
                  </a:lnTo>
                  <a:lnTo>
                    <a:pt x="1737360" y="67564"/>
                  </a:lnTo>
                  <a:lnTo>
                    <a:pt x="1732053" y="41265"/>
                  </a:lnTo>
                  <a:lnTo>
                    <a:pt x="1717579" y="19789"/>
                  </a:lnTo>
                  <a:lnTo>
                    <a:pt x="1696104" y="5309"/>
                  </a:lnTo>
                  <a:lnTo>
                    <a:pt x="1669796" y="0"/>
                  </a:lnTo>
                  <a:close/>
                </a:path>
              </a:pathLst>
            </a:custGeom>
            <a:solidFill>
              <a:srgbClr val="FFFFFF"/>
            </a:solidFill>
          </p:spPr>
          <p:txBody>
            <a:bodyPr wrap="square" lIns="0" tIns="0" rIns="0" bIns="0" rtlCol="0"/>
            <a:lstStyle/>
            <a:p>
              <a:endParaRPr sz="1138"/>
            </a:p>
          </p:txBody>
        </p:sp>
        <p:sp>
          <p:nvSpPr>
            <p:cNvPr id="13" name="object 13"/>
            <p:cNvSpPr/>
            <p:nvPr/>
          </p:nvSpPr>
          <p:spPr>
            <a:xfrm>
              <a:off x="10315956" y="6338315"/>
              <a:ext cx="1737360" cy="405765"/>
            </a:xfrm>
            <a:custGeom>
              <a:avLst/>
              <a:gdLst/>
              <a:ahLst/>
              <a:cxnLst/>
              <a:rect l="l" t="t" r="r" b="b"/>
              <a:pathLst>
                <a:path w="1737359" h="405765">
                  <a:moveTo>
                    <a:pt x="0" y="67564"/>
                  </a:moveTo>
                  <a:lnTo>
                    <a:pt x="5306" y="41265"/>
                  </a:lnTo>
                  <a:lnTo>
                    <a:pt x="19780" y="19789"/>
                  </a:lnTo>
                  <a:lnTo>
                    <a:pt x="41255" y="5309"/>
                  </a:lnTo>
                  <a:lnTo>
                    <a:pt x="67564" y="0"/>
                  </a:lnTo>
                  <a:lnTo>
                    <a:pt x="1669796" y="0"/>
                  </a:lnTo>
                  <a:lnTo>
                    <a:pt x="1696104" y="5309"/>
                  </a:lnTo>
                  <a:lnTo>
                    <a:pt x="1717579" y="19789"/>
                  </a:lnTo>
                  <a:lnTo>
                    <a:pt x="1732053" y="41265"/>
                  </a:lnTo>
                  <a:lnTo>
                    <a:pt x="1737360" y="67564"/>
                  </a:lnTo>
                  <a:lnTo>
                    <a:pt x="1737360" y="337820"/>
                  </a:lnTo>
                  <a:lnTo>
                    <a:pt x="1732053" y="364118"/>
                  </a:lnTo>
                  <a:lnTo>
                    <a:pt x="1717579" y="385594"/>
                  </a:lnTo>
                  <a:lnTo>
                    <a:pt x="1696104" y="400074"/>
                  </a:lnTo>
                  <a:lnTo>
                    <a:pt x="1669796" y="405384"/>
                  </a:lnTo>
                  <a:lnTo>
                    <a:pt x="67564" y="405384"/>
                  </a:lnTo>
                  <a:lnTo>
                    <a:pt x="41255" y="400074"/>
                  </a:lnTo>
                  <a:lnTo>
                    <a:pt x="19780" y="385594"/>
                  </a:lnTo>
                  <a:lnTo>
                    <a:pt x="5306" y="364118"/>
                  </a:lnTo>
                  <a:lnTo>
                    <a:pt x="0" y="337820"/>
                  </a:lnTo>
                  <a:lnTo>
                    <a:pt x="0" y="67564"/>
                  </a:lnTo>
                  <a:close/>
                </a:path>
              </a:pathLst>
            </a:custGeom>
            <a:ln w="12700">
              <a:solidFill>
                <a:srgbClr val="000000"/>
              </a:solidFill>
              <a:prstDash val="sysDash"/>
            </a:ln>
          </p:spPr>
          <p:txBody>
            <a:bodyPr wrap="square" lIns="0" tIns="0" rIns="0" bIns="0" rtlCol="0"/>
            <a:lstStyle/>
            <a:p>
              <a:endParaRPr sz="1138"/>
            </a:p>
          </p:txBody>
        </p:sp>
      </p:grpSp>
      <p:sp>
        <p:nvSpPr>
          <p:cNvPr id="14" name="object 14"/>
          <p:cNvSpPr txBox="1"/>
          <p:nvPr/>
        </p:nvSpPr>
        <p:spPr>
          <a:xfrm>
            <a:off x="8464986" y="5803431"/>
            <a:ext cx="1245473" cy="302687"/>
          </a:xfrm>
          <a:prstGeom prst="rect">
            <a:avLst/>
          </a:prstGeom>
        </p:spPr>
        <p:txBody>
          <a:bodyPr vert="horz" wrap="square" lIns="0" tIns="2580" rIns="0" bIns="0" rtlCol="0">
            <a:spAutoFit/>
          </a:bodyPr>
          <a:lstStyle/>
          <a:p>
            <a:pPr algn="ctr">
              <a:spcBef>
                <a:spcPts val="20"/>
              </a:spcBef>
            </a:pPr>
            <a:r>
              <a:rPr sz="975" b="1" dirty="0">
                <a:solidFill>
                  <a:srgbClr val="1B2852"/>
                </a:solidFill>
                <a:latin typeface="Trebuchet MS"/>
                <a:cs typeface="Trebuchet MS"/>
              </a:rPr>
              <a:t>PP</a:t>
            </a:r>
            <a:r>
              <a:rPr sz="975" b="1" spc="-28" dirty="0">
                <a:solidFill>
                  <a:srgbClr val="1B2852"/>
                </a:solidFill>
                <a:latin typeface="Trebuchet MS"/>
                <a:cs typeface="Trebuchet MS"/>
              </a:rPr>
              <a:t> </a:t>
            </a:r>
            <a:r>
              <a:rPr sz="975" b="1" dirty="0">
                <a:solidFill>
                  <a:srgbClr val="1B2852"/>
                </a:solidFill>
                <a:latin typeface="Trebuchet MS"/>
                <a:cs typeface="Trebuchet MS"/>
              </a:rPr>
              <a:t>58</a:t>
            </a:r>
            <a:r>
              <a:rPr sz="975" b="1" spc="-16"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2023</a:t>
            </a:r>
            <a:endParaRPr sz="975">
              <a:latin typeface="Trebuchet MS"/>
              <a:cs typeface="Trebuchet MS"/>
            </a:endParaRPr>
          </a:p>
          <a:p>
            <a:pPr algn="ctr">
              <a:lnSpc>
                <a:spcPct val="100000"/>
              </a:lnSpc>
            </a:pPr>
            <a:r>
              <a:rPr sz="975" b="1" dirty="0">
                <a:solidFill>
                  <a:srgbClr val="1B2852"/>
                </a:solidFill>
                <a:latin typeface="Trebuchet MS"/>
                <a:cs typeface="Trebuchet MS"/>
              </a:rPr>
              <a:t>PMK</a:t>
            </a:r>
            <a:r>
              <a:rPr sz="975" b="1" spc="-28" dirty="0">
                <a:solidFill>
                  <a:srgbClr val="1B2852"/>
                </a:solidFill>
                <a:latin typeface="Trebuchet MS"/>
                <a:cs typeface="Trebuchet MS"/>
              </a:rPr>
              <a:t> </a:t>
            </a:r>
            <a:r>
              <a:rPr sz="975" b="1" dirty="0">
                <a:solidFill>
                  <a:srgbClr val="1B2852"/>
                </a:solidFill>
                <a:latin typeface="Trebuchet MS"/>
                <a:cs typeface="Trebuchet MS"/>
              </a:rPr>
              <a:t>168</a:t>
            </a:r>
            <a:r>
              <a:rPr sz="975" b="1" spc="-28"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2023</a:t>
            </a:r>
            <a:endParaRPr sz="975">
              <a:latin typeface="Trebuchet MS"/>
              <a:cs typeface="Trebuchet MS"/>
            </a:endParaRPr>
          </a:p>
        </p:txBody>
      </p:sp>
      <p:sp>
        <p:nvSpPr>
          <p:cNvPr id="16" name="TextBox 15">
            <a:extLst>
              <a:ext uri="{FF2B5EF4-FFF2-40B4-BE49-F238E27FC236}">
                <a16:creationId xmlns:a16="http://schemas.microsoft.com/office/drawing/2014/main" id="{41823322-5817-7E09-D5C7-C75F53F1DFF5}"/>
              </a:ext>
            </a:extLst>
          </p:cNvPr>
          <p:cNvSpPr txBox="1"/>
          <p:nvPr/>
        </p:nvSpPr>
        <p:spPr>
          <a:xfrm>
            <a:off x="2478505" y="3275112"/>
            <a:ext cx="4957010" cy="307777"/>
          </a:xfrm>
          <a:prstGeom prst="rect">
            <a:avLst/>
          </a:prstGeom>
          <a:noFill/>
        </p:spPr>
        <p:txBody>
          <a:bodyPr wrap="square">
            <a:spAutoFit/>
          </a:bodyPr>
          <a:lstStyle/>
          <a:p>
            <a:r>
              <a:rPr lang="en-US" dirty="0"/>
              <a:t>040147</a:t>
            </a:r>
          </a:p>
        </p:txBody>
      </p:sp>
      <p:sp>
        <p:nvSpPr>
          <p:cNvPr id="18" name="TextBox 17">
            <a:extLst>
              <a:ext uri="{FF2B5EF4-FFF2-40B4-BE49-F238E27FC236}">
                <a16:creationId xmlns:a16="http://schemas.microsoft.com/office/drawing/2014/main" id="{41BE923F-51BA-5507-D180-8976DF1DA3AA}"/>
              </a:ext>
            </a:extLst>
          </p:cNvPr>
          <p:cNvSpPr txBox="1"/>
          <p:nvPr/>
        </p:nvSpPr>
        <p:spPr>
          <a:xfrm>
            <a:off x="2478505" y="3275112"/>
            <a:ext cx="4957010" cy="307777"/>
          </a:xfrm>
          <a:prstGeom prst="rect">
            <a:avLst/>
          </a:prstGeom>
          <a:noFill/>
        </p:spPr>
        <p:txBody>
          <a:bodyPr wrap="square">
            <a:spAutoFit/>
          </a:bodyPr>
          <a:lstStyle/>
          <a:p>
            <a:r>
              <a:rPr lang="en-US" dirty="0"/>
              <a:t>040147</a:t>
            </a:r>
          </a:p>
        </p:txBody>
      </p:sp>
    </p:spTree>
    <p:extLst>
      <p:ext uri="{BB962C8B-B14F-4D97-AF65-F5344CB8AC3E}">
        <p14:creationId xmlns:p14="http://schemas.microsoft.com/office/powerpoint/2010/main" val="1010891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261146" y="679147"/>
            <a:ext cx="9435981" cy="990600"/>
            <a:chOff x="321410" y="44565"/>
            <a:chExt cx="11613515" cy="1219200"/>
          </a:xfrm>
        </p:grpSpPr>
        <p:sp>
          <p:nvSpPr>
            <p:cNvPr id="4" name="object 4"/>
            <p:cNvSpPr/>
            <p:nvPr/>
          </p:nvSpPr>
          <p:spPr>
            <a:xfrm>
              <a:off x="321398" y="44576"/>
              <a:ext cx="11613515" cy="1219200"/>
            </a:xfrm>
            <a:custGeom>
              <a:avLst/>
              <a:gdLst/>
              <a:ahLst/>
              <a:cxnLst/>
              <a:rect l="l" t="t" r="r" b="b"/>
              <a:pathLst>
                <a:path w="11613515" h="1219200">
                  <a:moveTo>
                    <a:pt x="11612944" y="1119289"/>
                  </a:moveTo>
                  <a:lnTo>
                    <a:pt x="102146" y="1119289"/>
                  </a:lnTo>
                  <a:lnTo>
                    <a:pt x="102146" y="502272"/>
                  </a:lnTo>
                  <a:lnTo>
                    <a:pt x="507542" y="136639"/>
                  </a:lnTo>
                  <a:lnTo>
                    <a:pt x="913003" y="502323"/>
                  </a:lnTo>
                  <a:lnTo>
                    <a:pt x="913003" y="609777"/>
                  </a:lnTo>
                  <a:lnTo>
                    <a:pt x="1015085" y="609777"/>
                  </a:lnTo>
                  <a:lnTo>
                    <a:pt x="1015085" y="456920"/>
                  </a:lnTo>
                  <a:lnTo>
                    <a:pt x="1015085" y="448284"/>
                  </a:lnTo>
                  <a:lnTo>
                    <a:pt x="1005509" y="448284"/>
                  </a:lnTo>
                  <a:lnTo>
                    <a:pt x="508469" y="0"/>
                  </a:lnTo>
                  <a:lnTo>
                    <a:pt x="507542" y="1028"/>
                  </a:lnTo>
                  <a:lnTo>
                    <a:pt x="506628" y="0"/>
                  </a:lnTo>
                  <a:lnTo>
                    <a:pt x="9563" y="448284"/>
                  </a:lnTo>
                  <a:lnTo>
                    <a:pt x="63" y="448284"/>
                  </a:lnTo>
                  <a:lnTo>
                    <a:pt x="63" y="456869"/>
                  </a:lnTo>
                  <a:lnTo>
                    <a:pt x="63" y="456996"/>
                  </a:lnTo>
                  <a:lnTo>
                    <a:pt x="63" y="1119289"/>
                  </a:lnTo>
                  <a:lnTo>
                    <a:pt x="63" y="1179804"/>
                  </a:lnTo>
                  <a:lnTo>
                    <a:pt x="63" y="1219200"/>
                  </a:lnTo>
                  <a:lnTo>
                    <a:pt x="11612944" y="1219200"/>
                  </a:lnTo>
                  <a:lnTo>
                    <a:pt x="11612944" y="1119289"/>
                  </a:lnTo>
                  <a:close/>
                </a:path>
              </a:pathLst>
            </a:custGeom>
            <a:solidFill>
              <a:srgbClr val="F5B317"/>
            </a:solidFill>
          </p:spPr>
          <p:txBody>
            <a:bodyPr wrap="square" lIns="0" tIns="0" rIns="0" bIns="0" rtlCol="0"/>
            <a:lstStyle/>
            <a:p>
              <a:endParaRPr sz="1138"/>
            </a:p>
          </p:txBody>
        </p:sp>
        <p:pic>
          <p:nvPicPr>
            <p:cNvPr id="5" name="object 5"/>
            <p:cNvPicPr/>
            <p:nvPr/>
          </p:nvPicPr>
          <p:blipFill>
            <a:blip r:embed="rId2" cstate="print"/>
            <a:stretch>
              <a:fillRect/>
            </a:stretch>
          </p:blipFill>
          <p:spPr>
            <a:xfrm>
              <a:off x="10706961" y="44565"/>
              <a:ext cx="1208575" cy="1113100"/>
            </a:xfrm>
            <a:prstGeom prst="rect">
              <a:avLst/>
            </a:prstGeom>
          </p:spPr>
        </p:pic>
      </p:grpSp>
      <p:sp>
        <p:nvSpPr>
          <p:cNvPr id="7" name="object 7"/>
          <p:cNvSpPr txBox="1">
            <a:spLocks noGrp="1"/>
          </p:cNvSpPr>
          <p:nvPr>
            <p:ph type="title"/>
          </p:nvPr>
        </p:nvSpPr>
        <p:spPr>
          <a:xfrm>
            <a:off x="691300" y="-44113"/>
            <a:ext cx="7243763" cy="1592520"/>
          </a:xfrm>
          <a:prstGeom prst="rect">
            <a:avLst/>
          </a:prstGeom>
        </p:spPr>
        <p:txBody>
          <a:bodyPr spcFirstLastPara="1" vert="horz" wrap="square" lIns="0" tIns="223298" rIns="0" bIns="0" rtlCol="0" anchor="ctr" anchorCtr="0">
            <a:spAutoFit/>
          </a:bodyPr>
          <a:lstStyle/>
          <a:p>
            <a:pPr marL="791448">
              <a:spcBef>
                <a:spcPts val="81"/>
              </a:spcBef>
            </a:pPr>
            <a:r>
              <a:rPr spc="-20" dirty="0"/>
              <a:t>TARIF</a:t>
            </a:r>
            <a:r>
              <a:rPr spc="-81" dirty="0"/>
              <a:t> </a:t>
            </a:r>
            <a:r>
              <a:rPr dirty="0"/>
              <a:t>EFEKTIF</a:t>
            </a:r>
            <a:r>
              <a:rPr spc="-61" dirty="0"/>
              <a:t> </a:t>
            </a:r>
            <a:r>
              <a:rPr dirty="0"/>
              <a:t>BULANAN</a:t>
            </a:r>
            <a:r>
              <a:rPr spc="-57" dirty="0"/>
              <a:t> </a:t>
            </a:r>
            <a:r>
              <a:rPr spc="-24" dirty="0"/>
              <a:t>KATEGORI</a:t>
            </a:r>
            <a:r>
              <a:rPr spc="-110" dirty="0"/>
              <a:t> </a:t>
            </a:r>
            <a:r>
              <a:rPr spc="-41" dirty="0"/>
              <a:t>A</a:t>
            </a:r>
          </a:p>
        </p:txBody>
      </p:sp>
      <p:pic>
        <p:nvPicPr>
          <p:cNvPr id="8" name="object 8"/>
          <p:cNvPicPr/>
          <p:nvPr/>
        </p:nvPicPr>
        <p:blipFill>
          <a:blip r:embed="rId3" cstate="print"/>
          <a:stretch>
            <a:fillRect/>
          </a:stretch>
        </p:blipFill>
        <p:spPr>
          <a:xfrm>
            <a:off x="8532316" y="651202"/>
            <a:ext cx="1184128" cy="897205"/>
          </a:xfrm>
          <a:prstGeom prst="rect">
            <a:avLst/>
          </a:prstGeom>
        </p:spPr>
      </p:pic>
      <p:grpSp>
        <p:nvGrpSpPr>
          <p:cNvPr id="10" name="object 10"/>
          <p:cNvGrpSpPr/>
          <p:nvPr/>
        </p:nvGrpSpPr>
        <p:grpSpPr>
          <a:xfrm>
            <a:off x="6278252" y="2107234"/>
            <a:ext cx="3438208" cy="1700530"/>
            <a:chOff x="7727080" y="1802211"/>
            <a:chExt cx="4231640" cy="2092960"/>
          </a:xfrm>
        </p:grpSpPr>
        <p:pic>
          <p:nvPicPr>
            <p:cNvPr id="11" name="object 11"/>
            <p:cNvPicPr/>
            <p:nvPr/>
          </p:nvPicPr>
          <p:blipFill>
            <a:blip r:embed="rId4" cstate="print"/>
            <a:stretch>
              <a:fillRect/>
            </a:stretch>
          </p:blipFill>
          <p:spPr>
            <a:xfrm>
              <a:off x="9555842" y="2107522"/>
              <a:ext cx="719250" cy="966752"/>
            </a:xfrm>
            <a:prstGeom prst="rect">
              <a:avLst/>
            </a:prstGeom>
          </p:spPr>
        </p:pic>
        <p:sp>
          <p:nvSpPr>
            <p:cNvPr id="12" name="object 12"/>
            <p:cNvSpPr/>
            <p:nvPr/>
          </p:nvSpPr>
          <p:spPr>
            <a:xfrm>
              <a:off x="7727080" y="1802211"/>
              <a:ext cx="4231640" cy="2092960"/>
            </a:xfrm>
            <a:custGeom>
              <a:avLst/>
              <a:gdLst/>
              <a:ahLst/>
              <a:cxnLst/>
              <a:rect l="l" t="t" r="r" b="b"/>
              <a:pathLst>
                <a:path w="4231640" h="2092960">
                  <a:moveTo>
                    <a:pt x="4231622" y="0"/>
                  </a:moveTo>
                  <a:lnTo>
                    <a:pt x="0" y="0"/>
                  </a:lnTo>
                  <a:lnTo>
                    <a:pt x="0" y="2092879"/>
                  </a:lnTo>
                  <a:lnTo>
                    <a:pt x="4231622" y="2092879"/>
                  </a:lnTo>
                  <a:lnTo>
                    <a:pt x="4231622" y="0"/>
                  </a:lnTo>
                  <a:close/>
                </a:path>
              </a:pathLst>
            </a:custGeom>
            <a:solidFill>
              <a:srgbClr val="FBE1A2"/>
            </a:solidFill>
          </p:spPr>
          <p:txBody>
            <a:bodyPr wrap="square" lIns="0" tIns="0" rIns="0" bIns="0" rtlCol="0"/>
            <a:lstStyle/>
            <a:p>
              <a:endParaRPr sz="1138"/>
            </a:p>
          </p:txBody>
        </p:sp>
      </p:grpSp>
      <p:pic>
        <p:nvPicPr>
          <p:cNvPr id="13" name="object 13"/>
          <p:cNvPicPr/>
          <p:nvPr/>
        </p:nvPicPr>
        <p:blipFill>
          <a:blip r:embed="rId5" cstate="print"/>
          <a:stretch>
            <a:fillRect/>
          </a:stretch>
        </p:blipFill>
        <p:spPr>
          <a:xfrm>
            <a:off x="186871" y="2184344"/>
            <a:ext cx="5883969" cy="4281431"/>
          </a:xfrm>
          <a:prstGeom prst="rect">
            <a:avLst/>
          </a:prstGeom>
        </p:spPr>
      </p:pic>
      <p:sp>
        <p:nvSpPr>
          <p:cNvPr id="14" name="object 14"/>
          <p:cNvSpPr txBox="1"/>
          <p:nvPr/>
        </p:nvSpPr>
        <p:spPr>
          <a:xfrm>
            <a:off x="6278252" y="2107234"/>
            <a:ext cx="3438208" cy="1425198"/>
          </a:xfrm>
          <a:prstGeom prst="rect">
            <a:avLst/>
          </a:prstGeom>
        </p:spPr>
        <p:txBody>
          <a:bodyPr vert="horz" wrap="square" lIns="0" tIns="45403" rIns="0" bIns="0" rtlCol="0">
            <a:spAutoFit/>
          </a:bodyPr>
          <a:lstStyle/>
          <a:p>
            <a:pPr marL="73779" marR="77391">
              <a:lnSpc>
                <a:spcPts val="1544"/>
              </a:lnSpc>
              <a:spcBef>
                <a:spcPts val="358"/>
              </a:spcBef>
            </a:pPr>
            <a:r>
              <a:rPr sz="1300" b="1" spc="-8" dirty="0"/>
              <a:t>Tarif</a:t>
            </a:r>
            <a:r>
              <a:rPr sz="1300" b="1" spc="-37" dirty="0"/>
              <a:t> </a:t>
            </a:r>
            <a:r>
              <a:rPr sz="1300" b="1" dirty="0"/>
              <a:t>Efektif</a:t>
            </a:r>
            <a:r>
              <a:rPr sz="1300" b="1" spc="-33" dirty="0"/>
              <a:t> </a:t>
            </a:r>
            <a:r>
              <a:rPr sz="1300" b="1" dirty="0"/>
              <a:t>Bulanan</a:t>
            </a:r>
            <a:r>
              <a:rPr sz="1300" b="1" spc="-33" dirty="0"/>
              <a:t> </a:t>
            </a:r>
            <a:r>
              <a:rPr sz="1300" b="1" dirty="0"/>
              <a:t>Kategori</a:t>
            </a:r>
            <a:r>
              <a:rPr sz="1300" b="1" spc="-73" dirty="0"/>
              <a:t> </a:t>
            </a:r>
            <a:r>
              <a:rPr sz="1300" b="1" dirty="0"/>
              <a:t>A</a:t>
            </a:r>
            <a:r>
              <a:rPr sz="1300" b="1" spc="-77" dirty="0"/>
              <a:t> </a:t>
            </a:r>
            <a:r>
              <a:rPr sz="1300" spc="-8" dirty="0">
                <a:latin typeface="Arial MT"/>
                <a:cs typeface="Arial MT"/>
              </a:rPr>
              <a:t>diterapkan </a:t>
            </a:r>
            <a:r>
              <a:rPr sz="1300" dirty="0">
                <a:latin typeface="Arial MT"/>
                <a:cs typeface="Arial MT"/>
              </a:rPr>
              <a:t>untuk</a:t>
            </a:r>
            <a:r>
              <a:rPr sz="1300" spc="-24" dirty="0">
                <a:latin typeface="Arial MT"/>
                <a:cs typeface="Arial MT"/>
              </a:rPr>
              <a:t> </a:t>
            </a:r>
            <a:r>
              <a:rPr sz="1300" dirty="0">
                <a:latin typeface="Arial MT"/>
                <a:cs typeface="Arial MT"/>
              </a:rPr>
              <a:t>Wajib</a:t>
            </a:r>
            <a:r>
              <a:rPr sz="1300" spc="-24" dirty="0">
                <a:latin typeface="Arial MT"/>
                <a:cs typeface="Arial MT"/>
              </a:rPr>
              <a:t> </a:t>
            </a:r>
            <a:r>
              <a:rPr sz="1300" dirty="0">
                <a:latin typeface="Arial MT"/>
                <a:cs typeface="Arial MT"/>
              </a:rPr>
              <a:t>Pajak</a:t>
            </a:r>
            <a:r>
              <a:rPr sz="1300" spc="-24" dirty="0">
                <a:latin typeface="Arial MT"/>
                <a:cs typeface="Arial MT"/>
              </a:rPr>
              <a:t> </a:t>
            </a:r>
            <a:r>
              <a:rPr sz="1300" dirty="0">
                <a:latin typeface="Arial MT"/>
                <a:cs typeface="Arial MT"/>
              </a:rPr>
              <a:t>Orang</a:t>
            </a:r>
            <a:r>
              <a:rPr sz="1300" spc="-24" dirty="0">
                <a:latin typeface="Arial MT"/>
                <a:cs typeface="Arial MT"/>
              </a:rPr>
              <a:t> </a:t>
            </a:r>
            <a:r>
              <a:rPr sz="1300" dirty="0">
                <a:latin typeface="Arial MT"/>
                <a:cs typeface="Arial MT"/>
              </a:rPr>
              <a:t>Pribadi</a:t>
            </a:r>
            <a:r>
              <a:rPr sz="1300" spc="-33" dirty="0">
                <a:latin typeface="Arial MT"/>
                <a:cs typeface="Arial MT"/>
              </a:rPr>
              <a:t> </a:t>
            </a:r>
            <a:r>
              <a:rPr sz="1300" spc="-8" dirty="0">
                <a:latin typeface="Arial MT"/>
                <a:cs typeface="Arial MT"/>
              </a:rPr>
              <a:t>dengan </a:t>
            </a:r>
            <a:r>
              <a:rPr sz="1300" dirty="0">
                <a:latin typeface="Arial MT"/>
                <a:cs typeface="Arial MT"/>
              </a:rPr>
              <a:t>Status</a:t>
            </a:r>
            <a:r>
              <a:rPr sz="1300" spc="-28" dirty="0">
                <a:latin typeface="Arial MT"/>
                <a:cs typeface="Arial MT"/>
              </a:rPr>
              <a:t> </a:t>
            </a:r>
            <a:r>
              <a:rPr sz="1300" dirty="0">
                <a:latin typeface="Arial MT"/>
                <a:cs typeface="Arial MT"/>
              </a:rPr>
              <a:t>Penghasilan</a:t>
            </a:r>
            <a:r>
              <a:rPr sz="1300" spc="-57" dirty="0">
                <a:latin typeface="Arial MT"/>
                <a:cs typeface="Arial MT"/>
              </a:rPr>
              <a:t> </a:t>
            </a:r>
            <a:r>
              <a:rPr sz="1300" dirty="0">
                <a:latin typeface="Arial MT"/>
                <a:cs typeface="Arial MT"/>
              </a:rPr>
              <a:t>Tidak</a:t>
            </a:r>
            <a:r>
              <a:rPr sz="1300" spc="-33" dirty="0">
                <a:latin typeface="Arial MT"/>
                <a:cs typeface="Arial MT"/>
              </a:rPr>
              <a:t> </a:t>
            </a:r>
            <a:r>
              <a:rPr sz="1300" dirty="0">
                <a:latin typeface="Arial MT"/>
                <a:cs typeface="Arial MT"/>
              </a:rPr>
              <a:t>Kena</a:t>
            </a:r>
            <a:r>
              <a:rPr sz="1300" spc="-33" dirty="0">
                <a:latin typeface="Arial MT"/>
                <a:cs typeface="Arial MT"/>
              </a:rPr>
              <a:t> </a:t>
            </a:r>
            <a:r>
              <a:rPr sz="1300" dirty="0">
                <a:latin typeface="Arial MT"/>
                <a:cs typeface="Arial MT"/>
              </a:rPr>
              <a:t>Pajak</a:t>
            </a:r>
            <a:r>
              <a:rPr sz="1300" spc="-28" dirty="0">
                <a:latin typeface="Arial MT"/>
                <a:cs typeface="Arial MT"/>
              </a:rPr>
              <a:t> </a:t>
            </a:r>
            <a:r>
              <a:rPr sz="1300" spc="-16" dirty="0">
                <a:latin typeface="Arial MT"/>
                <a:cs typeface="Arial MT"/>
              </a:rPr>
              <a:t>sbb:</a:t>
            </a:r>
            <a:endParaRPr sz="1300">
              <a:latin typeface="Arial MT"/>
              <a:cs typeface="Arial MT"/>
            </a:endParaRPr>
          </a:p>
          <a:p>
            <a:pPr marL="352385" indent="-278606">
              <a:lnSpc>
                <a:spcPts val="1487"/>
              </a:lnSpc>
              <a:buAutoNum type="arabicPeriod"/>
              <a:tabLst>
                <a:tab pos="352385" algn="l"/>
              </a:tabLst>
            </a:pPr>
            <a:r>
              <a:rPr sz="1300" dirty="0">
                <a:latin typeface="Arial MT"/>
                <a:cs typeface="Arial MT"/>
              </a:rPr>
              <a:t>Tidak</a:t>
            </a:r>
            <a:r>
              <a:rPr sz="1300" spc="-37" dirty="0">
                <a:latin typeface="Arial MT"/>
                <a:cs typeface="Arial MT"/>
              </a:rPr>
              <a:t> </a:t>
            </a:r>
            <a:r>
              <a:rPr sz="1300" dirty="0">
                <a:latin typeface="Arial MT"/>
                <a:cs typeface="Arial MT"/>
              </a:rPr>
              <a:t>Kawin</a:t>
            </a:r>
            <a:r>
              <a:rPr sz="1300" spc="-37" dirty="0">
                <a:latin typeface="Arial MT"/>
                <a:cs typeface="Arial MT"/>
              </a:rPr>
              <a:t> </a:t>
            </a:r>
            <a:r>
              <a:rPr sz="1300" dirty="0">
                <a:latin typeface="Arial MT"/>
                <a:cs typeface="Arial MT"/>
              </a:rPr>
              <a:t>tanpa</a:t>
            </a:r>
            <a:r>
              <a:rPr sz="1300" spc="-28" dirty="0">
                <a:latin typeface="Arial MT"/>
                <a:cs typeface="Arial MT"/>
              </a:rPr>
              <a:t> </a:t>
            </a:r>
            <a:r>
              <a:rPr sz="1300" dirty="0">
                <a:latin typeface="Arial MT"/>
                <a:cs typeface="Arial MT"/>
              </a:rPr>
              <a:t>tanggungan</a:t>
            </a:r>
            <a:r>
              <a:rPr sz="1300" spc="-33" dirty="0">
                <a:latin typeface="Arial MT"/>
                <a:cs typeface="Arial MT"/>
              </a:rPr>
              <a:t> </a:t>
            </a:r>
            <a:r>
              <a:rPr sz="1300" spc="-8" dirty="0">
                <a:latin typeface="Arial MT"/>
                <a:cs typeface="Arial MT"/>
              </a:rPr>
              <a:t>(TK0)=</a:t>
            </a:r>
            <a:endParaRPr sz="1300">
              <a:latin typeface="Arial MT"/>
              <a:cs typeface="Arial MT"/>
            </a:endParaRPr>
          </a:p>
          <a:p>
            <a:pPr marL="352385"/>
            <a:r>
              <a:rPr sz="1300" spc="-16" dirty="0">
                <a:latin typeface="Arial MT"/>
                <a:cs typeface="Arial MT"/>
              </a:rPr>
              <a:t>54jt</a:t>
            </a:r>
            <a:endParaRPr sz="1300">
              <a:latin typeface="Arial MT"/>
              <a:cs typeface="Arial MT"/>
            </a:endParaRPr>
          </a:p>
          <a:p>
            <a:pPr marL="352385" indent="-278606">
              <a:lnSpc>
                <a:spcPts val="1552"/>
              </a:lnSpc>
              <a:spcBef>
                <a:spcPts val="57"/>
              </a:spcBef>
              <a:buAutoNum type="arabicPeriod" startAt="2"/>
              <a:tabLst>
                <a:tab pos="352385" algn="l"/>
              </a:tabLst>
            </a:pPr>
            <a:r>
              <a:rPr sz="1300" dirty="0">
                <a:latin typeface="Arial MT"/>
                <a:cs typeface="Arial MT"/>
              </a:rPr>
              <a:t>Tidak</a:t>
            </a:r>
            <a:r>
              <a:rPr sz="1300" spc="-28" dirty="0">
                <a:latin typeface="Arial MT"/>
                <a:cs typeface="Arial MT"/>
              </a:rPr>
              <a:t> </a:t>
            </a:r>
            <a:r>
              <a:rPr sz="1300" dirty="0">
                <a:latin typeface="Arial MT"/>
                <a:cs typeface="Arial MT"/>
              </a:rPr>
              <a:t>Kawin</a:t>
            </a:r>
            <a:r>
              <a:rPr sz="1300" spc="-28" dirty="0">
                <a:latin typeface="Arial MT"/>
                <a:cs typeface="Arial MT"/>
              </a:rPr>
              <a:t> </a:t>
            </a:r>
            <a:r>
              <a:rPr sz="1300" dirty="0">
                <a:latin typeface="Arial MT"/>
                <a:cs typeface="Arial MT"/>
              </a:rPr>
              <a:t>tanggungan</a:t>
            </a:r>
            <a:r>
              <a:rPr sz="1300" spc="-20" dirty="0">
                <a:latin typeface="Arial MT"/>
                <a:cs typeface="Arial MT"/>
              </a:rPr>
              <a:t> </a:t>
            </a:r>
            <a:r>
              <a:rPr sz="1300" dirty="0">
                <a:latin typeface="Arial MT"/>
                <a:cs typeface="Arial MT"/>
              </a:rPr>
              <a:t>1</a:t>
            </a:r>
            <a:r>
              <a:rPr sz="1300" spc="-28" dirty="0">
                <a:latin typeface="Arial MT"/>
                <a:cs typeface="Arial MT"/>
              </a:rPr>
              <a:t> </a:t>
            </a:r>
            <a:r>
              <a:rPr sz="1300" dirty="0">
                <a:latin typeface="Arial MT"/>
                <a:cs typeface="Arial MT"/>
              </a:rPr>
              <a:t>(TK1)</a:t>
            </a:r>
            <a:r>
              <a:rPr sz="1300" spc="-16" dirty="0">
                <a:latin typeface="Arial MT"/>
                <a:cs typeface="Arial MT"/>
              </a:rPr>
              <a:t> </a:t>
            </a:r>
            <a:r>
              <a:rPr sz="1300" dirty="0">
                <a:latin typeface="Arial MT"/>
                <a:cs typeface="Arial MT"/>
              </a:rPr>
              <a:t>=</a:t>
            </a:r>
            <a:r>
              <a:rPr sz="1300" spc="-24" dirty="0">
                <a:latin typeface="Arial MT"/>
                <a:cs typeface="Arial MT"/>
              </a:rPr>
              <a:t> </a:t>
            </a:r>
            <a:r>
              <a:rPr sz="1300" spc="-8" dirty="0">
                <a:latin typeface="Arial MT"/>
                <a:cs typeface="Arial MT"/>
              </a:rPr>
              <a:t>58,5jt</a:t>
            </a:r>
            <a:endParaRPr sz="1300">
              <a:latin typeface="Arial MT"/>
              <a:cs typeface="Arial MT"/>
            </a:endParaRPr>
          </a:p>
          <a:p>
            <a:pPr marL="352385" indent="-278606">
              <a:lnSpc>
                <a:spcPts val="1552"/>
              </a:lnSpc>
              <a:buAutoNum type="arabicPeriod" startAt="2"/>
              <a:tabLst>
                <a:tab pos="352385" algn="l"/>
              </a:tabLst>
            </a:pPr>
            <a:r>
              <a:rPr sz="1300" dirty="0">
                <a:latin typeface="Arial MT"/>
                <a:cs typeface="Arial MT"/>
              </a:rPr>
              <a:t>Kawin</a:t>
            </a:r>
            <a:r>
              <a:rPr sz="1300" spc="-20" dirty="0">
                <a:latin typeface="Arial MT"/>
                <a:cs typeface="Arial MT"/>
              </a:rPr>
              <a:t> </a:t>
            </a:r>
            <a:r>
              <a:rPr sz="1300" dirty="0">
                <a:latin typeface="Arial MT"/>
                <a:cs typeface="Arial MT"/>
              </a:rPr>
              <a:t>tanpa</a:t>
            </a:r>
            <a:r>
              <a:rPr sz="1300" spc="-16" dirty="0">
                <a:latin typeface="Arial MT"/>
                <a:cs typeface="Arial MT"/>
              </a:rPr>
              <a:t> </a:t>
            </a:r>
            <a:r>
              <a:rPr sz="1300" dirty="0">
                <a:latin typeface="Arial MT"/>
                <a:cs typeface="Arial MT"/>
              </a:rPr>
              <a:t>tanggungan</a:t>
            </a:r>
            <a:r>
              <a:rPr sz="1300" spc="-12" dirty="0">
                <a:latin typeface="Arial MT"/>
                <a:cs typeface="Arial MT"/>
              </a:rPr>
              <a:t> </a:t>
            </a:r>
            <a:r>
              <a:rPr sz="1300" dirty="0">
                <a:latin typeface="Arial MT"/>
                <a:cs typeface="Arial MT"/>
              </a:rPr>
              <a:t>(K0)</a:t>
            </a:r>
            <a:r>
              <a:rPr sz="1300" spc="-16" dirty="0">
                <a:latin typeface="Arial MT"/>
                <a:cs typeface="Arial MT"/>
              </a:rPr>
              <a:t> </a:t>
            </a:r>
            <a:r>
              <a:rPr sz="1300" dirty="0">
                <a:latin typeface="Arial MT"/>
                <a:cs typeface="Arial MT"/>
              </a:rPr>
              <a:t>=</a:t>
            </a:r>
            <a:r>
              <a:rPr sz="1300" spc="-16" dirty="0">
                <a:latin typeface="Arial MT"/>
                <a:cs typeface="Arial MT"/>
              </a:rPr>
              <a:t> </a:t>
            </a:r>
            <a:r>
              <a:rPr sz="1300" spc="-8" dirty="0">
                <a:latin typeface="Arial MT"/>
                <a:cs typeface="Arial MT"/>
              </a:rPr>
              <a:t>58,5jt</a:t>
            </a:r>
            <a:endParaRPr sz="1300">
              <a:latin typeface="Arial MT"/>
              <a:cs typeface="Arial M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261146" y="679147"/>
            <a:ext cx="9435981" cy="990600"/>
            <a:chOff x="321410" y="44565"/>
            <a:chExt cx="11613515" cy="1219200"/>
          </a:xfrm>
        </p:grpSpPr>
        <p:sp>
          <p:nvSpPr>
            <p:cNvPr id="4" name="object 4"/>
            <p:cNvSpPr/>
            <p:nvPr/>
          </p:nvSpPr>
          <p:spPr>
            <a:xfrm>
              <a:off x="321398" y="44576"/>
              <a:ext cx="11613515" cy="1219200"/>
            </a:xfrm>
            <a:custGeom>
              <a:avLst/>
              <a:gdLst/>
              <a:ahLst/>
              <a:cxnLst/>
              <a:rect l="l" t="t" r="r" b="b"/>
              <a:pathLst>
                <a:path w="11613515" h="1219200">
                  <a:moveTo>
                    <a:pt x="11612944" y="1119289"/>
                  </a:moveTo>
                  <a:lnTo>
                    <a:pt x="102146" y="1119289"/>
                  </a:lnTo>
                  <a:lnTo>
                    <a:pt x="102146" y="502272"/>
                  </a:lnTo>
                  <a:lnTo>
                    <a:pt x="507542" y="136639"/>
                  </a:lnTo>
                  <a:lnTo>
                    <a:pt x="913003" y="502323"/>
                  </a:lnTo>
                  <a:lnTo>
                    <a:pt x="913003" y="609777"/>
                  </a:lnTo>
                  <a:lnTo>
                    <a:pt x="1015085" y="609777"/>
                  </a:lnTo>
                  <a:lnTo>
                    <a:pt x="1015085" y="456920"/>
                  </a:lnTo>
                  <a:lnTo>
                    <a:pt x="1015085" y="448284"/>
                  </a:lnTo>
                  <a:lnTo>
                    <a:pt x="1005509" y="448284"/>
                  </a:lnTo>
                  <a:lnTo>
                    <a:pt x="508469" y="0"/>
                  </a:lnTo>
                  <a:lnTo>
                    <a:pt x="507542" y="1028"/>
                  </a:lnTo>
                  <a:lnTo>
                    <a:pt x="506628" y="0"/>
                  </a:lnTo>
                  <a:lnTo>
                    <a:pt x="9563" y="448284"/>
                  </a:lnTo>
                  <a:lnTo>
                    <a:pt x="63" y="448284"/>
                  </a:lnTo>
                  <a:lnTo>
                    <a:pt x="63" y="456869"/>
                  </a:lnTo>
                  <a:lnTo>
                    <a:pt x="63" y="456996"/>
                  </a:lnTo>
                  <a:lnTo>
                    <a:pt x="63" y="1119289"/>
                  </a:lnTo>
                  <a:lnTo>
                    <a:pt x="63" y="1179804"/>
                  </a:lnTo>
                  <a:lnTo>
                    <a:pt x="63" y="1219200"/>
                  </a:lnTo>
                  <a:lnTo>
                    <a:pt x="11612944" y="1219200"/>
                  </a:lnTo>
                  <a:lnTo>
                    <a:pt x="11612944" y="1119289"/>
                  </a:lnTo>
                  <a:close/>
                </a:path>
              </a:pathLst>
            </a:custGeom>
            <a:solidFill>
              <a:srgbClr val="F5B317"/>
            </a:solidFill>
          </p:spPr>
          <p:txBody>
            <a:bodyPr wrap="square" lIns="0" tIns="0" rIns="0" bIns="0" rtlCol="0"/>
            <a:lstStyle/>
            <a:p>
              <a:endParaRPr sz="1138"/>
            </a:p>
          </p:txBody>
        </p:sp>
        <p:pic>
          <p:nvPicPr>
            <p:cNvPr id="5" name="object 5"/>
            <p:cNvPicPr/>
            <p:nvPr/>
          </p:nvPicPr>
          <p:blipFill>
            <a:blip r:embed="rId2" cstate="print"/>
            <a:stretch>
              <a:fillRect/>
            </a:stretch>
          </p:blipFill>
          <p:spPr>
            <a:xfrm>
              <a:off x="10706961" y="44565"/>
              <a:ext cx="1208575" cy="1113100"/>
            </a:xfrm>
            <a:prstGeom prst="rect">
              <a:avLst/>
            </a:prstGeom>
          </p:spPr>
        </p:pic>
      </p:grpSp>
      <p:pic>
        <p:nvPicPr>
          <p:cNvPr id="8" name="object 8"/>
          <p:cNvPicPr/>
          <p:nvPr/>
        </p:nvPicPr>
        <p:blipFill>
          <a:blip r:embed="rId3" cstate="print"/>
          <a:stretch>
            <a:fillRect/>
          </a:stretch>
        </p:blipFill>
        <p:spPr>
          <a:xfrm>
            <a:off x="130573" y="2042086"/>
            <a:ext cx="6053633" cy="4381554"/>
          </a:xfrm>
          <a:prstGeom prst="rect">
            <a:avLst/>
          </a:prstGeom>
        </p:spPr>
      </p:pic>
      <p:sp>
        <p:nvSpPr>
          <p:cNvPr id="9" name="object 9"/>
          <p:cNvSpPr txBox="1">
            <a:spLocks noGrp="1"/>
          </p:cNvSpPr>
          <p:nvPr>
            <p:ph type="title"/>
          </p:nvPr>
        </p:nvSpPr>
        <p:spPr>
          <a:xfrm>
            <a:off x="520358" y="60487"/>
            <a:ext cx="7243763" cy="1592520"/>
          </a:xfrm>
          <a:prstGeom prst="rect">
            <a:avLst/>
          </a:prstGeom>
        </p:spPr>
        <p:txBody>
          <a:bodyPr spcFirstLastPara="1" vert="horz" wrap="square" lIns="0" tIns="223298" rIns="0" bIns="0" rtlCol="0" anchor="ctr" anchorCtr="0">
            <a:spAutoFit/>
          </a:bodyPr>
          <a:lstStyle/>
          <a:p>
            <a:pPr marL="786805">
              <a:spcBef>
                <a:spcPts val="81"/>
              </a:spcBef>
            </a:pPr>
            <a:r>
              <a:rPr spc="-20" dirty="0"/>
              <a:t>TARIF</a:t>
            </a:r>
            <a:r>
              <a:rPr spc="-77" dirty="0"/>
              <a:t> </a:t>
            </a:r>
            <a:r>
              <a:rPr dirty="0"/>
              <a:t>EFEKTIF</a:t>
            </a:r>
            <a:r>
              <a:rPr spc="-77" dirty="0"/>
              <a:t> </a:t>
            </a:r>
            <a:r>
              <a:rPr dirty="0"/>
              <a:t>BULANAN</a:t>
            </a:r>
            <a:r>
              <a:rPr spc="-69" dirty="0"/>
              <a:t> </a:t>
            </a:r>
            <a:r>
              <a:rPr spc="-16" dirty="0"/>
              <a:t>KATEGORI</a:t>
            </a:r>
            <a:r>
              <a:rPr spc="-77" dirty="0"/>
              <a:t> </a:t>
            </a:r>
            <a:r>
              <a:rPr spc="-41" dirty="0"/>
              <a:t>B</a:t>
            </a:r>
          </a:p>
        </p:txBody>
      </p:sp>
      <p:pic>
        <p:nvPicPr>
          <p:cNvPr id="10" name="object 10"/>
          <p:cNvPicPr/>
          <p:nvPr/>
        </p:nvPicPr>
        <p:blipFill>
          <a:blip r:embed="rId4" cstate="print"/>
          <a:stretch>
            <a:fillRect/>
          </a:stretch>
        </p:blipFill>
        <p:spPr>
          <a:xfrm>
            <a:off x="8532316" y="651202"/>
            <a:ext cx="1184128" cy="897205"/>
          </a:xfrm>
          <a:prstGeom prst="rect">
            <a:avLst/>
          </a:prstGeom>
        </p:spPr>
      </p:pic>
      <p:grpSp>
        <p:nvGrpSpPr>
          <p:cNvPr id="11" name="object 11"/>
          <p:cNvGrpSpPr/>
          <p:nvPr/>
        </p:nvGrpSpPr>
        <p:grpSpPr>
          <a:xfrm>
            <a:off x="6337219" y="1666984"/>
            <a:ext cx="3438208" cy="2275800"/>
            <a:chOff x="7799655" y="1260364"/>
            <a:chExt cx="4231640" cy="2800985"/>
          </a:xfrm>
        </p:grpSpPr>
        <p:pic>
          <p:nvPicPr>
            <p:cNvPr id="12" name="object 12"/>
            <p:cNvPicPr/>
            <p:nvPr/>
          </p:nvPicPr>
          <p:blipFill>
            <a:blip r:embed="rId5" cstate="print"/>
            <a:stretch>
              <a:fillRect/>
            </a:stretch>
          </p:blipFill>
          <p:spPr>
            <a:xfrm>
              <a:off x="8487627" y="1260364"/>
              <a:ext cx="2668052" cy="461664"/>
            </a:xfrm>
            <a:prstGeom prst="rect">
              <a:avLst/>
            </a:prstGeom>
          </p:spPr>
        </p:pic>
        <p:pic>
          <p:nvPicPr>
            <p:cNvPr id="13" name="object 13"/>
            <p:cNvPicPr/>
            <p:nvPr/>
          </p:nvPicPr>
          <p:blipFill>
            <a:blip r:embed="rId6" cstate="print"/>
            <a:stretch>
              <a:fillRect/>
            </a:stretch>
          </p:blipFill>
          <p:spPr>
            <a:xfrm>
              <a:off x="9555842" y="2107522"/>
              <a:ext cx="719250" cy="966752"/>
            </a:xfrm>
            <a:prstGeom prst="rect">
              <a:avLst/>
            </a:prstGeom>
          </p:spPr>
        </p:pic>
        <p:sp>
          <p:nvSpPr>
            <p:cNvPr id="14" name="object 14"/>
            <p:cNvSpPr/>
            <p:nvPr/>
          </p:nvSpPr>
          <p:spPr>
            <a:xfrm>
              <a:off x="7799655" y="1722029"/>
              <a:ext cx="4231640" cy="2339340"/>
            </a:xfrm>
            <a:custGeom>
              <a:avLst/>
              <a:gdLst/>
              <a:ahLst/>
              <a:cxnLst/>
              <a:rect l="l" t="t" r="r" b="b"/>
              <a:pathLst>
                <a:path w="4231640" h="2339340">
                  <a:moveTo>
                    <a:pt x="4231622" y="0"/>
                  </a:moveTo>
                  <a:lnTo>
                    <a:pt x="0" y="0"/>
                  </a:lnTo>
                  <a:lnTo>
                    <a:pt x="0" y="2339102"/>
                  </a:lnTo>
                  <a:lnTo>
                    <a:pt x="4231622" y="2339102"/>
                  </a:lnTo>
                  <a:lnTo>
                    <a:pt x="4231622" y="0"/>
                  </a:lnTo>
                  <a:close/>
                </a:path>
              </a:pathLst>
            </a:custGeom>
            <a:solidFill>
              <a:srgbClr val="B2EEE2"/>
            </a:solidFill>
          </p:spPr>
          <p:txBody>
            <a:bodyPr wrap="square" lIns="0" tIns="0" rIns="0" bIns="0" rtlCol="0"/>
            <a:lstStyle/>
            <a:p>
              <a:endParaRPr sz="1138"/>
            </a:p>
          </p:txBody>
        </p:sp>
      </p:grpSp>
      <p:sp>
        <p:nvSpPr>
          <p:cNvPr id="15" name="object 15"/>
          <p:cNvSpPr txBox="1"/>
          <p:nvPr/>
        </p:nvSpPr>
        <p:spPr>
          <a:xfrm>
            <a:off x="6337219" y="2042086"/>
            <a:ext cx="3438208" cy="1610384"/>
          </a:xfrm>
          <a:prstGeom prst="rect">
            <a:avLst/>
          </a:prstGeom>
        </p:spPr>
        <p:txBody>
          <a:bodyPr vert="horz" wrap="square" lIns="0" tIns="45918" rIns="0" bIns="0" rtlCol="0">
            <a:spAutoFit/>
          </a:bodyPr>
          <a:lstStyle/>
          <a:p>
            <a:pPr marL="73779" marR="162520">
              <a:lnSpc>
                <a:spcPts val="1544"/>
              </a:lnSpc>
              <a:spcBef>
                <a:spcPts val="362"/>
              </a:spcBef>
            </a:pPr>
            <a:r>
              <a:rPr sz="1300" b="1" spc="-8" dirty="0"/>
              <a:t>Tarif</a:t>
            </a:r>
            <a:r>
              <a:rPr sz="1300" b="1" spc="-45" dirty="0"/>
              <a:t> </a:t>
            </a:r>
            <a:r>
              <a:rPr sz="1300" b="1" dirty="0"/>
              <a:t>Efektif</a:t>
            </a:r>
            <a:r>
              <a:rPr sz="1300" b="1" spc="-37" dirty="0"/>
              <a:t> </a:t>
            </a:r>
            <a:r>
              <a:rPr sz="1300" b="1" dirty="0"/>
              <a:t>Bulanan</a:t>
            </a:r>
            <a:r>
              <a:rPr sz="1300" b="1" spc="-41" dirty="0"/>
              <a:t> </a:t>
            </a:r>
            <a:r>
              <a:rPr sz="1300" b="1" dirty="0"/>
              <a:t>Kategori</a:t>
            </a:r>
            <a:r>
              <a:rPr sz="1300" b="1" spc="-33" dirty="0"/>
              <a:t> </a:t>
            </a:r>
            <a:r>
              <a:rPr sz="1300" b="1" spc="-41" dirty="0"/>
              <a:t>B </a:t>
            </a:r>
            <a:r>
              <a:rPr sz="1300" dirty="0">
                <a:latin typeface="Arial MT"/>
                <a:cs typeface="Arial MT"/>
              </a:rPr>
              <a:t>diterapkan</a:t>
            </a:r>
            <a:r>
              <a:rPr sz="1300" spc="-33" dirty="0">
                <a:latin typeface="Arial MT"/>
                <a:cs typeface="Arial MT"/>
              </a:rPr>
              <a:t> </a:t>
            </a:r>
            <a:r>
              <a:rPr sz="1300" dirty="0">
                <a:latin typeface="Arial MT"/>
                <a:cs typeface="Arial MT"/>
              </a:rPr>
              <a:t>untuk</a:t>
            </a:r>
            <a:r>
              <a:rPr sz="1300" spc="-24" dirty="0">
                <a:latin typeface="Arial MT"/>
                <a:cs typeface="Arial MT"/>
              </a:rPr>
              <a:t> </a:t>
            </a:r>
            <a:r>
              <a:rPr sz="1300" dirty="0">
                <a:latin typeface="Arial MT"/>
                <a:cs typeface="Arial MT"/>
              </a:rPr>
              <a:t>Wajib</a:t>
            </a:r>
            <a:r>
              <a:rPr sz="1300" spc="-28" dirty="0">
                <a:latin typeface="Arial MT"/>
                <a:cs typeface="Arial MT"/>
              </a:rPr>
              <a:t> </a:t>
            </a:r>
            <a:r>
              <a:rPr sz="1300" dirty="0">
                <a:latin typeface="Arial MT"/>
                <a:cs typeface="Arial MT"/>
              </a:rPr>
              <a:t>Pajak</a:t>
            </a:r>
            <a:r>
              <a:rPr sz="1300" spc="-28" dirty="0">
                <a:latin typeface="Arial MT"/>
                <a:cs typeface="Arial MT"/>
              </a:rPr>
              <a:t> </a:t>
            </a:r>
            <a:r>
              <a:rPr sz="1300" dirty="0">
                <a:latin typeface="Arial MT"/>
                <a:cs typeface="Arial MT"/>
              </a:rPr>
              <a:t>Orang</a:t>
            </a:r>
            <a:r>
              <a:rPr sz="1300" spc="-28" dirty="0">
                <a:latin typeface="Arial MT"/>
                <a:cs typeface="Arial MT"/>
              </a:rPr>
              <a:t> </a:t>
            </a:r>
            <a:r>
              <a:rPr sz="1300" spc="-8" dirty="0">
                <a:latin typeface="Arial MT"/>
                <a:cs typeface="Arial MT"/>
              </a:rPr>
              <a:t>Pribadi </a:t>
            </a:r>
            <a:r>
              <a:rPr sz="1300" dirty="0">
                <a:latin typeface="Arial MT"/>
                <a:cs typeface="Arial MT"/>
              </a:rPr>
              <a:t>dengan</a:t>
            </a:r>
            <a:r>
              <a:rPr sz="1300" spc="-41" dirty="0">
                <a:latin typeface="Arial MT"/>
                <a:cs typeface="Arial MT"/>
              </a:rPr>
              <a:t> </a:t>
            </a:r>
            <a:r>
              <a:rPr sz="1300" dirty="0">
                <a:latin typeface="Arial MT"/>
                <a:cs typeface="Arial MT"/>
              </a:rPr>
              <a:t>Status</a:t>
            </a:r>
            <a:r>
              <a:rPr sz="1300" spc="-33" dirty="0">
                <a:latin typeface="Arial MT"/>
                <a:cs typeface="Arial MT"/>
              </a:rPr>
              <a:t> </a:t>
            </a:r>
            <a:r>
              <a:rPr sz="1300" dirty="0">
                <a:latin typeface="Arial MT"/>
                <a:cs typeface="Arial MT"/>
              </a:rPr>
              <a:t>Penghasilan</a:t>
            </a:r>
            <a:r>
              <a:rPr sz="1300" spc="-61" dirty="0">
                <a:latin typeface="Arial MT"/>
                <a:cs typeface="Arial MT"/>
              </a:rPr>
              <a:t> </a:t>
            </a:r>
            <a:r>
              <a:rPr sz="1300" dirty="0">
                <a:latin typeface="Arial MT"/>
                <a:cs typeface="Arial MT"/>
              </a:rPr>
              <a:t>Tidak</a:t>
            </a:r>
            <a:r>
              <a:rPr sz="1300" spc="-37" dirty="0">
                <a:latin typeface="Arial MT"/>
                <a:cs typeface="Arial MT"/>
              </a:rPr>
              <a:t> </a:t>
            </a:r>
            <a:r>
              <a:rPr sz="1300" spc="-16" dirty="0">
                <a:latin typeface="Arial MT"/>
                <a:cs typeface="Arial MT"/>
              </a:rPr>
              <a:t>Kena </a:t>
            </a:r>
            <a:r>
              <a:rPr sz="1300" dirty="0">
                <a:latin typeface="Arial MT"/>
                <a:cs typeface="Arial MT"/>
              </a:rPr>
              <a:t>Pajak</a:t>
            </a:r>
            <a:r>
              <a:rPr sz="1300" spc="-16" dirty="0">
                <a:latin typeface="Arial MT"/>
                <a:cs typeface="Arial MT"/>
              </a:rPr>
              <a:t> sbb:</a:t>
            </a:r>
            <a:endParaRPr sz="1300">
              <a:latin typeface="Arial MT"/>
              <a:cs typeface="Arial MT"/>
            </a:endParaRPr>
          </a:p>
          <a:p>
            <a:pPr marL="352385" indent="-278606">
              <a:lnSpc>
                <a:spcPts val="1483"/>
              </a:lnSpc>
              <a:buAutoNum type="arabicPeriod"/>
              <a:tabLst>
                <a:tab pos="352385" algn="l"/>
              </a:tabLst>
            </a:pPr>
            <a:r>
              <a:rPr sz="1300" dirty="0">
                <a:latin typeface="Arial MT"/>
                <a:cs typeface="Arial MT"/>
              </a:rPr>
              <a:t>Tidak</a:t>
            </a:r>
            <a:r>
              <a:rPr sz="1300" spc="-28" dirty="0">
                <a:latin typeface="Arial MT"/>
                <a:cs typeface="Arial MT"/>
              </a:rPr>
              <a:t> </a:t>
            </a:r>
            <a:r>
              <a:rPr sz="1300" dirty="0">
                <a:latin typeface="Arial MT"/>
                <a:cs typeface="Arial MT"/>
              </a:rPr>
              <a:t>Kawin</a:t>
            </a:r>
            <a:r>
              <a:rPr sz="1300" spc="-28" dirty="0">
                <a:latin typeface="Arial MT"/>
                <a:cs typeface="Arial MT"/>
              </a:rPr>
              <a:t> </a:t>
            </a:r>
            <a:r>
              <a:rPr sz="1300" dirty="0">
                <a:latin typeface="Arial MT"/>
                <a:cs typeface="Arial MT"/>
              </a:rPr>
              <a:t>tanggungan</a:t>
            </a:r>
            <a:r>
              <a:rPr sz="1300" spc="-20" dirty="0">
                <a:latin typeface="Arial MT"/>
                <a:cs typeface="Arial MT"/>
              </a:rPr>
              <a:t> </a:t>
            </a:r>
            <a:r>
              <a:rPr sz="1300" dirty="0">
                <a:latin typeface="Arial MT"/>
                <a:cs typeface="Arial MT"/>
              </a:rPr>
              <a:t>2</a:t>
            </a:r>
            <a:r>
              <a:rPr sz="1300" spc="-28" dirty="0">
                <a:latin typeface="Arial MT"/>
                <a:cs typeface="Arial MT"/>
              </a:rPr>
              <a:t> </a:t>
            </a:r>
            <a:r>
              <a:rPr sz="1300" dirty="0">
                <a:latin typeface="Arial MT"/>
                <a:cs typeface="Arial MT"/>
              </a:rPr>
              <a:t>(TK2)</a:t>
            </a:r>
            <a:r>
              <a:rPr sz="1300" spc="-16" dirty="0">
                <a:latin typeface="Arial MT"/>
                <a:cs typeface="Arial MT"/>
              </a:rPr>
              <a:t> </a:t>
            </a:r>
            <a:r>
              <a:rPr sz="1300" dirty="0">
                <a:latin typeface="Arial MT"/>
                <a:cs typeface="Arial MT"/>
              </a:rPr>
              <a:t>=</a:t>
            </a:r>
            <a:r>
              <a:rPr sz="1300" spc="-24" dirty="0">
                <a:latin typeface="Arial MT"/>
                <a:cs typeface="Arial MT"/>
              </a:rPr>
              <a:t> </a:t>
            </a:r>
            <a:r>
              <a:rPr sz="1300" spc="-16" dirty="0">
                <a:latin typeface="Arial MT"/>
                <a:cs typeface="Arial MT"/>
              </a:rPr>
              <a:t>63jt</a:t>
            </a:r>
            <a:endParaRPr sz="1300">
              <a:latin typeface="Arial MT"/>
              <a:cs typeface="Arial MT"/>
            </a:endParaRPr>
          </a:p>
          <a:p>
            <a:pPr marL="352385" indent="-278606">
              <a:lnSpc>
                <a:spcPts val="1552"/>
              </a:lnSpc>
              <a:spcBef>
                <a:spcPts val="81"/>
              </a:spcBef>
              <a:buAutoNum type="arabicPeriod"/>
              <a:tabLst>
                <a:tab pos="352385" algn="l"/>
              </a:tabLst>
            </a:pPr>
            <a:r>
              <a:rPr sz="1300" dirty="0">
                <a:latin typeface="Arial MT"/>
                <a:cs typeface="Arial MT"/>
              </a:rPr>
              <a:t>Tidak</a:t>
            </a:r>
            <a:r>
              <a:rPr sz="1300" spc="-28" dirty="0">
                <a:latin typeface="Arial MT"/>
                <a:cs typeface="Arial MT"/>
              </a:rPr>
              <a:t> </a:t>
            </a:r>
            <a:r>
              <a:rPr sz="1300" dirty="0">
                <a:latin typeface="Arial MT"/>
                <a:cs typeface="Arial MT"/>
              </a:rPr>
              <a:t>Kawin</a:t>
            </a:r>
            <a:r>
              <a:rPr sz="1300" spc="-28" dirty="0">
                <a:latin typeface="Arial MT"/>
                <a:cs typeface="Arial MT"/>
              </a:rPr>
              <a:t> </a:t>
            </a:r>
            <a:r>
              <a:rPr sz="1300" dirty="0">
                <a:latin typeface="Arial MT"/>
                <a:cs typeface="Arial MT"/>
              </a:rPr>
              <a:t>tanggungan</a:t>
            </a:r>
            <a:r>
              <a:rPr sz="1300" spc="-20" dirty="0">
                <a:latin typeface="Arial MT"/>
                <a:cs typeface="Arial MT"/>
              </a:rPr>
              <a:t> </a:t>
            </a:r>
            <a:r>
              <a:rPr sz="1300" dirty="0">
                <a:latin typeface="Arial MT"/>
                <a:cs typeface="Arial MT"/>
              </a:rPr>
              <a:t>3</a:t>
            </a:r>
            <a:r>
              <a:rPr sz="1300" spc="-28" dirty="0">
                <a:latin typeface="Arial MT"/>
                <a:cs typeface="Arial MT"/>
              </a:rPr>
              <a:t> </a:t>
            </a:r>
            <a:r>
              <a:rPr sz="1300" dirty="0">
                <a:latin typeface="Arial MT"/>
                <a:cs typeface="Arial MT"/>
              </a:rPr>
              <a:t>(TK3)</a:t>
            </a:r>
            <a:r>
              <a:rPr sz="1300" spc="-16" dirty="0">
                <a:latin typeface="Arial MT"/>
                <a:cs typeface="Arial MT"/>
              </a:rPr>
              <a:t> </a:t>
            </a:r>
            <a:r>
              <a:rPr sz="1300" dirty="0">
                <a:latin typeface="Arial MT"/>
                <a:cs typeface="Arial MT"/>
              </a:rPr>
              <a:t>=</a:t>
            </a:r>
            <a:r>
              <a:rPr sz="1300" spc="-24" dirty="0">
                <a:latin typeface="Arial MT"/>
                <a:cs typeface="Arial MT"/>
              </a:rPr>
              <a:t> </a:t>
            </a:r>
            <a:r>
              <a:rPr sz="1300" spc="-8" dirty="0">
                <a:latin typeface="Arial MT"/>
                <a:cs typeface="Arial MT"/>
              </a:rPr>
              <a:t>67,5jt</a:t>
            </a:r>
            <a:endParaRPr sz="1300">
              <a:latin typeface="Arial MT"/>
              <a:cs typeface="Arial MT"/>
            </a:endParaRPr>
          </a:p>
          <a:p>
            <a:pPr marL="352385" indent="-278606">
              <a:lnSpc>
                <a:spcPts val="1540"/>
              </a:lnSpc>
              <a:buAutoNum type="arabicPeriod"/>
              <a:tabLst>
                <a:tab pos="352385" algn="l"/>
              </a:tabLst>
            </a:pPr>
            <a:r>
              <a:rPr sz="1300" dirty="0">
                <a:latin typeface="Arial MT"/>
                <a:cs typeface="Arial MT"/>
              </a:rPr>
              <a:t>Kawin</a:t>
            </a:r>
            <a:r>
              <a:rPr sz="1300" spc="-20" dirty="0">
                <a:latin typeface="Arial MT"/>
                <a:cs typeface="Arial MT"/>
              </a:rPr>
              <a:t> </a:t>
            </a:r>
            <a:r>
              <a:rPr sz="1300" dirty="0">
                <a:latin typeface="Arial MT"/>
                <a:cs typeface="Arial MT"/>
              </a:rPr>
              <a:t>tanggungan</a:t>
            </a:r>
            <a:r>
              <a:rPr sz="1300" spc="-12" dirty="0">
                <a:latin typeface="Arial MT"/>
                <a:cs typeface="Arial MT"/>
              </a:rPr>
              <a:t> </a:t>
            </a:r>
            <a:r>
              <a:rPr sz="1300" dirty="0">
                <a:latin typeface="Arial MT"/>
                <a:cs typeface="Arial MT"/>
              </a:rPr>
              <a:t>1</a:t>
            </a:r>
            <a:r>
              <a:rPr sz="1300" spc="-20" dirty="0">
                <a:latin typeface="Arial MT"/>
                <a:cs typeface="Arial MT"/>
              </a:rPr>
              <a:t> </a:t>
            </a:r>
            <a:r>
              <a:rPr sz="1300" dirty="0">
                <a:latin typeface="Arial MT"/>
                <a:cs typeface="Arial MT"/>
              </a:rPr>
              <a:t>(K1)</a:t>
            </a:r>
            <a:r>
              <a:rPr sz="1300" spc="-8" dirty="0">
                <a:latin typeface="Arial MT"/>
                <a:cs typeface="Arial MT"/>
              </a:rPr>
              <a:t> </a:t>
            </a:r>
            <a:r>
              <a:rPr sz="1300" dirty="0">
                <a:latin typeface="Arial MT"/>
                <a:cs typeface="Arial MT"/>
              </a:rPr>
              <a:t>=</a:t>
            </a:r>
            <a:r>
              <a:rPr sz="1300" spc="-16" dirty="0">
                <a:latin typeface="Arial MT"/>
                <a:cs typeface="Arial MT"/>
              </a:rPr>
              <a:t> 63jt</a:t>
            </a:r>
            <a:endParaRPr sz="1300">
              <a:latin typeface="Arial MT"/>
              <a:cs typeface="Arial MT"/>
            </a:endParaRPr>
          </a:p>
          <a:p>
            <a:pPr marL="352385" indent="-278606">
              <a:lnSpc>
                <a:spcPts val="1552"/>
              </a:lnSpc>
              <a:buAutoNum type="arabicPeriod"/>
              <a:tabLst>
                <a:tab pos="352385" algn="l"/>
              </a:tabLst>
            </a:pPr>
            <a:r>
              <a:rPr sz="1300" dirty="0">
                <a:latin typeface="Arial MT"/>
                <a:cs typeface="Arial MT"/>
              </a:rPr>
              <a:t>Kawin</a:t>
            </a:r>
            <a:r>
              <a:rPr sz="1300" spc="-20" dirty="0">
                <a:latin typeface="Arial MT"/>
                <a:cs typeface="Arial MT"/>
              </a:rPr>
              <a:t> </a:t>
            </a:r>
            <a:r>
              <a:rPr sz="1300" dirty="0">
                <a:latin typeface="Arial MT"/>
                <a:cs typeface="Arial MT"/>
              </a:rPr>
              <a:t>tanggungan</a:t>
            </a:r>
            <a:r>
              <a:rPr sz="1300" spc="-12" dirty="0">
                <a:latin typeface="Arial MT"/>
                <a:cs typeface="Arial MT"/>
              </a:rPr>
              <a:t> </a:t>
            </a:r>
            <a:r>
              <a:rPr sz="1300" dirty="0">
                <a:latin typeface="Arial MT"/>
                <a:cs typeface="Arial MT"/>
              </a:rPr>
              <a:t>2</a:t>
            </a:r>
            <a:r>
              <a:rPr sz="1300" spc="-20" dirty="0">
                <a:latin typeface="Arial MT"/>
                <a:cs typeface="Arial MT"/>
              </a:rPr>
              <a:t> </a:t>
            </a:r>
            <a:r>
              <a:rPr sz="1300" dirty="0">
                <a:latin typeface="Arial MT"/>
                <a:cs typeface="Arial MT"/>
              </a:rPr>
              <a:t>(K2)</a:t>
            </a:r>
            <a:r>
              <a:rPr sz="1300" spc="-8" dirty="0">
                <a:latin typeface="Arial MT"/>
                <a:cs typeface="Arial MT"/>
              </a:rPr>
              <a:t> </a:t>
            </a:r>
            <a:r>
              <a:rPr sz="1300" dirty="0">
                <a:latin typeface="Arial MT"/>
                <a:cs typeface="Arial MT"/>
              </a:rPr>
              <a:t>=</a:t>
            </a:r>
            <a:r>
              <a:rPr sz="1300" spc="-16" dirty="0">
                <a:latin typeface="Arial MT"/>
                <a:cs typeface="Arial MT"/>
              </a:rPr>
              <a:t> </a:t>
            </a:r>
            <a:r>
              <a:rPr sz="1300" spc="-8" dirty="0">
                <a:latin typeface="Arial MT"/>
                <a:cs typeface="Arial MT"/>
              </a:rPr>
              <a:t>67,5jt</a:t>
            </a:r>
            <a:endParaRPr sz="1300">
              <a:latin typeface="Arial MT"/>
              <a:cs typeface="Arial M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3"/>
          <p:cNvGrpSpPr/>
          <p:nvPr/>
        </p:nvGrpSpPr>
        <p:grpSpPr>
          <a:xfrm>
            <a:off x="261146" y="679147"/>
            <a:ext cx="9435981" cy="990600"/>
            <a:chOff x="321410" y="44565"/>
            <a:chExt cx="11613515" cy="1219200"/>
          </a:xfrm>
        </p:grpSpPr>
        <p:sp>
          <p:nvSpPr>
            <p:cNvPr id="4" name="object 4"/>
            <p:cNvSpPr/>
            <p:nvPr/>
          </p:nvSpPr>
          <p:spPr>
            <a:xfrm>
              <a:off x="321398" y="44576"/>
              <a:ext cx="11613515" cy="1219200"/>
            </a:xfrm>
            <a:custGeom>
              <a:avLst/>
              <a:gdLst/>
              <a:ahLst/>
              <a:cxnLst/>
              <a:rect l="l" t="t" r="r" b="b"/>
              <a:pathLst>
                <a:path w="11613515" h="1219200">
                  <a:moveTo>
                    <a:pt x="11612944" y="1119289"/>
                  </a:moveTo>
                  <a:lnTo>
                    <a:pt x="102146" y="1119289"/>
                  </a:lnTo>
                  <a:lnTo>
                    <a:pt x="102146" y="502272"/>
                  </a:lnTo>
                  <a:lnTo>
                    <a:pt x="507542" y="136639"/>
                  </a:lnTo>
                  <a:lnTo>
                    <a:pt x="913003" y="502323"/>
                  </a:lnTo>
                  <a:lnTo>
                    <a:pt x="913003" y="609777"/>
                  </a:lnTo>
                  <a:lnTo>
                    <a:pt x="1015085" y="609777"/>
                  </a:lnTo>
                  <a:lnTo>
                    <a:pt x="1015085" y="456920"/>
                  </a:lnTo>
                  <a:lnTo>
                    <a:pt x="1015085" y="448284"/>
                  </a:lnTo>
                  <a:lnTo>
                    <a:pt x="1005509" y="448284"/>
                  </a:lnTo>
                  <a:lnTo>
                    <a:pt x="508469" y="0"/>
                  </a:lnTo>
                  <a:lnTo>
                    <a:pt x="507542" y="1028"/>
                  </a:lnTo>
                  <a:lnTo>
                    <a:pt x="506628" y="0"/>
                  </a:lnTo>
                  <a:lnTo>
                    <a:pt x="9563" y="448284"/>
                  </a:lnTo>
                  <a:lnTo>
                    <a:pt x="63" y="448284"/>
                  </a:lnTo>
                  <a:lnTo>
                    <a:pt x="63" y="456869"/>
                  </a:lnTo>
                  <a:lnTo>
                    <a:pt x="63" y="456996"/>
                  </a:lnTo>
                  <a:lnTo>
                    <a:pt x="63" y="1119289"/>
                  </a:lnTo>
                  <a:lnTo>
                    <a:pt x="63" y="1179804"/>
                  </a:lnTo>
                  <a:lnTo>
                    <a:pt x="63" y="1219200"/>
                  </a:lnTo>
                  <a:lnTo>
                    <a:pt x="11612944" y="1219200"/>
                  </a:lnTo>
                  <a:lnTo>
                    <a:pt x="11612944" y="1119289"/>
                  </a:lnTo>
                  <a:close/>
                </a:path>
              </a:pathLst>
            </a:custGeom>
            <a:solidFill>
              <a:srgbClr val="F5B317"/>
            </a:solidFill>
          </p:spPr>
          <p:txBody>
            <a:bodyPr wrap="square" lIns="0" tIns="0" rIns="0" bIns="0" rtlCol="0"/>
            <a:lstStyle/>
            <a:p>
              <a:endParaRPr sz="1138"/>
            </a:p>
          </p:txBody>
        </p:sp>
        <p:pic>
          <p:nvPicPr>
            <p:cNvPr id="5" name="object 5"/>
            <p:cNvPicPr/>
            <p:nvPr/>
          </p:nvPicPr>
          <p:blipFill>
            <a:blip r:embed="rId2" cstate="print"/>
            <a:stretch>
              <a:fillRect/>
            </a:stretch>
          </p:blipFill>
          <p:spPr>
            <a:xfrm>
              <a:off x="10706961" y="44565"/>
              <a:ext cx="1208575" cy="1113100"/>
            </a:xfrm>
            <a:prstGeom prst="rect">
              <a:avLst/>
            </a:prstGeom>
          </p:spPr>
        </p:pic>
      </p:grpSp>
      <p:pic>
        <p:nvPicPr>
          <p:cNvPr id="8" name="object 8"/>
          <p:cNvPicPr/>
          <p:nvPr/>
        </p:nvPicPr>
        <p:blipFill>
          <a:blip r:embed="rId3" cstate="print"/>
          <a:stretch>
            <a:fillRect/>
          </a:stretch>
        </p:blipFill>
        <p:spPr>
          <a:xfrm>
            <a:off x="285936" y="1854534"/>
            <a:ext cx="5895650" cy="4393651"/>
          </a:xfrm>
          <a:prstGeom prst="rect">
            <a:avLst/>
          </a:prstGeom>
        </p:spPr>
      </p:pic>
      <p:sp>
        <p:nvSpPr>
          <p:cNvPr id="9" name="object 9"/>
          <p:cNvSpPr txBox="1">
            <a:spLocks noGrp="1"/>
          </p:cNvSpPr>
          <p:nvPr>
            <p:ph type="title"/>
          </p:nvPr>
        </p:nvSpPr>
        <p:spPr>
          <a:xfrm>
            <a:off x="768639" y="1105"/>
            <a:ext cx="7243763" cy="1592520"/>
          </a:xfrm>
          <a:prstGeom prst="rect">
            <a:avLst/>
          </a:prstGeom>
        </p:spPr>
        <p:txBody>
          <a:bodyPr spcFirstLastPara="1" vert="horz" wrap="square" lIns="0" tIns="223298" rIns="0" bIns="0" rtlCol="0" anchor="ctr" anchorCtr="0">
            <a:spAutoFit/>
          </a:bodyPr>
          <a:lstStyle/>
          <a:p>
            <a:pPr marL="786805">
              <a:spcBef>
                <a:spcPts val="81"/>
              </a:spcBef>
            </a:pPr>
            <a:r>
              <a:rPr spc="-20" dirty="0"/>
              <a:t>TARIF</a:t>
            </a:r>
            <a:r>
              <a:rPr spc="-77" dirty="0"/>
              <a:t> </a:t>
            </a:r>
            <a:r>
              <a:rPr dirty="0"/>
              <a:t>EFEKTIF</a:t>
            </a:r>
            <a:r>
              <a:rPr spc="-77" dirty="0"/>
              <a:t> </a:t>
            </a:r>
            <a:r>
              <a:rPr dirty="0"/>
              <a:t>BULANAN</a:t>
            </a:r>
            <a:r>
              <a:rPr spc="-69" dirty="0"/>
              <a:t> </a:t>
            </a:r>
            <a:r>
              <a:rPr spc="-16" dirty="0"/>
              <a:t>KATEGORI</a:t>
            </a:r>
            <a:r>
              <a:rPr spc="-77" dirty="0"/>
              <a:t> </a:t>
            </a:r>
            <a:r>
              <a:rPr spc="-41" dirty="0"/>
              <a:t>C</a:t>
            </a:r>
          </a:p>
        </p:txBody>
      </p:sp>
      <p:pic>
        <p:nvPicPr>
          <p:cNvPr id="10" name="object 10"/>
          <p:cNvPicPr/>
          <p:nvPr/>
        </p:nvPicPr>
        <p:blipFill>
          <a:blip r:embed="rId4" cstate="print"/>
          <a:stretch>
            <a:fillRect/>
          </a:stretch>
        </p:blipFill>
        <p:spPr>
          <a:xfrm>
            <a:off x="8532316" y="651202"/>
            <a:ext cx="1184128" cy="897205"/>
          </a:xfrm>
          <a:prstGeom prst="rect">
            <a:avLst/>
          </a:prstGeom>
        </p:spPr>
      </p:pic>
      <p:grpSp>
        <p:nvGrpSpPr>
          <p:cNvPr id="11" name="object 11"/>
          <p:cNvGrpSpPr/>
          <p:nvPr/>
        </p:nvGrpSpPr>
        <p:grpSpPr>
          <a:xfrm>
            <a:off x="6404741" y="1666983"/>
            <a:ext cx="3215323" cy="2025571"/>
            <a:chOff x="7882759" y="1260364"/>
            <a:chExt cx="3957320" cy="2493010"/>
          </a:xfrm>
        </p:grpSpPr>
        <p:pic>
          <p:nvPicPr>
            <p:cNvPr id="12" name="object 12"/>
            <p:cNvPicPr/>
            <p:nvPr/>
          </p:nvPicPr>
          <p:blipFill>
            <a:blip r:embed="rId5" cstate="print"/>
            <a:stretch>
              <a:fillRect/>
            </a:stretch>
          </p:blipFill>
          <p:spPr>
            <a:xfrm>
              <a:off x="8487627" y="1260364"/>
              <a:ext cx="2668052" cy="461664"/>
            </a:xfrm>
            <a:prstGeom prst="rect">
              <a:avLst/>
            </a:prstGeom>
          </p:spPr>
        </p:pic>
        <p:pic>
          <p:nvPicPr>
            <p:cNvPr id="13" name="object 13"/>
            <p:cNvPicPr/>
            <p:nvPr/>
          </p:nvPicPr>
          <p:blipFill>
            <a:blip r:embed="rId6" cstate="print"/>
            <a:stretch>
              <a:fillRect/>
            </a:stretch>
          </p:blipFill>
          <p:spPr>
            <a:xfrm>
              <a:off x="9555841" y="2107522"/>
              <a:ext cx="719250" cy="966752"/>
            </a:xfrm>
            <a:prstGeom prst="rect">
              <a:avLst/>
            </a:prstGeom>
          </p:spPr>
        </p:pic>
        <p:sp>
          <p:nvSpPr>
            <p:cNvPr id="14" name="object 14"/>
            <p:cNvSpPr/>
            <p:nvPr/>
          </p:nvSpPr>
          <p:spPr>
            <a:xfrm>
              <a:off x="7882759" y="1722029"/>
              <a:ext cx="3957320" cy="2031364"/>
            </a:xfrm>
            <a:custGeom>
              <a:avLst/>
              <a:gdLst/>
              <a:ahLst/>
              <a:cxnLst/>
              <a:rect l="l" t="t" r="r" b="b"/>
              <a:pathLst>
                <a:path w="3957320" h="2031364">
                  <a:moveTo>
                    <a:pt x="3957143" y="0"/>
                  </a:moveTo>
                  <a:lnTo>
                    <a:pt x="0" y="0"/>
                  </a:lnTo>
                  <a:lnTo>
                    <a:pt x="0" y="2031325"/>
                  </a:lnTo>
                  <a:lnTo>
                    <a:pt x="3957143" y="2031325"/>
                  </a:lnTo>
                  <a:lnTo>
                    <a:pt x="3957143" y="0"/>
                  </a:lnTo>
                  <a:close/>
                </a:path>
              </a:pathLst>
            </a:custGeom>
            <a:solidFill>
              <a:srgbClr val="DAEDC3"/>
            </a:solidFill>
          </p:spPr>
          <p:txBody>
            <a:bodyPr wrap="square" lIns="0" tIns="0" rIns="0" bIns="0" rtlCol="0"/>
            <a:lstStyle/>
            <a:p>
              <a:endParaRPr sz="1138"/>
            </a:p>
          </p:txBody>
        </p:sp>
      </p:grpSp>
      <p:sp>
        <p:nvSpPr>
          <p:cNvPr id="15" name="object 15"/>
          <p:cNvSpPr txBox="1"/>
          <p:nvPr/>
        </p:nvSpPr>
        <p:spPr>
          <a:xfrm>
            <a:off x="6404741" y="2042086"/>
            <a:ext cx="3215323" cy="1388265"/>
          </a:xfrm>
          <a:prstGeom prst="rect">
            <a:avLst/>
          </a:prstGeom>
        </p:spPr>
        <p:txBody>
          <a:bodyPr vert="horz" wrap="square" lIns="0" tIns="37148" rIns="0" bIns="0" rtlCol="0">
            <a:spAutoFit/>
          </a:bodyPr>
          <a:lstStyle/>
          <a:p>
            <a:pPr marL="73779" marR="169227">
              <a:spcBef>
                <a:spcPts val="293"/>
              </a:spcBef>
            </a:pPr>
            <a:r>
              <a:rPr sz="1463" b="1" spc="-8" dirty="0"/>
              <a:t>Tarif</a:t>
            </a:r>
            <a:r>
              <a:rPr sz="1463" b="1" spc="-41" dirty="0"/>
              <a:t> </a:t>
            </a:r>
            <a:r>
              <a:rPr sz="1463" b="1" dirty="0"/>
              <a:t>Efektif</a:t>
            </a:r>
            <a:r>
              <a:rPr sz="1463" b="1" spc="-45" dirty="0"/>
              <a:t> </a:t>
            </a:r>
            <a:r>
              <a:rPr sz="1463" b="1" dirty="0"/>
              <a:t>Bulanan</a:t>
            </a:r>
            <a:r>
              <a:rPr sz="1463" b="1" spc="-41" dirty="0"/>
              <a:t> </a:t>
            </a:r>
            <a:r>
              <a:rPr sz="1463" b="1" dirty="0"/>
              <a:t>Kategori</a:t>
            </a:r>
            <a:r>
              <a:rPr sz="1463" b="1" spc="-41" dirty="0"/>
              <a:t> C </a:t>
            </a:r>
            <a:r>
              <a:rPr sz="1463" dirty="0">
                <a:latin typeface="Arial MT"/>
                <a:cs typeface="Arial MT"/>
              </a:rPr>
              <a:t>diterapkan</a:t>
            </a:r>
            <a:r>
              <a:rPr sz="1463" spc="-41" dirty="0">
                <a:latin typeface="Arial MT"/>
                <a:cs typeface="Arial MT"/>
              </a:rPr>
              <a:t> </a:t>
            </a:r>
            <a:r>
              <a:rPr sz="1463" dirty="0">
                <a:latin typeface="Arial MT"/>
                <a:cs typeface="Arial MT"/>
              </a:rPr>
              <a:t>untuk</a:t>
            </a:r>
            <a:r>
              <a:rPr sz="1463" spc="-37" dirty="0">
                <a:latin typeface="Arial MT"/>
                <a:cs typeface="Arial MT"/>
              </a:rPr>
              <a:t> </a:t>
            </a:r>
            <a:r>
              <a:rPr sz="1463" dirty="0">
                <a:latin typeface="Arial MT"/>
                <a:cs typeface="Arial MT"/>
              </a:rPr>
              <a:t>Wajib</a:t>
            </a:r>
            <a:r>
              <a:rPr sz="1463" spc="-33" dirty="0">
                <a:latin typeface="Arial MT"/>
                <a:cs typeface="Arial MT"/>
              </a:rPr>
              <a:t> </a:t>
            </a:r>
            <a:r>
              <a:rPr sz="1463" dirty="0">
                <a:latin typeface="Arial MT"/>
                <a:cs typeface="Arial MT"/>
              </a:rPr>
              <a:t>Pajak</a:t>
            </a:r>
            <a:r>
              <a:rPr sz="1463" spc="-37" dirty="0">
                <a:latin typeface="Arial MT"/>
                <a:cs typeface="Arial MT"/>
              </a:rPr>
              <a:t> </a:t>
            </a:r>
            <a:r>
              <a:rPr sz="1463" spc="-16" dirty="0">
                <a:latin typeface="Arial MT"/>
                <a:cs typeface="Arial MT"/>
              </a:rPr>
              <a:t>Orang </a:t>
            </a:r>
            <a:r>
              <a:rPr sz="1463" dirty="0">
                <a:latin typeface="Arial MT"/>
                <a:cs typeface="Arial MT"/>
              </a:rPr>
              <a:t>Pribadi</a:t>
            </a:r>
            <a:r>
              <a:rPr sz="1463" spc="-24" dirty="0">
                <a:latin typeface="Arial MT"/>
                <a:cs typeface="Arial MT"/>
              </a:rPr>
              <a:t> </a:t>
            </a:r>
            <a:r>
              <a:rPr sz="1463" dirty="0">
                <a:latin typeface="Arial MT"/>
                <a:cs typeface="Arial MT"/>
              </a:rPr>
              <a:t>dengan</a:t>
            </a:r>
            <a:r>
              <a:rPr sz="1463" spc="-24" dirty="0">
                <a:latin typeface="Arial MT"/>
                <a:cs typeface="Arial MT"/>
              </a:rPr>
              <a:t> </a:t>
            </a:r>
            <a:r>
              <a:rPr sz="1463" dirty="0">
                <a:latin typeface="Arial MT"/>
                <a:cs typeface="Arial MT"/>
              </a:rPr>
              <a:t>Status</a:t>
            </a:r>
            <a:r>
              <a:rPr sz="1463" spc="-24" dirty="0">
                <a:latin typeface="Arial MT"/>
                <a:cs typeface="Arial MT"/>
              </a:rPr>
              <a:t> </a:t>
            </a:r>
            <a:r>
              <a:rPr sz="1463" spc="-8" dirty="0">
                <a:latin typeface="Arial MT"/>
                <a:cs typeface="Arial MT"/>
              </a:rPr>
              <a:t>Penghasilan </a:t>
            </a:r>
            <a:r>
              <a:rPr sz="1463" dirty="0">
                <a:latin typeface="Arial MT"/>
                <a:cs typeface="Arial MT"/>
              </a:rPr>
              <a:t>Tidak</a:t>
            </a:r>
            <a:r>
              <a:rPr sz="1463" spc="-37" dirty="0">
                <a:latin typeface="Arial MT"/>
                <a:cs typeface="Arial MT"/>
              </a:rPr>
              <a:t> </a:t>
            </a:r>
            <a:r>
              <a:rPr sz="1463" dirty="0">
                <a:latin typeface="Arial MT"/>
                <a:cs typeface="Arial MT"/>
              </a:rPr>
              <a:t>Kena</a:t>
            </a:r>
            <a:r>
              <a:rPr sz="1463" spc="-37" dirty="0">
                <a:latin typeface="Arial MT"/>
                <a:cs typeface="Arial MT"/>
              </a:rPr>
              <a:t> </a:t>
            </a:r>
            <a:r>
              <a:rPr sz="1463" dirty="0">
                <a:latin typeface="Arial MT"/>
                <a:cs typeface="Arial MT"/>
              </a:rPr>
              <a:t>Pajak</a:t>
            </a:r>
            <a:r>
              <a:rPr sz="1463" spc="-37" dirty="0">
                <a:latin typeface="Arial MT"/>
                <a:cs typeface="Arial MT"/>
              </a:rPr>
              <a:t> </a:t>
            </a:r>
            <a:r>
              <a:rPr sz="1463" dirty="0">
                <a:latin typeface="Arial MT"/>
                <a:cs typeface="Arial MT"/>
              </a:rPr>
              <a:t>dengan</a:t>
            </a:r>
            <a:r>
              <a:rPr sz="1463" spc="-33" dirty="0">
                <a:latin typeface="Arial MT"/>
                <a:cs typeface="Arial MT"/>
              </a:rPr>
              <a:t> </a:t>
            </a:r>
            <a:r>
              <a:rPr sz="1463" spc="-8" dirty="0">
                <a:latin typeface="Arial MT"/>
                <a:cs typeface="Arial MT"/>
              </a:rPr>
              <a:t>status </a:t>
            </a:r>
            <a:r>
              <a:rPr sz="1463" dirty="0">
                <a:latin typeface="Arial MT"/>
                <a:cs typeface="Arial MT"/>
              </a:rPr>
              <a:t>Kawin</a:t>
            </a:r>
            <a:r>
              <a:rPr sz="1463" spc="-20" dirty="0">
                <a:latin typeface="Arial MT"/>
                <a:cs typeface="Arial MT"/>
              </a:rPr>
              <a:t> </a:t>
            </a:r>
            <a:r>
              <a:rPr sz="1463" dirty="0">
                <a:latin typeface="Arial MT"/>
                <a:cs typeface="Arial MT"/>
              </a:rPr>
              <a:t>jumlah</a:t>
            </a:r>
            <a:r>
              <a:rPr sz="1463" spc="-12" dirty="0">
                <a:latin typeface="Arial MT"/>
                <a:cs typeface="Arial MT"/>
              </a:rPr>
              <a:t> </a:t>
            </a:r>
            <a:r>
              <a:rPr sz="1463" dirty="0">
                <a:latin typeface="Arial MT"/>
                <a:cs typeface="Arial MT"/>
              </a:rPr>
              <a:t>tanggungan</a:t>
            </a:r>
            <a:r>
              <a:rPr sz="1463" spc="-20" dirty="0">
                <a:latin typeface="Arial MT"/>
                <a:cs typeface="Arial MT"/>
              </a:rPr>
              <a:t> </a:t>
            </a:r>
            <a:r>
              <a:rPr sz="1463" dirty="0">
                <a:latin typeface="Arial MT"/>
                <a:cs typeface="Arial MT"/>
              </a:rPr>
              <a:t>3</a:t>
            </a:r>
            <a:r>
              <a:rPr sz="1463" spc="-16" dirty="0">
                <a:latin typeface="Arial MT"/>
                <a:cs typeface="Arial MT"/>
              </a:rPr>
              <a:t> </a:t>
            </a:r>
            <a:r>
              <a:rPr sz="1463" dirty="0">
                <a:latin typeface="Arial MT"/>
                <a:cs typeface="Arial MT"/>
              </a:rPr>
              <a:t>(K3)</a:t>
            </a:r>
            <a:r>
              <a:rPr sz="1463" spc="-12" dirty="0">
                <a:latin typeface="Arial MT"/>
                <a:cs typeface="Arial MT"/>
              </a:rPr>
              <a:t> </a:t>
            </a:r>
            <a:r>
              <a:rPr sz="1463" spc="-41" dirty="0">
                <a:latin typeface="Arial MT"/>
                <a:cs typeface="Arial MT"/>
              </a:rPr>
              <a:t>= </a:t>
            </a:r>
            <a:r>
              <a:rPr sz="1463" spc="-8" dirty="0">
                <a:latin typeface="Arial MT"/>
                <a:cs typeface="Arial MT"/>
              </a:rPr>
              <a:t>72juta</a:t>
            </a:r>
            <a:endParaRPr sz="1463">
              <a:latin typeface="Arial MT"/>
              <a:cs typeface="Arial M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01710" y="772703"/>
            <a:ext cx="7304643" cy="1376940"/>
          </a:xfrm>
          <a:prstGeom prst="rect">
            <a:avLst/>
          </a:prstGeom>
        </p:spPr>
        <p:txBody>
          <a:bodyPr spcFirstLastPara="1" vert="horz" wrap="square" lIns="0" tIns="9803" rIns="0" bIns="0" rtlCol="0" anchor="ctr" anchorCtr="0">
            <a:spAutoFit/>
          </a:bodyPr>
          <a:lstStyle/>
          <a:p>
            <a:pPr marL="10319">
              <a:spcBef>
                <a:spcPts val="77"/>
              </a:spcBef>
            </a:pPr>
            <a:r>
              <a:rPr spc="-45" dirty="0">
                <a:solidFill>
                  <a:srgbClr val="000000"/>
                </a:solidFill>
              </a:rPr>
              <a:t>Tarif</a:t>
            </a:r>
            <a:r>
              <a:rPr spc="-138" dirty="0">
                <a:solidFill>
                  <a:srgbClr val="000000"/>
                </a:solidFill>
              </a:rPr>
              <a:t> </a:t>
            </a:r>
            <a:r>
              <a:rPr spc="-16" dirty="0">
                <a:solidFill>
                  <a:srgbClr val="000000"/>
                </a:solidFill>
              </a:rPr>
              <a:t>Pemotongan</a:t>
            </a:r>
            <a:r>
              <a:rPr spc="-114" dirty="0">
                <a:solidFill>
                  <a:srgbClr val="000000"/>
                </a:solidFill>
              </a:rPr>
              <a:t> </a:t>
            </a:r>
            <a:r>
              <a:rPr dirty="0">
                <a:solidFill>
                  <a:srgbClr val="000000"/>
                </a:solidFill>
              </a:rPr>
              <a:t>PPh</a:t>
            </a:r>
            <a:r>
              <a:rPr spc="-126" dirty="0">
                <a:solidFill>
                  <a:srgbClr val="000000"/>
                </a:solidFill>
              </a:rPr>
              <a:t> </a:t>
            </a:r>
            <a:r>
              <a:rPr dirty="0">
                <a:solidFill>
                  <a:srgbClr val="000000"/>
                </a:solidFill>
              </a:rPr>
              <a:t>Pasal</a:t>
            </a:r>
            <a:r>
              <a:rPr spc="-142" dirty="0">
                <a:solidFill>
                  <a:srgbClr val="000000"/>
                </a:solidFill>
              </a:rPr>
              <a:t> </a:t>
            </a:r>
            <a:r>
              <a:rPr dirty="0">
                <a:solidFill>
                  <a:srgbClr val="000000"/>
                </a:solidFill>
              </a:rPr>
              <a:t>21</a:t>
            </a:r>
            <a:r>
              <a:rPr spc="-138" dirty="0">
                <a:solidFill>
                  <a:srgbClr val="000000"/>
                </a:solidFill>
              </a:rPr>
              <a:t> </a:t>
            </a:r>
            <a:r>
              <a:rPr spc="-8" dirty="0">
                <a:solidFill>
                  <a:srgbClr val="000000"/>
                </a:solidFill>
              </a:rPr>
              <a:t>(</a:t>
            </a:r>
            <a:r>
              <a:rPr spc="-8" dirty="0"/>
              <a:t>Final</a:t>
            </a:r>
            <a:r>
              <a:rPr spc="-8" dirty="0">
                <a:solidFill>
                  <a:srgbClr val="000000"/>
                </a:solidFill>
              </a:rPr>
              <a:t>)</a:t>
            </a:r>
          </a:p>
        </p:txBody>
      </p:sp>
      <p:grpSp>
        <p:nvGrpSpPr>
          <p:cNvPr id="3" name="object 3"/>
          <p:cNvGrpSpPr/>
          <p:nvPr/>
        </p:nvGrpSpPr>
        <p:grpSpPr>
          <a:xfrm>
            <a:off x="8376555" y="5787659"/>
            <a:ext cx="1421924" cy="340003"/>
            <a:chOff x="10309606" y="6331965"/>
            <a:chExt cx="1750060" cy="418465"/>
          </a:xfrm>
        </p:grpSpPr>
        <p:sp>
          <p:nvSpPr>
            <p:cNvPr id="4" name="object 4"/>
            <p:cNvSpPr/>
            <p:nvPr/>
          </p:nvSpPr>
          <p:spPr>
            <a:xfrm>
              <a:off x="10315956" y="6338315"/>
              <a:ext cx="1737360" cy="405765"/>
            </a:xfrm>
            <a:custGeom>
              <a:avLst/>
              <a:gdLst/>
              <a:ahLst/>
              <a:cxnLst/>
              <a:rect l="l" t="t" r="r" b="b"/>
              <a:pathLst>
                <a:path w="1737359" h="405765">
                  <a:moveTo>
                    <a:pt x="1669796" y="0"/>
                  </a:moveTo>
                  <a:lnTo>
                    <a:pt x="67564" y="0"/>
                  </a:lnTo>
                  <a:lnTo>
                    <a:pt x="41255" y="5309"/>
                  </a:lnTo>
                  <a:lnTo>
                    <a:pt x="19780" y="19789"/>
                  </a:lnTo>
                  <a:lnTo>
                    <a:pt x="5306" y="41265"/>
                  </a:lnTo>
                  <a:lnTo>
                    <a:pt x="0" y="67564"/>
                  </a:lnTo>
                  <a:lnTo>
                    <a:pt x="0" y="337820"/>
                  </a:lnTo>
                  <a:lnTo>
                    <a:pt x="5306" y="364118"/>
                  </a:lnTo>
                  <a:lnTo>
                    <a:pt x="19780" y="385594"/>
                  </a:lnTo>
                  <a:lnTo>
                    <a:pt x="41255" y="400074"/>
                  </a:lnTo>
                  <a:lnTo>
                    <a:pt x="67564" y="405384"/>
                  </a:lnTo>
                  <a:lnTo>
                    <a:pt x="1669796" y="405384"/>
                  </a:lnTo>
                  <a:lnTo>
                    <a:pt x="1696104" y="400074"/>
                  </a:lnTo>
                  <a:lnTo>
                    <a:pt x="1717579" y="385594"/>
                  </a:lnTo>
                  <a:lnTo>
                    <a:pt x="1732053" y="364118"/>
                  </a:lnTo>
                  <a:lnTo>
                    <a:pt x="1737360" y="337820"/>
                  </a:lnTo>
                  <a:lnTo>
                    <a:pt x="1737360" y="67564"/>
                  </a:lnTo>
                  <a:lnTo>
                    <a:pt x="1732053" y="41265"/>
                  </a:lnTo>
                  <a:lnTo>
                    <a:pt x="1717579" y="19789"/>
                  </a:lnTo>
                  <a:lnTo>
                    <a:pt x="1696104" y="5309"/>
                  </a:lnTo>
                  <a:lnTo>
                    <a:pt x="1669796" y="0"/>
                  </a:lnTo>
                  <a:close/>
                </a:path>
              </a:pathLst>
            </a:custGeom>
            <a:solidFill>
              <a:srgbClr val="FFFFFF"/>
            </a:solidFill>
          </p:spPr>
          <p:txBody>
            <a:bodyPr wrap="square" lIns="0" tIns="0" rIns="0" bIns="0" rtlCol="0"/>
            <a:lstStyle/>
            <a:p>
              <a:endParaRPr sz="1138"/>
            </a:p>
          </p:txBody>
        </p:sp>
        <p:sp>
          <p:nvSpPr>
            <p:cNvPr id="5" name="object 5"/>
            <p:cNvSpPr/>
            <p:nvPr/>
          </p:nvSpPr>
          <p:spPr>
            <a:xfrm>
              <a:off x="10315956" y="6338315"/>
              <a:ext cx="1737360" cy="405765"/>
            </a:xfrm>
            <a:custGeom>
              <a:avLst/>
              <a:gdLst/>
              <a:ahLst/>
              <a:cxnLst/>
              <a:rect l="l" t="t" r="r" b="b"/>
              <a:pathLst>
                <a:path w="1737359" h="405765">
                  <a:moveTo>
                    <a:pt x="0" y="67564"/>
                  </a:moveTo>
                  <a:lnTo>
                    <a:pt x="5306" y="41265"/>
                  </a:lnTo>
                  <a:lnTo>
                    <a:pt x="19780" y="19789"/>
                  </a:lnTo>
                  <a:lnTo>
                    <a:pt x="41255" y="5309"/>
                  </a:lnTo>
                  <a:lnTo>
                    <a:pt x="67564" y="0"/>
                  </a:lnTo>
                  <a:lnTo>
                    <a:pt x="1669796" y="0"/>
                  </a:lnTo>
                  <a:lnTo>
                    <a:pt x="1696104" y="5309"/>
                  </a:lnTo>
                  <a:lnTo>
                    <a:pt x="1717579" y="19789"/>
                  </a:lnTo>
                  <a:lnTo>
                    <a:pt x="1732053" y="41265"/>
                  </a:lnTo>
                  <a:lnTo>
                    <a:pt x="1737360" y="67564"/>
                  </a:lnTo>
                  <a:lnTo>
                    <a:pt x="1737360" y="337820"/>
                  </a:lnTo>
                  <a:lnTo>
                    <a:pt x="1732053" y="364118"/>
                  </a:lnTo>
                  <a:lnTo>
                    <a:pt x="1717579" y="385594"/>
                  </a:lnTo>
                  <a:lnTo>
                    <a:pt x="1696104" y="400074"/>
                  </a:lnTo>
                  <a:lnTo>
                    <a:pt x="1669796" y="405384"/>
                  </a:lnTo>
                  <a:lnTo>
                    <a:pt x="67564" y="405384"/>
                  </a:lnTo>
                  <a:lnTo>
                    <a:pt x="41255" y="400074"/>
                  </a:lnTo>
                  <a:lnTo>
                    <a:pt x="19780" y="385594"/>
                  </a:lnTo>
                  <a:lnTo>
                    <a:pt x="5306" y="364118"/>
                  </a:lnTo>
                  <a:lnTo>
                    <a:pt x="0" y="337820"/>
                  </a:lnTo>
                  <a:lnTo>
                    <a:pt x="0" y="67564"/>
                  </a:lnTo>
                  <a:close/>
                </a:path>
              </a:pathLst>
            </a:custGeom>
            <a:ln w="12700">
              <a:solidFill>
                <a:srgbClr val="000000"/>
              </a:solidFill>
              <a:prstDash val="sysDash"/>
            </a:ln>
          </p:spPr>
          <p:txBody>
            <a:bodyPr wrap="square" lIns="0" tIns="0" rIns="0" bIns="0" rtlCol="0"/>
            <a:lstStyle/>
            <a:p>
              <a:endParaRPr sz="1138"/>
            </a:p>
          </p:txBody>
        </p:sp>
      </p:grpSp>
      <p:graphicFrame>
        <p:nvGraphicFramePr>
          <p:cNvPr id="6" name="object 6"/>
          <p:cNvGraphicFramePr>
            <a:graphicFrameLocks noGrp="1"/>
          </p:cNvGraphicFramePr>
          <p:nvPr/>
        </p:nvGraphicFramePr>
        <p:xfrm>
          <a:off x="563414" y="4290151"/>
          <a:ext cx="8951000" cy="832978"/>
        </p:xfrm>
        <a:graphic>
          <a:graphicData uri="http://schemas.openxmlformats.org/drawingml/2006/table">
            <a:tbl>
              <a:tblPr firstRow="1" bandRow="1">
                <a:tableStyleId>{2D5ABB26-0587-4C30-8999-92F81FD0307C}</a:tableStyleId>
              </a:tblPr>
              <a:tblGrid>
                <a:gridCol w="6456958">
                  <a:extLst>
                    <a:ext uri="{9D8B030D-6E8A-4147-A177-3AD203B41FA5}">
                      <a16:colId xmlns:a16="http://schemas.microsoft.com/office/drawing/2014/main" val="20000"/>
                    </a:ext>
                  </a:extLst>
                </a:gridCol>
                <a:gridCol w="2494042">
                  <a:extLst>
                    <a:ext uri="{9D8B030D-6E8A-4147-A177-3AD203B41FA5}">
                      <a16:colId xmlns:a16="http://schemas.microsoft.com/office/drawing/2014/main" val="20001"/>
                    </a:ext>
                  </a:extLst>
                </a:gridCol>
              </a:tblGrid>
              <a:tr h="228044">
                <a:tc>
                  <a:txBody>
                    <a:bodyPr/>
                    <a:lstStyle/>
                    <a:p>
                      <a:pPr algn="ctr">
                        <a:lnSpc>
                          <a:spcPts val="2110"/>
                        </a:lnSpc>
                      </a:pPr>
                      <a:r>
                        <a:rPr sz="1500" b="1" dirty="0">
                          <a:solidFill>
                            <a:srgbClr val="FFFFFF"/>
                          </a:solidFill>
                          <a:latin typeface="Trebuchet MS"/>
                          <a:cs typeface="Trebuchet MS"/>
                        </a:rPr>
                        <a:t>Penghasilan</a:t>
                      </a:r>
                      <a:r>
                        <a:rPr sz="1500" b="1" spc="-45" dirty="0">
                          <a:solidFill>
                            <a:srgbClr val="FFFFFF"/>
                          </a:solidFill>
                          <a:latin typeface="Trebuchet MS"/>
                          <a:cs typeface="Trebuchet MS"/>
                        </a:rPr>
                        <a:t> </a:t>
                      </a:r>
                      <a:r>
                        <a:rPr sz="1500" b="1" dirty="0">
                          <a:solidFill>
                            <a:srgbClr val="FFFFFF"/>
                          </a:solidFill>
                          <a:latin typeface="Trebuchet MS"/>
                          <a:cs typeface="Trebuchet MS"/>
                        </a:rPr>
                        <a:t>Manfaat</a:t>
                      </a:r>
                      <a:r>
                        <a:rPr sz="1500" b="1" spc="-40" dirty="0">
                          <a:solidFill>
                            <a:srgbClr val="FFFFFF"/>
                          </a:solidFill>
                          <a:latin typeface="Trebuchet MS"/>
                          <a:cs typeface="Trebuchet MS"/>
                        </a:rPr>
                        <a:t> </a:t>
                      </a:r>
                      <a:r>
                        <a:rPr sz="1500" b="1" dirty="0">
                          <a:solidFill>
                            <a:srgbClr val="FFFFFF"/>
                          </a:solidFill>
                          <a:latin typeface="Trebuchet MS"/>
                          <a:cs typeface="Trebuchet MS"/>
                        </a:rPr>
                        <a:t>Pensiun,</a:t>
                      </a:r>
                      <a:r>
                        <a:rPr sz="1500" b="1" spc="-55" dirty="0">
                          <a:solidFill>
                            <a:srgbClr val="FFFFFF"/>
                          </a:solidFill>
                          <a:latin typeface="Trebuchet MS"/>
                          <a:cs typeface="Trebuchet MS"/>
                        </a:rPr>
                        <a:t> </a:t>
                      </a:r>
                      <a:r>
                        <a:rPr sz="1500" b="1" dirty="0">
                          <a:solidFill>
                            <a:srgbClr val="FFFFFF"/>
                          </a:solidFill>
                          <a:latin typeface="Trebuchet MS"/>
                          <a:cs typeface="Trebuchet MS"/>
                        </a:rPr>
                        <a:t>THT</a:t>
                      </a:r>
                      <a:r>
                        <a:rPr sz="1500" b="1" spc="-65" dirty="0">
                          <a:solidFill>
                            <a:srgbClr val="FFFFFF"/>
                          </a:solidFill>
                          <a:latin typeface="Trebuchet MS"/>
                          <a:cs typeface="Trebuchet MS"/>
                        </a:rPr>
                        <a:t> </a:t>
                      </a:r>
                      <a:r>
                        <a:rPr sz="1500" b="1" dirty="0">
                          <a:solidFill>
                            <a:srgbClr val="FFFFFF"/>
                          </a:solidFill>
                          <a:latin typeface="Trebuchet MS"/>
                          <a:cs typeface="Trebuchet MS"/>
                        </a:rPr>
                        <a:t>atau</a:t>
                      </a:r>
                      <a:r>
                        <a:rPr sz="1500" b="1" spc="-45" dirty="0">
                          <a:solidFill>
                            <a:srgbClr val="FFFFFF"/>
                          </a:solidFill>
                          <a:latin typeface="Trebuchet MS"/>
                          <a:cs typeface="Trebuchet MS"/>
                        </a:rPr>
                        <a:t> </a:t>
                      </a:r>
                      <a:r>
                        <a:rPr sz="1500" b="1" dirty="0">
                          <a:solidFill>
                            <a:srgbClr val="FFFFFF"/>
                          </a:solidFill>
                          <a:latin typeface="Trebuchet MS"/>
                          <a:cs typeface="Trebuchet MS"/>
                        </a:rPr>
                        <a:t>JHT</a:t>
                      </a:r>
                      <a:r>
                        <a:rPr sz="1500" b="1" spc="-45" dirty="0">
                          <a:solidFill>
                            <a:srgbClr val="FFFFFF"/>
                          </a:solidFill>
                          <a:latin typeface="Trebuchet MS"/>
                          <a:cs typeface="Trebuchet MS"/>
                        </a:rPr>
                        <a:t> </a:t>
                      </a:r>
                      <a:r>
                        <a:rPr sz="1500" b="1" spc="-10" dirty="0">
                          <a:solidFill>
                            <a:srgbClr val="FFFFFF"/>
                          </a:solidFill>
                          <a:latin typeface="Trebuchet MS"/>
                          <a:cs typeface="Trebuchet MS"/>
                        </a:rPr>
                        <a:t>Sekaligus</a:t>
                      </a:r>
                      <a:endParaRPr sz="1500">
                        <a:latin typeface="Trebuchet MS"/>
                        <a:cs typeface="Trebuchet MS"/>
                      </a:endParaRPr>
                    </a:p>
                  </a:txBody>
                  <a:tcPr marL="0" marR="0" marT="0" marB="0">
                    <a:lnL w="9525">
                      <a:solidFill>
                        <a:srgbClr val="B6503C"/>
                      </a:solidFill>
                      <a:prstDash val="solid"/>
                    </a:lnL>
                    <a:lnR w="12700">
                      <a:solidFill>
                        <a:srgbClr val="FFFFFF"/>
                      </a:solidFill>
                      <a:prstDash val="solid"/>
                    </a:lnR>
                    <a:lnT w="9525">
                      <a:solidFill>
                        <a:srgbClr val="B6503C"/>
                      </a:solidFill>
                      <a:prstDash val="solid"/>
                    </a:lnT>
                    <a:lnB w="9525">
                      <a:solidFill>
                        <a:srgbClr val="B6503C"/>
                      </a:solidFill>
                      <a:prstDash val="solid"/>
                    </a:lnB>
                    <a:solidFill>
                      <a:srgbClr val="006600"/>
                    </a:solidFill>
                  </a:tcPr>
                </a:tc>
                <a:tc>
                  <a:txBody>
                    <a:bodyPr/>
                    <a:lstStyle/>
                    <a:p>
                      <a:pPr algn="ctr">
                        <a:lnSpc>
                          <a:spcPts val="2110"/>
                        </a:lnSpc>
                      </a:pPr>
                      <a:r>
                        <a:rPr sz="1500" b="1" dirty="0">
                          <a:solidFill>
                            <a:srgbClr val="FFFFFF"/>
                          </a:solidFill>
                          <a:latin typeface="Trebuchet MS"/>
                          <a:cs typeface="Trebuchet MS"/>
                        </a:rPr>
                        <a:t>Tarif</a:t>
                      </a:r>
                      <a:r>
                        <a:rPr sz="1500" b="1" spc="-60" dirty="0">
                          <a:solidFill>
                            <a:srgbClr val="FFFFFF"/>
                          </a:solidFill>
                          <a:latin typeface="Trebuchet MS"/>
                          <a:cs typeface="Trebuchet MS"/>
                        </a:rPr>
                        <a:t> </a:t>
                      </a:r>
                      <a:r>
                        <a:rPr sz="1500" b="1" spc="-10" dirty="0">
                          <a:solidFill>
                            <a:srgbClr val="FFFFFF"/>
                          </a:solidFill>
                          <a:latin typeface="Trebuchet MS"/>
                          <a:cs typeface="Trebuchet MS"/>
                        </a:rPr>
                        <a:t>Final</a:t>
                      </a:r>
                      <a:endParaRPr sz="1500">
                        <a:latin typeface="Trebuchet MS"/>
                        <a:cs typeface="Trebuchet MS"/>
                      </a:endParaRPr>
                    </a:p>
                  </a:txBody>
                  <a:tcPr marL="0" marR="0" marT="0" marB="0">
                    <a:lnL w="12700">
                      <a:solidFill>
                        <a:srgbClr val="FFFFF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006600"/>
                    </a:solidFill>
                  </a:tcPr>
                </a:tc>
                <a:extLst>
                  <a:ext uri="{0D108BD9-81ED-4DB2-BD59-A6C34878D82A}">
                    <a16:rowId xmlns:a16="http://schemas.microsoft.com/office/drawing/2014/main" val="10000"/>
                  </a:ext>
                </a:extLst>
              </a:tr>
              <a:tr h="287893">
                <a:tc>
                  <a:txBody>
                    <a:bodyPr/>
                    <a:lstStyle/>
                    <a:p>
                      <a:pPr marL="68580">
                        <a:lnSpc>
                          <a:spcPct val="100000"/>
                        </a:lnSpc>
                        <a:spcBef>
                          <a:spcPts val="275"/>
                        </a:spcBef>
                      </a:pPr>
                      <a:r>
                        <a:rPr sz="1500" spc="-10" dirty="0">
                          <a:solidFill>
                            <a:srgbClr val="001F5F"/>
                          </a:solidFill>
                          <a:latin typeface="Trebuchet MS"/>
                          <a:cs typeface="Trebuchet MS"/>
                        </a:rPr>
                        <a:t>Penghasilan</a:t>
                      </a:r>
                      <a:r>
                        <a:rPr sz="1500" spc="-25" dirty="0">
                          <a:solidFill>
                            <a:srgbClr val="001F5F"/>
                          </a:solidFill>
                          <a:latin typeface="Trebuchet MS"/>
                          <a:cs typeface="Trebuchet MS"/>
                        </a:rPr>
                        <a:t> </a:t>
                      </a:r>
                      <a:r>
                        <a:rPr sz="1500" dirty="0">
                          <a:solidFill>
                            <a:srgbClr val="001F5F"/>
                          </a:solidFill>
                          <a:latin typeface="Trebuchet MS"/>
                          <a:cs typeface="Trebuchet MS"/>
                        </a:rPr>
                        <a:t>Bruto</a:t>
                      </a:r>
                      <a:r>
                        <a:rPr sz="1500" spc="-15" dirty="0">
                          <a:solidFill>
                            <a:srgbClr val="001F5F"/>
                          </a:solidFill>
                          <a:latin typeface="Trebuchet MS"/>
                          <a:cs typeface="Trebuchet MS"/>
                        </a:rPr>
                        <a:t> </a:t>
                      </a:r>
                      <a:r>
                        <a:rPr sz="1500" dirty="0">
                          <a:solidFill>
                            <a:srgbClr val="001F5F"/>
                          </a:solidFill>
                          <a:latin typeface="Trebuchet MS"/>
                          <a:cs typeface="Trebuchet MS"/>
                        </a:rPr>
                        <a:t>sd</a:t>
                      </a:r>
                      <a:r>
                        <a:rPr sz="1500" spc="-35" dirty="0">
                          <a:solidFill>
                            <a:srgbClr val="001F5F"/>
                          </a:solidFill>
                          <a:latin typeface="Trebuchet MS"/>
                          <a:cs typeface="Trebuchet MS"/>
                        </a:rPr>
                        <a:t> </a:t>
                      </a:r>
                      <a:r>
                        <a:rPr sz="1500" spc="-10" dirty="0">
                          <a:solidFill>
                            <a:srgbClr val="001F5F"/>
                          </a:solidFill>
                          <a:latin typeface="Trebuchet MS"/>
                          <a:cs typeface="Trebuchet MS"/>
                        </a:rPr>
                        <a:t>Rp50.000.000</a:t>
                      </a:r>
                      <a:endParaRPr sz="1500">
                        <a:latin typeface="Trebuchet MS"/>
                        <a:cs typeface="Trebuchet MS"/>
                      </a:endParaRPr>
                    </a:p>
                  </a:txBody>
                  <a:tcPr marL="0" marR="0" marT="28377"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1905" algn="ctr">
                        <a:lnSpc>
                          <a:spcPct val="100000"/>
                        </a:lnSpc>
                        <a:spcBef>
                          <a:spcPts val="275"/>
                        </a:spcBef>
                      </a:pPr>
                      <a:r>
                        <a:rPr sz="1500" spc="-25" dirty="0">
                          <a:solidFill>
                            <a:srgbClr val="001F5F"/>
                          </a:solidFill>
                          <a:latin typeface="Trebuchet MS"/>
                          <a:cs typeface="Trebuchet MS"/>
                        </a:rPr>
                        <a:t>0%</a:t>
                      </a:r>
                      <a:endParaRPr sz="1500">
                        <a:latin typeface="Trebuchet MS"/>
                        <a:cs typeface="Trebuchet MS"/>
                      </a:endParaRPr>
                    </a:p>
                  </a:txBody>
                  <a:tcPr marL="0" marR="0" marT="28377"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1"/>
                  </a:ext>
                </a:extLst>
              </a:tr>
              <a:tr h="301308">
                <a:tc>
                  <a:txBody>
                    <a:bodyPr/>
                    <a:lstStyle/>
                    <a:p>
                      <a:pPr marL="68580">
                        <a:lnSpc>
                          <a:spcPct val="100000"/>
                        </a:lnSpc>
                        <a:spcBef>
                          <a:spcPts val="340"/>
                        </a:spcBef>
                      </a:pPr>
                      <a:r>
                        <a:rPr sz="1500" spc="-10" dirty="0">
                          <a:solidFill>
                            <a:srgbClr val="1F3863"/>
                          </a:solidFill>
                          <a:latin typeface="Trebuchet MS"/>
                          <a:cs typeface="Trebuchet MS"/>
                        </a:rPr>
                        <a:t>Penghasilan</a:t>
                      </a:r>
                      <a:r>
                        <a:rPr sz="1500" spc="-50" dirty="0">
                          <a:solidFill>
                            <a:srgbClr val="1F3863"/>
                          </a:solidFill>
                          <a:latin typeface="Trebuchet MS"/>
                          <a:cs typeface="Trebuchet MS"/>
                        </a:rPr>
                        <a:t> </a:t>
                      </a:r>
                      <a:r>
                        <a:rPr sz="1500" dirty="0">
                          <a:solidFill>
                            <a:srgbClr val="1F3863"/>
                          </a:solidFill>
                          <a:latin typeface="Trebuchet MS"/>
                          <a:cs typeface="Trebuchet MS"/>
                        </a:rPr>
                        <a:t>Bruto</a:t>
                      </a:r>
                      <a:r>
                        <a:rPr sz="1500" spc="-40" dirty="0">
                          <a:solidFill>
                            <a:srgbClr val="1F3863"/>
                          </a:solidFill>
                          <a:latin typeface="Trebuchet MS"/>
                          <a:cs typeface="Trebuchet MS"/>
                        </a:rPr>
                        <a:t> </a:t>
                      </a:r>
                      <a:r>
                        <a:rPr sz="1500" dirty="0">
                          <a:solidFill>
                            <a:srgbClr val="1F3863"/>
                          </a:solidFill>
                          <a:latin typeface="Trebuchet MS"/>
                          <a:cs typeface="Trebuchet MS"/>
                        </a:rPr>
                        <a:t>diatas</a:t>
                      </a:r>
                      <a:r>
                        <a:rPr sz="1500" spc="-45" dirty="0">
                          <a:solidFill>
                            <a:srgbClr val="1F3863"/>
                          </a:solidFill>
                          <a:latin typeface="Trebuchet MS"/>
                          <a:cs typeface="Trebuchet MS"/>
                        </a:rPr>
                        <a:t> </a:t>
                      </a:r>
                      <a:r>
                        <a:rPr sz="1500" spc="-10" dirty="0">
                          <a:solidFill>
                            <a:srgbClr val="1F3863"/>
                          </a:solidFill>
                          <a:latin typeface="Trebuchet MS"/>
                          <a:cs typeface="Trebuchet MS"/>
                        </a:rPr>
                        <a:t>Rp50.000.000</a:t>
                      </a:r>
                      <a:endParaRPr sz="1500">
                        <a:latin typeface="Trebuchet MS"/>
                        <a:cs typeface="Trebuchet MS"/>
                      </a:endParaRPr>
                    </a:p>
                  </a:txBody>
                  <a:tcPr marL="0" marR="0" marT="35084"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1905" algn="ctr">
                        <a:lnSpc>
                          <a:spcPct val="100000"/>
                        </a:lnSpc>
                        <a:spcBef>
                          <a:spcPts val="340"/>
                        </a:spcBef>
                      </a:pPr>
                      <a:r>
                        <a:rPr sz="1500" spc="-25" dirty="0">
                          <a:solidFill>
                            <a:srgbClr val="001F5F"/>
                          </a:solidFill>
                          <a:latin typeface="Trebuchet MS"/>
                          <a:cs typeface="Trebuchet MS"/>
                        </a:rPr>
                        <a:t>5%</a:t>
                      </a:r>
                      <a:endParaRPr sz="1500">
                        <a:latin typeface="Trebuchet MS"/>
                        <a:cs typeface="Trebuchet MS"/>
                      </a:endParaRPr>
                    </a:p>
                  </a:txBody>
                  <a:tcPr marL="0" marR="0" marT="35084"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2"/>
                  </a:ext>
                </a:extLst>
              </a:tr>
            </a:tbl>
          </a:graphicData>
        </a:graphic>
      </p:graphicFrame>
      <p:graphicFrame>
        <p:nvGraphicFramePr>
          <p:cNvPr id="7" name="object 7"/>
          <p:cNvGraphicFramePr>
            <a:graphicFrameLocks noGrp="1"/>
          </p:cNvGraphicFramePr>
          <p:nvPr/>
        </p:nvGraphicFramePr>
        <p:xfrm>
          <a:off x="563414" y="2036742"/>
          <a:ext cx="8951000" cy="1465261"/>
        </p:xfrm>
        <a:graphic>
          <a:graphicData uri="http://schemas.openxmlformats.org/drawingml/2006/table">
            <a:tbl>
              <a:tblPr firstRow="1" bandRow="1">
                <a:tableStyleId>{2D5ABB26-0587-4C30-8999-92F81FD0307C}</a:tableStyleId>
              </a:tblPr>
              <a:tblGrid>
                <a:gridCol w="6456958">
                  <a:extLst>
                    <a:ext uri="{9D8B030D-6E8A-4147-A177-3AD203B41FA5}">
                      <a16:colId xmlns:a16="http://schemas.microsoft.com/office/drawing/2014/main" val="20000"/>
                    </a:ext>
                  </a:extLst>
                </a:gridCol>
                <a:gridCol w="2494042">
                  <a:extLst>
                    <a:ext uri="{9D8B030D-6E8A-4147-A177-3AD203B41FA5}">
                      <a16:colId xmlns:a16="http://schemas.microsoft.com/office/drawing/2014/main" val="20001"/>
                    </a:ext>
                  </a:extLst>
                </a:gridCol>
              </a:tblGrid>
              <a:tr h="255905">
                <a:tc>
                  <a:txBody>
                    <a:bodyPr/>
                    <a:lstStyle/>
                    <a:p>
                      <a:pPr marL="635" algn="ctr">
                        <a:lnSpc>
                          <a:spcPct val="100000"/>
                        </a:lnSpc>
                        <a:spcBef>
                          <a:spcPts val="114"/>
                        </a:spcBef>
                      </a:pPr>
                      <a:r>
                        <a:rPr sz="1500" b="1" dirty="0">
                          <a:solidFill>
                            <a:srgbClr val="FFFFFF"/>
                          </a:solidFill>
                          <a:latin typeface="Trebuchet MS"/>
                          <a:cs typeface="Trebuchet MS"/>
                        </a:rPr>
                        <a:t>Penghasilan</a:t>
                      </a:r>
                      <a:r>
                        <a:rPr sz="1500" b="1" spc="-100" dirty="0">
                          <a:solidFill>
                            <a:srgbClr val="FFFFFF"/>
                          </a:solidFill>
                          <a:latin typeface="Trebuchet MS"/>
                          <a:cs typeface="Trebuchet MS"/>
                        </a:rPr>
                        <a:t> </a:t>
                      </a:r>
                      <a:r>
                        <a:rPr sz="1500" b="1" dirty="0">
                          <a:solidFill>
                            <a:srgbClr val="FFFFFF"/>
                          </a:solidFill>
                          <a:latin typeface="Trebuchet MS"/>
                          <a:cs typeface="Trebuchet MS"/>
                        </a:rPr>
                        <a:t>Pesangon</a:t>
                      </a:r>
                      <a:r>
                        <a:rPr sz="1500" b="1" spc="-105" dirty="0">
                          <a:solidFill>
                            <a:srgbClr val="FFFFFF"/>
                          </a:solidFill>
                          <a:latin typeface="Trebuchet MS"/>
                          <a:cs typeface="Trebuchet MS"/>
                        </a:rPr>
                        <a:t> </a:t>
                      </a:r>
                      <a:r>
                        <a:rPr sz="1500" b="1" spc="-10" dirty="0">
                          <a:solidFill>
                            <a:srgbClr val="FFFFFF"/>
                          </a:solidFill>
                          <a:latin typeface="Trebuchet MS"/>
                          <a:cs typeface="Trebuchet MS"/>
                        </a:rPr>
                        <a:t>Sekaligus</a:t>
                      </a:r>
                      <a:endParaRPr sz="1500">
                        <a:latin typeface="Trebuchet MS"/>
                        <a:cs typeface="Trebuchet MS"/>
                      </a:endParaRPr>
                    </a:p>
                  </a:txBody>
                  <a:tcPr marL="0" marR="0" marT="11866" marB="0">
                    <a:lnL w="9525">
                      <a:solidFill>
                        <a:srgbClr val="B6503C"/>
                      </a:solidFill>
                      <a:prstDash val="solid"/>
                    </a:lnL>
                    <a:lnR w="12700">
                      <a:solidFill>
                        <a:srgbClr val="FFFFFF"/>
                      </a:solidFill>
                      <a:prstDash val="solid"/>
                    </a:lnR>
                    <a:lnT w="9525">
                      <a:solidFill>
                        <a:srgbClr val="B6503C"/>
                      </a:solidFill>
                      <a:prstDash val="solid"/>
                    </a:lnT>
                    <a:lnB w="9525">
                      <a:solidFill>
                        <a:srgbClr val="B6503C"/>
                      </a:solidFill>
                      <a:prstDash val="solid"/>
                    </a:lnB>
                    <a:solidFill>
                      <a:srgbClr val="993300"/>
                    </a:solidFill>
                  </a:tcPr>
                </a:tc>
                <a:tc>
                  <a:txBody>
                    <a:bodyPr/>
                    <a:lstStyle/>
                    <a:p>
                      <a:pPr algn="ctr">
                        <a:lnSpc>
                          <a:spcPct val="100000"/>
                        </a:lnSpc>
                        <a:spcBef>
                          <a:spcPts val="114"/>
                        </a:spcBef>
                      </a:pPr>
                      <a:r>
                        <a:rPr sz="1500" b="1" dirty="0">
                          <a:solidFill>
                            <a:srgbClr val="FFFFFF"/>
                          </a:solidFill>
                          <a:latin typeface="Trebuchet MS"/>
                          <a:cs typeface="Trebuchet MS"/>
                        </a:rPr>
                        <a:t>Tarif</a:t>
                      </a:r>
                      <a:r>
                        <a:rPr sz="1500" b="1" spc="-60" dirty="0">
                          <a:solidFill>
                            <a:srgbClr val="FFFFFF"/>
                          </a:solidFill>
                          <a:latin typeface="Trebuchet MS"/>
                          <a:cs typeface="Trebuchet MS"/>
                        </a:rPr>
                        <a:t> </a:t>
                      </a:r>
                      <a:r>
                        <a:rPr sz="1500" b="1" spc="-10" dirty="0">
                          <a:solidFill>
                            <a:srgbClr val="FFFFFF"/>
                          </a:solidFill>
                          <a:latin typeface="Trebuchet MS"/>
                          <a:cs typeface="Trebuchet MS"/>
                        </a:rPr>
                        <a:t>Final</a:t>
                      </a:r>
                      <a:endParaRPr sz="1500">
                        <a:latin typeface="Trebuchet MS"/>
                        <a:cs typeface="Trebuchet MS"/>
                      </a:endParaRPr>
                    </a:p>
                  </a:txBody>
                  <a:tcPr marL="0" marR="0" marT="11866" marB="0">
                    <a:lnL w="12700">
                      <a:solidFill>
                        <a:srgbClr val="FFFFF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993300"/>
                    </a:solidFill>
                  </a:tcPr>
                </a:tc>
                <a:extLst>
                  <a:ext uri="{0D108BD9-81ED-4DB2-BD59-A6C34878D82A}">
                    <a16:rowId xmlns:a16="http://schemas.microsoft.com/office/drawing/2014/main" val="10000"/>
                  </a:ext>
                </a:extLst>
              </a:tr>
              <a:tr h="302339">
                <a:tc>
                  <a:txBody>
                    <a:bodyPr/>
                    <a:lstStyle/>
                    <a:p>
                      <a:pPr marL="68580">
                        <a:lnSpc>
                          <a:spcPct val="100000"/>
                        </a:lnSpc>
                        <a:spcBef>
                          <a:spcPts val="340"/>
                        </a:spcBef>
                      </a:pPr>
                      <a:r>
                        <a:rPr sz="1500" spc="-10" dirty="0">
                          <a:solidFill>
                            <a:srgbClr val="001F5F"/>
                          </a:solidFill>
                          <a:latin typeface="Trebuchet MS"/>
                          <a:cs typeface="Trebuchet MS"/>
                        </a:rPr>
                        <a:t>Penghasilan</a:t>
                      </a:r>
                      <a:r>
                        <a:rPr sz="1500" spc="-25" dirty="0">
                          <a:solidFill>
                            <a:srgbClr val="001F5F"/>
                          </a:solidFill>
                          <a:latin typeface="Trebuchet MS"/>
                          <a:cs typeface="Trebuchet MS"/>
                        </a:rPr>
                        <a:t> </a:t>
                      </a:r>
                      <a:r>
                        <a:rPr sz="1500" dirty="0">
                          <a:solidFill>
                            <a:srgbClr val="001F5F"/>
                          </a:solidFill>
                          <a:latin typeface="Trebuchet MS"/>
                          <a:cs typeface="Trebuchet MS"/>
                        </a:rPr>
                        <a:t>Bruto</a:t>
                      </a:r>
                      <a:r>
                        <a:rPr sz="1500" spc="-15" dirty="0">
                          <a:solidFill>
                            <a:srgbClr val="001F5F"/>
                          </a:solidFill>
                          <a:latin typeface="Trebuchet MS"/>
                          <a:cs typeface="Trebuchet MS"/>
                        </a:rPr>
                        <a:t> </a:t>
                      </a:r>
                      <a:r>
                        <a:rPr sz="1500" dirty="0">
                          <a:solidFill>
                            <a:srgbClr val="001F5F"/>
                          </a:solidFill>
                          <a:latin typeface="Trebuchet MS"/>
                          <a:cs typeface="Trebuchet MS"/>
                        </a:rPr>
                        <a:t>sd</a:t>
                      </a:r>
                      <a:r>
                        <a:rPr sz="1500" spc="-35" dirty="0">
                          <a:solidFill>
                            <a:srgbClr val="001F5F"/>
                          </a:solidFill>
                          <a:latin typeface="Trebuchet MS"/>
                          <a:cs typeface="Trebuchet MS"/>
                        </a:rPr>
                        <a:t> </a:t>
                      </a:r>
                      <a:r>
                        <a:rPr sz="1500" spc="-10" dirty="0">
                          <a:solidFill>
                            <a:srgbClr val="001F5F"/>
                          </a:solidFill>
                          <a:latin typeface="Trebuchet MS"/>
                          <a:cs typeface="Trebuchet MS"/>
                        </a:rPr>
                        <a:t>Rp50.000.000</a:t>
                      </a:r>
                      <a:endParaRPr sz="1500">
                        <a:latin typeface="Trebuchet MS"/>
                        <a:cs typeface="Trebuchet MS"/>
                      </a:endParaRPr>
                    </a:p>
                  </a:txBody>
                  <a:tcPr marL="0" marR="0" marT="35084"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1905" algn="ctr">
                        <a:lnSpc>
                          <a:spcPct val="100000"/>
                        </a:lnSpc>
                        <a:spcBef>
                          <a:spcPts val="340"/>
                        </a:spcBef>
                      </a:pPr>
                      <a:r>
                        <a:rPr sz="1500" spc="-25" dirty="0">
                          <a:solidFill>
                            <a:srgbClr val="001F5F"/>
                          </a:solidFill>
                          <a:latin typeface="Trebuchet MS"/>
                          <a:cs typeface="Trebuchet MS"/>
                        </a:rPr>
                        <a:t>0%</a:t>
                      </a:r>
                      <a:endParaRPr sz="1500">
                        <a:latin typeface="Trebuchet MS"/>
                        <a:cs typeface="Trebuchet MS"/>
                      </a:endParaRPr>
                    </a:p>
                  </a:txBody>
                  <a:tcPr marL="0" marR="0" marT="35084"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1"/>
                  </a:ext>
                </a:extLst>
              </a:tr>
              <a:tr h="302339">
                <a:tc>
                  <a:txBody>
                    <a:bodyPr/>
                    <a:lstStyle/>
                    <a:p>
                      <a:pPr marL="68580">
                        <a:lnSpc>
                          <a:spcPct val="100000"/>
                        </a:lnSpc>
                        <a:spcBef>
                          <a:spcPts val="340"/>
                        </a:spcBef>
                      </a:pPr>
                      <a:r>
                        <a:rPr sz="1500" spc="-10" dirty="0">
                          <a:solidFill>
                            <a:srgbClr val="1F3863"/>
                          </a:solidFill>
                          <a:latin typeface="Trebuchet MS"/>
                          <a:cs typeface="Trebuchet MS"/>
                        </a:rPr>
                        <a:t>Penghasilan</a:t>
                      </a:r>
                      <a:r>
                        <a:rPr sz="1500" spc="-55" dirty="0">
                          <a:solidFill>
                            <a:srgbClr val="1F3863"/>
                          </a:solidFill>
                          <a:latin typeface="Trebuchet MS"/>
                          <a:cs typeface="Trebuchet MS"/>
                        </a:rPr>
                        <a:t> </a:t>
                      </a:r>
                      <a:r>
                        <a:rPr sz="1500" dirty="0">
                          <a:solidFill>
                            <a:srgbClr val="1F3863"/>
                          </a:solidFill>
                          <a:latin typeface="Trebuchet MS"/>
                          <a:cs typeface="Trebuchet MS"/>
                        </a:rPr>
                        <a:t>Bruto</a:t>
                      </a:r>
                      <a:r>
                        <a:rPr sz="1500" spc="-45" dirty="0">
                          <a:solidFill>
                            <a:srgbClr val="1F3863"/>
                          </a:solidFill>
                          <a:latin typeface="Trebuchet MS"/>
                          <a:cs typeface="Trebuchet MS"/>
                        </a:rPr>
                        <a:t> </a:t>
                      </a:r>
                      <a:r>
                        <a:rPr sz="1500" dirty="0">
                          <a:solidFill>
                            <a:srgbClr val="1F3863"/>
                          </a:solidFill>
                          <a:latin typeface="Trebuchet MS"/>
                          <a:cs typeface="Trebuchet MS"/>
                        </a:rPr>
                        <a:t>diatas</a:t>
                      </a:r>
                      <a:r>
                        <a:rPr sz="1500" spc="-55" dirty="0">
                          <a:solidFill>
                            <a:srgbClr val="1F3863"/>
                          </a:solidFill>
                          <a:latin typeface="Trebuchet MS"/>
                          <a:cs typeface="Trebuchet MS"/>
                        </a:rPr>
                        <a:t> </a:t>
                      </a:r>
                      <a:r>
                        <a:rPr sz="1500" dirty="0">
                          <a:solidFill>
                            <a:srgbClr val="1F3863"/>
                          </a:solidFill>
                          <a:latin typeface="Trebuchet MS"/>
                          <a:cs typeface="Trebuchet MS"/>
                        </a:rPr>
                        <a:t>Rp50.000.000</a:t>
                      </a:r>
                      <a:r>
                        <a:rPr sz="1500" spc="-25" dirty="0">
                          <a:solidFill>
                            <a:srgbClr val="1F3863"/>
                          </a:solidFill>
                          <a:latin typeface="Trebuchet MS"/>
                          <a:cs typeface="Trebuchet MS"/>
                        </a:rPr>
                        <a:t> </a:t>
                      </a:r>
                      <a:r>
                        <a:rPr sz="1500" dirty="0">
                          <a:solidFill>
                            <a:srgbClr val="1F3863"/>
                          </a:solidFill>
                          <a:latin typeface="Trebuchet MS"/>
                          <a:cs typeface="Trebuchet MS"/>
                        </a:rPr>
                        <a:t>sd</a:t>
                      </a:r>
                      <a:r>
                        <a:rPr sz="1500" spc="-50" dirty="0">
                          <a:solidFill>
                            <a:srgbClr val="1F3863"/>
                          </a:solidFill>
                          <a:latin typeface="Trebuchet MS"/>
                          <a:cs typeface="Trebuchet MS"/>
                        </a:rPr>
                        <a:t> </a:t>
                      </a:r>
                      <a:r>
                        <a:rPr sz="1500" spc="-10" dirty="0">
                          <a:solidFill>
                            <a:srgbClr val="1F3863"/>
                          </a:solidFill>
                          <a:latin typeface="Trebuchet MS"/>
                          <a:cs typeface="Trebuchet MS"/>
                        </a:rPr>
                        <a:t>Rp100.000.000</a:t>
                      </a:r>
                      <a:endParaRPr sz="1500">
                        <a:latin typeface="Trebuchet MS"/>
                        <a:cs typeface="Trebuchet MS"/>
                      </a:endParaRPr>
                    </a:p>
                  </a:txBody>
                  <a:tcPr marL="0" marR="0" marT="35084"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1905" algn="ctr">
                        <a:lnSpc>
                          <a:spcPct val="100000"/>
                        </a:lnSpc>
                        <a:spcBef>
                          <a:spcPts val="340"/>
                        </a:spcBef>
                      </a:pPr>
                      <a:r>
                        <a:rPr sz="1500" spc="-25" dirty="0">
                          <a:solidFill>
                            <a:srgbClr val="001F5F"/>
                          </a:solidFill>
                          <a:latin typeface="Trebuchet MS"/>
                          <a:cs typeface="Trebuchet MS"/>
                        </a:rPr>
                        <a:t>5%</a:t>
                      </a:r>
                      <a:endParaRPr sz="1500">
                        <a:latin typeface="Trebuchet MS"/>
                        <a:cs typeface="Trebuchet MS"/>
                      </a:endParaRPr>
                    </a:p>
                  </a:txBody>
                  <a:tcPr marL="0" marR="0" marT="35084"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2"/>
                  </a:ext>
                </a:extLst>
              </a:tr>
              <a:tr h="302339">
                <a:tc>
                  <a:txBody>
                    <a:bodyPr/>
                    <a:lstStyle/>
                    <a:p>
                      <a:pPr marL="68580">
                        <a:lnSpc>
                          <a:spcPct val="100000"/>
                        </a:lnSpc>
                        <a:spcBef>
                          <a:spcPts val="340"/>
                        </a:spcBef>
                      </a:pPr>
                      <a:r>
                        <a:rPr sz="1500" spc="-10" dirty="0">
                          <a:solidFill>
                            <a:srgbClr val="1F3863"/>
                          </a:solidFill>
                          <a:latin typeface="Trebuchet MS"/>
                          <a:cs typeface="Trebuchet MS"/>
                        </a:rPr>
                        <a:t>Penghasilan</a:t>
                      </a:r>
                      <a:r>
                        <a:rPr sz="1500" spc="-60" dirty="0">
                          <a:solidFill>
                            <a:srgbClr val="1F3863"/>
                          </a:solidFill>
                          <a:latin typeface="Trebuchet MS"/>
                          <a:cs typeface="Trebuchet MS"/>
                        </a:rPr>
                        <a:t> </a:t>
                      </a:r>
                      <a:r>
                        <a:rPr sz="1500" dirty="0">
                          <a:solidFill>
                            <a:srgbClr val="1F3863"/>
                          </a:solidFill>
                          <a:latin typeface="Trebuchet MS"/>
                          <a:cs typeface="Trebuchet MS"/>
                        </a:rPr>
                        <a:t>Bruto</a:t>
                      </a:r>
                      <a:r>
                        <a:rPr sz="1500" spc="-45" dirty="0">
                          <a:solidFill>
                            <a:srgbClr val="1F3863"/>
                          </a:solidFill>
                          <a:latin typeface="Trebuchet MS"/>
                          <a:cs typeface="Trebuchet MS"/>
                        </a:rPr>
                        <a:t> </a:t>
                      </a:r>
                      <a:r>
                        <a:rPr sz="1500" dirty="0">
                          <a:solidFill>
                            <a:srgbClr val="1F3863"/>
                          </a:solidFill>
                          <a:latin typeface="Trebuchet MS"/>
                          <a:cs typeface="Trebuchet MS"/>
                        </a:rPr>
                        <a:t>diatas</a:t>
                      </a:r>
                      <a:r>
                        <a:rPr sz="1500" spc="-55" dirty="0">
                          <a:solidFill>
                            <a:srgbClr val="1F3863"/>
                          </a:solidFill>
                          <a:latin typeface="Trebuchet MS"/>
                          <a:cs typeface="Trebuchet MS"/>
                        </a:rPr>
                        <a:t> </a:t>
                      </a:r>
                      <a:r>
                        <a:rPr sz="1500" dirty="0">
                          <a:solidFill>
                            <a:srgbClr val="1F3863"/>
                          </a:solidFill>
                          <a:latin typeface="Trebuchet MS"/>
                          <a:cs typeface="Trebuchet MS"/>
                        </a:rPr>
                        <a:t>Rp100.000.000</a:t>
                      </a:r>
                      <a:r>
                        <a:rPr sz="1500" spc="-30" dirty="0">
                          <a:solidFill>
                            <a:srgbClr val="1F3863"/>
                          </a:solidFill>
                          <a:latin typeface="Trebuchet MS"/>
                          <a:cs typeface="Trebuchet MS"/>
                        </a:rPr>
                        <a:t> </a:t>
                      </a:r>
                      <a:r>
                        <a:rPr sz="1500" dirty="0">
                          <a:solidFill>
                            <a:srgbClr val="1F3863"/>
                          </a:solidFill>
                          <a:latin typeface="Trebuchet MS"/>
                          <a:cs typeface="Trebuchet MS"/>
                        </a:rPr>
                        <a:t>sd</a:t>
                      </a:r>
                      <a:r>
                        <a:rPr sz="1500" spc="-50" dirty="0">
                          <a:solidFill>
                            <a:srgbClr val="1F3863"/>
                          </a:solidFill>
                          <a:latin typeface="Trebuchet MS"/>
                          <a:cs typeface="Trebuchet MS"/>
                        </a:rPr>
                        <a:t> </a:t>
                      </a:r>
                      <a:r>
                        <a:rPr sz="1500" spc="-10" dirty="0">
                          <a:solidFill>
                            <a:srgbClr val="1F3863"/>
                          </a:solidFill>
                          <a:latin typeface="Trebuchet MS"/>
                          <a:cs typeface="Trebuchet MS"/>
                        </a:rPr>
                        <a:t>Rp500.000.000</a:t>
                      </a:r>
                      <a:endParaRPr sz="1500">
                        <a:latin typeface="Trebuchet MS"/>
                        <a:cs typeface="Trebuchet MS"/>
                      </a:endParaRPr>
                    </a:p>
                  </a:txBody>
                  <a:tcPr marL="0" marR="0" marT="35084"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3810" algn="ctr">
                        <a:lnSpc>
                          <a:spcPct val="100000"/>
                        </a:lnSpc>
                        <a:spcBef>
                          <a:spcPts val="340"/>
                        </a:spcBef>
                      </a:pPr>
                      <a:r>
                        <a:rPr sz="1500" spc="-25" dirty="0">
                          <a:solidFill>
                            <a:srgbClr val="001F5F"/>
                          </a:solidFill>
                          <a:latin typeface="Trebuchet MS"/>
                          <a:cs typeface="Trebuchet MS"/>
                        </a:rPr>
                        <a:t>15%</a:t>
                      </a:r>
                      <a:endParaRPr sz="1500">
                        <a:latin typeface="Trebuchet MS"/>
                        <a:cs typeface="Trebuchet MS"/>
                      </a:endParaRPr>
                    </a:p>
                  </a:txBody>
                  <a:tcPr marL="0" marR="0" marT="35084"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3"/>
                  </a:ext>
                </a:extLst>
              </a:tr>
              <a:tr h="302339">
                <a:tc>
                  <a:txBody>
                    <a:bodyPr/>
                    <a:lstStyle/>
                    <a:p>
                      <a:pPr marL="68580">
                        <a:lnSpc>
                          <a:spcPct val="100000"/>
                        </a:lnSpc>
                        <a:spcBef>
                          <a:spcPts val="345"/>
                        </a:spcBef>
                      </a:pPr>
                      <a:r>
                        <a:rPr sz="1500" spc="-10" dirty="0">
                          <a:solidFill>
                            <a:srgbClr val="001F5F"/>
                          </a:solidFill>
                          <a:latin typeface="Trebuchet MS"/>
                          <a:cs typeface="Trebuchet MS"/>
                        </a:rPr>
                        <a:t>Penghasilan</a:t>
                      </a:r>
                      <a:r>
                        <a:rPr sz="1500" spc="-30" dirty="0">
                          <a:solidFill>
                            <a:srgbClr val="001F5F"/>
                          </a:solidFill>
                          <a:latin typeface="Trebuchet MS"/>
                          <a:cs typeface="Trebuchet MS"/>
                        </a:rPr>
                        <a:t> </a:t>
                      </a:r>
                      <a:r>
                        <a:rPr sz="1500" dirty="0">
                          <a:solidFill>
                            <a:srgbClr val="001F5F"/>
                          </a:solidFill>
                          <a:latin typeface="Trebuchet MS"/>
                          <a:cs typeface="Trebuchet MS"/>
                        </a:rPr>
                        <a:t>Bruto</a:t>
                      </a:r>
                      <a:r>
                        <a:rPr sz="1500" spc="-20" dirty="0">
                          <a:solidFill>
                            <a:srgbClr val="001F5F"/>
                          </a:solidFill>
                          <a:latin typeface="Trebuchet MS"/>
                          <a:cs typeface="Trebuchet MS"/>
                        </a:rPr>
                        <a:t> </a:t>
                      </a:r>
                      <a:r>
                        <a:rPr sz="1500" dirty="0">
                          <a:solidFill>
                            <a:srgbClr val="001F5F"/>
                          </a:solidFill>
                          <a:latin typeface="Trebuchet MS"/>
                          <a:cs typeface="Trebuchet MS"/>
                        </a:rPr>
                        <a:t>diatas</a:t>
                      </a:r>
                      <a:r>
                        <a:rPr sz="1500" spc="-30" dirty="0">
                          <a:solidFill>
                            <a:srgbClr val="001F5F"/>
                          </a:solidFill>
                          <a:latin typeface="Trebuchet MS"/>
                          <a:cs typeface="Trebuchet MS"/>
                        </a:rPr>
                        <a:t> </a:t>
                      </a:r>
                      <a:r>
                        <a:rPr sz="1500" spc="-10" dirty="0">
                          <a:solidFill>
                            <a:srgbClr val="001F5F"/>
                          </a:solidFill>
                          <a:latin typeface="Trebuchet MS"/>
                          <a:cs typeface="Trebuchet MS"/>
                        </a:rPr>
                        <a:t>Rp500.000.000</a:t>
                      </a:r>
                      <a:endParaRPr sz="1500">
                        <a:latin typeface="Trebuchet MS"/>
                        <a:cs typeface="Trebuchet MS"/>
                      </a:endParaRPr>
                    </a:p>
                  </a:txBody>
                  <a:tcPr marL="0" marR="0" marT="35600"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marL="3810" algn="ctr">
                        <a:lnSpc>
                          <a:spcPct val="100000"/>
                        </a:lnSpc>
                        <a:spcBef>
                          <a:spcPts val="345"/>
                        </a:spcBef>
                      </a:pPr>
                      <a:r>
                        <a:rPr sz="1500" spc="-25" dirty="0">
                          <a:solidFill>
                            <a:srgbClr val="001F5F"/>
                          </a:solidFill>
                          <a:latin typeface="Trebuchet MS"/>
                          <a:cs typeface="Trebuchet MS"/>
                        </a:rPr>
                        <a:t>25%</a:t>
                      </a:r>
                      <a:endParaRPr sz="1500">
                        <a:latin typeface="Trebuchet MS"/>
                        <a:cs typeface="Trebuchet MS"/>
                      </a:endParaRPr>
                    </a:p>
                  </a:txBody>
                  <a:tcPr marL="0" marR="0" marT="35600"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4"/>
                  </a:ext>
                </a:extLst>
              </a:tr>
            </a:tbl>
          </a:graphicData>
        </a:graphic>
      </p:graphicFrame>
      <p:pic>
        <p:nvPicPr>
          <p:cNvPr id="8" name="object 8"/>
          <p:cNvPicPr/>
          <p:nvPr/>
        </p:nvPicPr>
        <p:blipFill>
          <a:blip r:embed="rId2" cstate="print"/>
          <a:stretch>
            <a:fillRect/>
          </a:stretch>
        </p:blipFill>
        <p:spPr>
          <a:xfrm>
            <a:off x="260033" y="1618678"/>
            <a:ext cx="748522" cy="757190"/>
          </a:xfrm>
          <a:prstGeom prst="rect">
            <a:avLst/>
          </a:prstGeom>
        </p:spPr>
      </p:pic>
      <p:pic>
        <p:nvPicPr>
          <p:cNvPr id="9" name="object 9"/>
          <p:cNvPicPr/>
          <p:nvPr/>
        </p:nvPicPr>
        <p:blipFill>
          <a:blip r:embed="rId3" cstate="print"/>
          <a:stretch>
            <a:fillRect/>
          </a:stretch>
        </p:blipFill>
        <p:spPr>
          <a:xfrm>
            <a:off x="260033" y="3883438"/>
            <a:ext cx="748522" cy="757190"/>
          </a:xfrm>
          <a:prstGeom prst="rect">
            <a:avLst/>
          </a:prstGeom>
        </p:spPr>
      </p:pic>
      <p:sp>
        <p:nvSpPr>
          <p:cNvPr id="10" name="object 10"/>
          <p:cNvSpPr/>
          <p:nvPr/>
        </p:nvSpPr>
        <p:spPr>
          <a:xfrm>
            <a:off x="567737" y="3558397"/>
            <a:ext cx="8951516" cy="235268"/>
          </a:xfrm>
          <a:custGeom>
            <a:avLst/>
            <a:gdLst/>
            <a:ahLst/>
            <a:cxnLst/>
            <a:rect l="l" t="t" r="r" b="b"/>
            <a:pathLst>
              <a:path w="11017250" h="289560">
                <a:moveTo>
                  <a:pt x="0" y="48259"/>
                </a:moveTo>
                <a:lnTo>
                  <a:pt x="3793" y="29467"/>
                </a:lnTo>
                <a:lnTo>
                  <a:pt x="14138" y="14128"/>
                </a:lnTo>
                <a:lnTo>
                  <a:pt x="29478" y="3790"/>
                </a:lnTo>
                <a:lnTo>
                  <a:pt x="48259" y="0"/>
                </a:lnTo>
                <a:lnTo>
                  <a:pt x="10968736" y="0"/>
                </a:lnTo>
                <a:lnTo>
                  <a:pt x="10987528" y="3790"/>
                </a:lnTo>
                <a:lnTo>
                  <a:pt x="11002867" y="14128"/>
                </a:lnTo>
                <a:lnTo>
                  <a:pt x="11013205" y="29467"/>
                </a:lnTo>
                <a:lnTo>
                  <a:pt x="11016996" y="48259"/>
                </a:lnTo>
                <a:lnTo>
                  <a:pt x="11016996" y="241299"/>
                </a:lnTo>
                <a:lnTo>
                  <a:pt x="11013205" y="260092"/>
                </a:lnTo>
                <a:lnTo>
                  <a:pt x="11002867" y="275431"/>
                </a:lnTo>
                <a:lnTo>
                  <a:pt x="10987528" y="285769"/>
                </a:lnTo>
                <a:lnTo>
                  <a:pt x="10968736" y="289559"/>
                </a:lnTo>
                <a:lnTo>
                  <a:pt x="48259" y="289559"/>
                </a:lnTo>
                <a:lnTo>
                  <a:pt x="29478" y="285769"/>
                </a:lnTo>
                <a:lnTo>
                  <a:pt x="14138" y="275431"/>
                </a:lnTo>
                <a:lnTo>
                  <a:pt x="3793" y="260092"/>
                </a:lnTo>
                <a:lnTo>
                  <a:pt x="0" y="241299"/>
                </a:lnTo>
                <a:lnTo>
                  <a:pt x="0" y="48259"/>
                </a:lnTo>
                <a:close/>
              </a:path>
            </a:pathLst>
          </a:custGeom>
          <a:ln w="19050">
            <a:solidFill>
              <a:srgbClr val="006FC0"/>
            </a:solidFill>
            <a:prstDash val="sysDash"/>
          </a:ln>
        </p:spPr>
        <p:txBody>
          <a:bodyPr wrap="square" lIns="0" tIns="0" rIns="0" bIns="0" rtlCol="0"/>
          <a:lstStyle/>
          <a:p>
            <a:endParaRPr sz="1138"/>
          </a:p>
        </p:txBody>
      </p:sp>
      <p:sp>
        <p:nvSpPr>
          <p:cNvPr id="11" name="object 11"/>
          <p:cNvSpPr txBox="1"/>
          <p:nvPr/>
        </p:nvSpPr>
        <p:spPr>
          <a:xfrm>
            <a:off x="642734" y="3568303"/>
            <a:ext cx="7693144" cy="172379"/>
          </a:xfrm>
          <a:prstGeom prst="rect">
            <a:avLst/>
          </a:prstGeom>
        </p:spPr>
        <p:txBody>
          <a:bodyPr vert="horz" wrap="square" lIns="0" tIns="9803" rIns="0" bIns="0" rtlCol="0">
            <a:spAutoFit/>
          </a:bodyPr>
          <a:lstStyle/>
          <a:p>
            <a:pPr marL="10319">
              <a:spcBef>
                <a:spcPts val="77"/>
              </a:spcBef>
            </a:pPr>
            <a:r>
              <a:rPr sz="1056" b="1" spc="-8" dirty="0">
                <a:latin typeface="Trebuchet MS"/>
                <a:cs typeface="Trebuchet MS"/>
              </a:rPr>
              <a:t>Diterapkan</a:t>
            </a:r>
            <a:r>
              <a:rPr sz="1056" b="1" spc="-20" dirty="0">
                <a:latin typeface="Trebuchet MS"/>
                <a:cs typeface="Trebuchet MS"/>
              </a:rPr>
              <a:t> </a:t>
            </a:r>
            <a:r>
              <a:rPr sz="1056" b="1" dirty="0">
                <a:latin typeface="Trebuchet MS"/>
                <a:cs typeface="Trebuchet MS"/>
              </a:rPr>
              <a:t>atas</a:t>
            </a:r>
            <a:r>
              <a:rPr sz="1056" b="1" spc="-37" dirty="0">
                <a:latin typeface="Trebuchet MS"/>
                <a:cs typeface="Trebuchet MS"/>
              </a:rPr>
              <a:t> </a:t>
            </a:r>
            <a:r>
              <a:rPr sz="1056" b="1" dirty="0">
                <a:latin typeface="Trebuchet MS"/>
                <a:cs typeface="Trebuchet MS"/>
              </a:rPr>
              <a:t>jumlah</a:t>
            </a:r>
            <a:r>
              <a:rPr sz="1056" b="1" spc="-28" dirty="0">
                <a:latin typeface="Trebuchet MS"/>
                <a:cs typeface="Trebuchet MS"/>
              </a:rPr>
              <a:t> </a:t>
            </a:r>
            <a:r>
              <a:rPr sz="1056" b="1" dirty="0">
                <a:latin typeface="Trebuchet MS"/>
                <a:cs typeface="Trebuchet MS"/>
              </a:rPr>
              <a:t>kumulatif</a:t>
            </a:r>
            <a:r>
              <a:rPr sz="1056" b="1" spc="-33" dirty="0">
                <a:latin typeface="Trebuchet MS"/>
                <a:cs typeface="Trebuchet MS"/>
              </a:rPr>
              <a:t> </a:t>
            </a:r>
            <a:r>
              <a:rPr sz="1056" b="1" spc="-8" dirty="0">
                <a:latin typeface="Trebuchet MS"/>
                <a:cs typeface="Trebuchet MS"/>
              </a:rPr>
              <a:t>Penghasilan</a:t>
            </a:r>
            <a:r>
              <a:rPr sz="1056" b="1" spc="-16" dirty="0">
                <a:latin typeface="Trebuchet MS"/>
                <a:cs typeface="Trebuchet MS"/>
              </a:rPr>
              <a:t> </a:t>
            </a:r>
            <a:r>
              <a:rPr sz="1056" b="1" spc="-8" dirty="0">
                <a:latin typeface="Trebuchet MS"/>
                <a:cs typeface="Trebuchet MS"/>
              </a:rPr>
              <a:t>Pesangon</a:t>
            </a:r>
            <a:r>
              <a:rPr sz="1056" b="1" spc="-20" dirty="0">
                <a:latin typeface="Trebuchet MS"/>
                <a:cs typeface="Trebuchet MS"/>
              </a:rPr>
              <a:t> </a:t>
            </a:r>
            <a:r>
              <a:rPr sz="1056" b="1" dirty="0">
                <a:latin typeface="Trebuchet MS"/>
                <a:cs typeface="Trebuchet MS"/>
              </a:rPr>
              <a:t>yang</a:t>
            </a:r>
            <a:r>
              <a:rPr sz="1056" b="1" spc="-20" dirty="0">
                <a:latin typeface="Trebuchet MS"/>
                <a:cs typeface="Trebuchet MS"/>
              </a:rPr>
              <a:t> </a:t>
            </a:r>
            <a:r>
              <a:rPr sz="1056" b="1" dirty="0">
                <a:latin typeface="Trebuchet MS"/>
                <a:cs typeface="Trebuchet MS"/>
              </a:rPr>
              <a:t>dibayarkan</a:t>
            </a:r>
            <a:r>
              <a:rPr sz="1056" b="1" spc="-49" dirty="0">
                <a:latin typeface="Trebuchet MS"/>
                <a:cs typeface="Trebuchet MS"/>
              </a:rPr>
              <a:t> </a:t>
            </a:r>
            <a:r>
              <a:rPr sz="1056" b="1" dirty="0">
                <a:latin typeface="Trebuchet MS"/>
                <a:cs typeface="Trebuchet MS"/>
              </a:rPr>
              <a:t>dalam</a:t>
            </a:r>
            <a:r>
              <a:rPr sz="1056" b="1" spc="-33" dirty="0">
                <a:latin typeface="Trebuchet MS"/>
                <a:cs typeface="Trebuchet MS"/>
              </a:rPr>
              <a:t> </a:t>
            </a:r>
            <a:r>
              <a:rPr sz="1056" b="1" dirty="0">
                <a:latin typeface="Trebuchet MS"/>
                <a:cs typeface="Trebuchet MS"/>
              </a:rPr>
              <a:t>jangka</a:t>
            </a:r>
            <a:r>
              <a:rPr sz="1056" b="1" spc="-37" dirty="0">
                <a:latin typeface="Trebuchet MS"/>
                <a:cs typeface="Trebuchet MS"/>
              </a:rPr>
              <a:t> </a:t>
            </a:r>
            <a:r>
              <a:rPr sz="1056" b="1" dirty="0">
                <a:latin typeface="Trebuchet MS"/>
                <a:cs typeface="Trebuchet MS"/>
              </a:rPr>
              <a:t>waktu</a:t>
            </a:r>
            <a:r>
              <a:rPr sz="1056" b="1" spc="-28" dirty="0">
                <a:latin typeface="Trebuchet MS"/>
                <a:cs typeface="Trebuchet MS"/>
              </a:rPr>
              <a:t> </a:t>
            </a:r>
            <a:r>
              <a:rPr sz="1056" b="1" dirty="0">
                <a:latin typeface="Trebuchet MS"/>
                <a:cs typeface="Trebuchet MS"/>
              </a:rPr>
              <a:t>paling</a:t>
            </a:r>
            <a:r>
              <a:rPr sz="1056" b="1" spc="-12" dirty="0">
                <a:latin typeface="Trebuchet MS"/>
                <a:cs typeface="Trebuchet MS"/>
              </a:rPr>
              <a:t> </a:t>
            </a:r>
            <a:r>
              <a:rPr sz="1056" b="1" dirty="0">
                <a:latin typeface="Trebuchet MS"/>
                <a:cs typeface="Trebuchet MS"/>
              </a:rPr>
              <a:t>lama</a:t>
            </a:r>
            <a:r>
              <a:rPr sz="1056" b="1" spc="-28" dirty="0">
                <a:latin typeface="Trebuchet MS"/>
                <a:cs typeface="Trebuchet MS"/>
              </a:rPr>
              <a:t> </a:t>
            </a:r>
            <a:r>
              <a:rPr sz="1056" b="1" dirty="0">
                <a:latin typeface="Trebuchet MS"/>
                <a:cs typeface="Trebuchet MS"/>
              </a:rPr>
              <a:t>2</a:t>
            </a:r>
            <a:r>
              <a:rPr sz="1056" b="1" spc="-24" dirty="0">
                <a:latin typeface="Trebuchet MS"/>
                <a:cs typeface="Trebuchet MS"/>
              </a:rPr>
              <a:t> </a:t>
            </a:r>
            <a:r>
              <a:rPr sz="1056" b="1" dirty="0">
                <a:latin typeface="Trebuchet MS"/>
                <a:cs typeface="Trebuchet MS"/>
              </a:rPr>
              <a:t>tahun</a:t>
            </a:r>
            <a:r>
              <a:rPr sz="1056" b="1" spc="-28" dirty="0">
                <a:latin typeface="Trebuchet MS"/>
                <a:cs typeface="Trebuchet MS"/>
              </a:rPr>
              <a:t> </a:t>
            </a:r>
            <a:r>
              <a:rPr sz="1056" b="1" spc="-8" dirty="0">
                <a:latin typeface="Trebuchet MS"/>
                <a:cs typeface="Trebuchet MS"/>
              </a:rPr>
              <a:t>kalender</a:t>
            </a:r>
            <a:endParaRPr sz="1056">
              <a:latin typeface="Trebuchet MS"/>
              <a:cs typeface="Trebuchet MS"/>
            </a:endParaRPr>
          </a:p>
        </p:txBody>
      </p:sp>
      <p:sp>
        <p:nvSpPr>
          <p:cNvPr id="12" name="object 12"/>
          <p:cNvSpPr/>
          <p:nvPr/>
        </p:nvSpPr>
        <p:spPr>
          <a:xfrm>
            <a:off x="567737" y="5152026"/>
            <a:ext cx="8951516" cy="369410"/>
          </a:xfrm>
          <a:custGeom>
            <a:avLst/>
            <a:gdLst/>
            <a:ahLst/>
            <a:cxnLst/>
            <a:rect l="l" t="t" r="r" b="b"/>
            <a:pathLst>
              <a:path w="11017250" h="454660">
                <a:moveTo>
                  <a:pt x="0" y="75691"/>
                </a:moveTo>
                <a:lnTo>
                  <a:pt x="5947" y="46237"/>
                </a:lnTo>
                <a:lnTo>
                  <a:pt x="22167" y="22177"/>
                </a:lnTo>
                <a:lnTo>
                  <a:pt x="46227" y="5951"/>
                </a:lnTo>
                <a:lnTo>
                  <a:pt x="75691" y="0"/>
                </a:lnTo>
                <a:lnTo>
                  <a:pt x="10941304" y="0"/>
                </a:lnTo>
                <a:lnTo>
                  <a:pt x="10970758" y="5951"/>
                </a:lnTo>
                <a:lnTo>
                  <a:pt x="10994818" y="22177"/>
                </a:lnTo>
                <a:lnTo>
                  <a:pt x="11011044" y="46237"/>
                </a:lnTo>
                <a:lnTo>
                  <a:pt x="11016996" y="75691"/>
                </a:lnTo>
                <a:lnTo>
                  <a:pt x="11016996" y="378459"/>
                </a:lnTo>
                <a:lnTo>
                  <a:pt x="11011044" y="407924"/>
                </a:lnTo>
                <a:lnTo>
                  <a:pt x="10994818" y="431984"/>
                </a:lnTo>
                <a:lnTo>
                  <a:pt x="10970758" y="448204"/>
                </a:lnTo>
                <a:lnTo>
                  <a:pt x="10941304" y="454151"/>
                </a:lnTo>
                <a:lnTo>
                  <a:pt x="75691" y="454151"/>
                </a:lnTo>
                <a:lnTo>
                  <a:pt x="46227" y="448204"/>
                </a:lnTo>
                <a:lnTo>
                  <a:pt x="22167" y="431984"/>
                </a:lnTo>
                <a:lnTo>
                  <a:pt x="5947" y="407924"/>
                </a:lnTo>
                <a:lnTo>
                  <a:pt x="0" y="378459"/>
                </a:lnTo>
                <a:lnTo>
                  <a:pt x="0" y="75691"/>
                </a:lnTo>
                <a:close/>
              </a:path>
            </a:pathLst>
          </a:custGeom>
          <a:ln w="19050">
            <a:solidFill>
              <a:srgbClr val="006FC0"/>
            </a:solidFill>
            <a:prstDash val="sysDash"/>
          </a:ln>
        </p:spPr>
        <p:txBody>
          <a:bodyPr wrap="square" lIns="0" tIns="0" rIns="0" bIns="0" rtlCol="0"/>
          <a:lstStyle/>
          <a:p>
            <a:endParaRPr sz="1138"/>
          </a:p>
        </p:txBody>
      </p:sp>
      <p:sp>
        <p:nvSpPr>
          <p:cNvPr id="13" name="object 13"/>
          <p:cNvSpPr txBox="1"/>
          <p:nvPr/>
        </p:nvSpPr>
        <p:spPr>
          <a:xfrm>
            <a:off x="649421" y="5149507"/>
            <a:ext cx="8788479" cy="334859"/>
          </a:xfrm>
          <a:prstGeom prst="rect">
            <a:avLst/>
          </a:prstGeom>
        </p:spPr>
        <p:txBody>
          <a:bodyPr vert="horz" wrap="square" lIns="0" tIns="9803" rIns="0" bIns="0" rtlCol="0">
            <a:spAutoFit/>
          </a:bodyPr>
          <a:lstStyle/>
          <a:p>
            <a:pPr marL="10319" marR="4128">
              <a:spcBef>
                <a:spcPts val="77"/>
              </a:spcBef>
            </a:pPr>
            <a:r>
              <a:rPr sz="1056" b="1" dirty="0">
                <a:latin typeface="Trebuchet MS"/>
                <a:cs typeface="Trebuchet MS"/>
              </a:rPr>
              <a:t>Diterapkan</a:t>
            </a:r>
            <a:r>
              <a:rPr sz="1056" b="1" spc="93" dirty="0">
                <a:latin typeface="Trebuchet MS"/>
                <a:cs typeface="Trebuchet MS"/>
              </a:rPr>
              <a:t> </a:t>
            </a:r>
            <a:r>
              <a:rPr sz="1056" b="1" dirty="0">
                <a:latin typeface="Trebuchet MS"/>
                <a:cs typeface="Trebuchet MS"/>
              </a:rPr>
              <a:t>atas</a:t>
            </a:r>
            <a:r>
              <a:rPr sz="1056" b="1" spc="81" dirty="0">
                <a:latin typeface="Trebuchet MS"/>
                <a:cs typeface="Trebuchet MS"/>
              </a:rPr>
              <a:t> </a:t>
            </a:r>
            <a:r>
              <a:rPr sz="1056" b="1" dirty="0">
                <a:latin typeface="Trebuchet MS"/>
                <a:cs typeface="Trebuchet MS"/>
              </a:rPr>
              <a:t>jumlah</a:t>
            </a:r>
            <a:r>
              <a:rPr sz="1056" b="1" spc="102" dirty="0">
                <a:latin typeface="Trebuchet MS"/>
                <a:cs typeface="Trebuchet MS"/>
              </a:rPr>
              <a:t> </a:t>
            </a:r>
            <a:r>
              <a:rPr sz="1056" b="1" dirty="0">
                <a:latin typeface="Trebuchet MS"/>
                <a:cs typeface="Trebuchet MS"/>
              </a:rPr>
              <a:t>kumulatif</a:t>
            </a:r>
            <a:r>
              <a:rPr sz="1056" b="1" spc="89" dirty="0">
                <a:latin typeface="Trebuchet MS"/>
                <a:cs typeface="Trebuchet MS"/>
              </a:rPr>
              <a:t> </a:t>
            </a:r>
            <a:r>
              <a:rPr sz="1056" b="1" dirty="0">
                <a:latin typeface="Trebuchet MS"/>
                <a:cs typeface="Trebuchet MS"/>
              </a:rPr>
              <a:t>Penghasilan</a:t>
            </a:r>
            <a:r>
              <a:rPr sz="1056" b="1" spc="98" dirty="0">
                <a:latin typeface="Trebuchet MS"/>
                <a:cs typeface="Trebuchet MS"/>
              </a:rPr>
              <a:t> </a:t>
            </a:r>
            <a:r>
              <a:rPr sz="1056" b="1" dirty="0">
                <a:latin typeface="Trebuchet MS"/>
                <a:cs typeface="Trebuchet MS"/>
              </a:rPr>
              <a:t>Manfaat</a:t>
            </a:r>
            <a:r>
              <a:rPr sz="1056" b="1" spc="89" dirty="0">
                <a:latin typeface="Trebuchet MS"/>
                <a:cs typeface="Trebuchet MS"/>
              </a:rPr>
              <a:t> </a:t>
            </a:r>
            <a:r>
              <a:rPr sz="1056" b="1" dirty="0">
                <a:latin typeface="Trebuchet MS"/>
                <a:cs typeface="Trebuchet MS"/>
              </a:rPr>
              <a:t>Pensiun,</a:t>
            </a:r>
            <a:r>
              <a:rPr sz="1056" b="1" spc="89" dirty="0">
                <a:latin typeface="Trebuchet MS"/>
                <a:cs typeface="Trebuchet MS"/>
              </a:rPr>
              <a:t> </a:t>
            </a:r>
            <a:r>
              <a:rPr sz="1056" b="1" dirty="0">
                <a:latin typeface="Trebuchet MS"/>
                <a:cs typeface="Trebuchet MS"/>
              </a:rPr>
              <a:t>THT</a:t>
            </a:r>
            <a:r>
              <a:rPr sz="1056" b="1" spc="81" dirty="0">
                <a:latin typeface="Trebuchet MS"/>
                <a:cs typeface="Trebuchet MS"/>
              </a:rPr>
              <a:t> </a:t>
            </a:r>
            <a:r>
              <a:rPr sz="1056" b="1" dirty="0">
                <a:latin typeface="Trebuchet MS"/>
                <a:cs typeface="Trebuchet MS"/>
              </a:rPr>
              <a:t>atau</a:t>
            </a:r>
            <a:r>
              <a:rPr sz="1056" b="1" spc="81" dirty="0">
                <a:latin typeface="Trebuchet MS"/>
                <a:cs typeface="Trebuchet MS"/>
              </a:rPr>
              <a:t> </a:t>
            </a:r>
            <a:r>
              <a:rPr sz="1056" b="1" dirty="0">
                <a:latin typeface="Trebuchet MS"/>
                <a:cs typeface="Trebuchet MS"/>
              </a:rPr>
              <a:t>JHT</a:t>
            </a:r>
            <a:r>
              <a:rPr sz="1056" b="1" spc="81" dirty="0">
                <a:latin typeface="Trebuchet MS"/>
                <a:cs typeface="Trebuchet MS"/>
              </a:rPr>
              <a:t> </a:t>
            </a:r>
            <a:r>
              <a:rPr sz="1056" b="1" dirty="0">
                <a:latin typeface="Trebuchet MS"/>
                <a:cs typeface="Trebuchet MS"/>
              </a:rPr>
              <a:t>yang</a:t>
            </a:r>
            <a:r>
              <a:rPr sz="1056" b="1" spc="89" dirty="0">
                <a:latin typeface="Trebuchet MS"/>
                <a:cs typeface="Trebuchet MS"/>
              </a:rPr>
              <a:t> </a:t>
            </a:r>
            <a:r>
              <a:rPr sz="1056" b="1" dirty="0">
                <a:latin typeface="Trebuchet MS"/>
                <a:cs typeface="Trebuchet MS"/>
              </a:rPr>
              <a:t>dibayarkan</a:t>
            </a:r>
            <a:r>
              <a:rPr sz="1056" b="1" spc="85" dirty="0">
                <a:latin typeface="Trebuchet MS"/>
                <a:cs typeface="Trebuchet MS"/>
              </a:rPr>
              <a:t> </a:t>
            </a:r>
            <a:r>
              <a:rPr sz="1056" b="1" dirty="0">
                <a:latin typeface="Trebuchet MS"/>
                <a:cs typeface="Trebuchet MS"/>
              </a:rPr>
              <a:t>dalam</a:t>
            </a:r>
            <a:r>
              <a:rPr sz="1056" b="1" spc="98" dirty="0">
                <a:latin typeface="Trebuchet MS"/>
                <a:cs typeface="Trebuchet MS"/>
              </a:rPr>
              <a:t> </a:t>
            </a:r>
            <a:r>
              <a:rPr sz="1056" b="1" dirty="0">
                <a:latin typeface="Trebuchet MS"/>
                <a:cs typeface="Trebuchet MS"/>
              </a:rPr>
              <a:t>jangka</a:t>
            </a:r>
            <a:r>
              <a:rPr sz="1056" b="1" spc="93" dirty="0">
                <a:latin typeface="Trebuchet MS"/>
                <a:cs typeface="Trebuchet MS"/>
              </a:rPr>
              <a:t> </a:t>
            </a:r>
            <a:r>
              <a:rPr sz="1056" b="1" dirty="0">
                <a:latin typeface="Trebuchet MS"/>
                <a:cs typeface="Trebuchet MS"/>
              </a:rPr>
              <a:t>waktu</a:t>
            </a:r>
            <a:r>
              <a:rPr sz="1056" b="1" spc="102" dirty="0">
                <a:latin typeface="Trebuchet MS"/>
                <a:cs typeface="Trebuchet MS"/>
              </a:rPr>
              <a:t> </a:t>
            </a:r>
            <a:r>
              <a:rPr sz="1056" b="1" dirty="0">
                <a:latin typeface="Trebuchet MS"/>
                <a:cs typeface="Trebuchet MS"/>
              </a:rPr>
              <a:t>paling</a:t>
            </a:r>
            <a:r>
              <a:rPr sz="1056" b="1" spc="98" dirty="0">
                <a:latin typeface="Trebuchet MS"/>
                <a:cs typeface="Trebuchet MS"/>
              </a:rPr>
              <a:t> </a:t>
            </a:r>
            <a:r>
              <a:rPr sz="1056" b="1" dirty="0">
                <a:latin typeface="Trebuchet MS"/>
                <a:cs typeface="Trebuchet MS"/>
              </a:rPr>
              <a:t>lama</a:t>
            </a:r>
            <a:r>
              <a:rPr sz="1056" b="1" spc="93" dirty="0">
                <a:latin typeface="Trebuchet MS"/>
                <a:cs typeface="Trebuchet MS"/>
              </a:rPr>
              <a:t> </a:t>
            </a:r>
            <a:r>
              <a:rPr sz="1056" b="1" dirty="0">
                <a:latin typeface="Trebuchet MS"/>
                <a:cs typeface="Trebuchet MS"/>
              </a:rPr>
              <a:t>2</a:t>
            </a:r>
            <a:r>
              <a:rPr sz="1056" b="1" spc="93" dirty="0">
                <a:latin typeface="Trebuchet MS"/>
                <a:cs typeface="Trebuchet MS"/>
              </a:rPr>
              <a:t> </a:t>
            </a:r>
            <a:r>
              <a:rPr sz="1056" b="1" spc="-8" dirty="0">
                <a:latin typeface="Trebuchet MS"/>
                <a:cs typeface="Trebuchet MS"/>
              </a:rPr>
              <a:t>tahun kalender</a:t>
            </a:r>
            <a:endParaRPr sz="1056">
              <a:latin typeface="Trebuchet MS"/>
              <a:cs typeface="Trebuchet MS"/>
            </a:endParaRPr>
          </a:p>
        </p:txBody>
      </p:sp>
      <p:sp>
        <p:nvSpPr>
          <p:cNvPr id="14" name="object 14"/>
          <p:cNvSpPr txBox="1"/>
          <p:nvPr/>
        </p:nvSpPr>
        <p:spPr>
          <a:xfrm>
            <a:off x="8500896" y="5803431"/>
            <a:ext cx="1173758" cy="302687"/>
          </a:xfrm>
          <a:prstGeom prst="rect">
            <a:avLst/>
          </a:prstGeom>
        </p:spPr>
        <p:txBody>
          <a:bodyPr vert="horz" wrap="square" lIns="0" tIns="2580" rIns="0" bIns="0" rtlCol="0">
            <a:spAutoFit/>
          </a:bodyPr>
          <a:lstStyle/>
          <a:p>
            <a:pPr marL="58301">
              <a:spcBef>
                <a:spcPts val="20"/>
              </a:spcBef>
            </a:pPr>
            <a:r>
              <a:rPr sz="975" b="1" dirty="0">
                <a:solidFill>
                  <a:srgbClr val="1B2852"/>
                </a:solidFill>
                <a:latin typeface="Trebuchet MS"/>
                <a:cs typeface="Trebuchet MS"/>
              </a:rPr>
              <a:t>PP</a:t>
            </a:r>
            <a:r>
              <a:rPr sz="975" b="1" spc="-28" dirty="0">
                <a:solidFill>
                  <a:srgbClr val="1B2852"/>
                </a:solidFill>
                <a:latin typeface="Trebuchet MS"/>
                <a:cs typeface="Trebuchet MS"/>
              </a:rPr>
              <a:t> </a:t>
            </a:r>
            <a:r>
              <a:rPr sz="975" b="1" dirty="0">
                <a:solidFill>
                  <a:srgbClr val="1B2852"/>
                </a:solidFill>
                <a:latin typeface="Trebuchet MS"/>
                <a:cs typeface="Trebuchet MS"/>
              </a:rPr>
              <a:t>68</a:t>
            </a:r>
            <a:r>
              <a:rPr sz="975" b="1" spc="-16"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2010</a:t>
            </a:r>
            <a:endParaRPr sz="975">
              <a:latin typeface="Trebuchet MS"/>
              <a:cs typeface="Trebuchet MS"/>
            </a:endParaRPr>
          </a:p>
          <a:p>
            <a:pPr marL="10319"/>
            <a:r>
              <a:rPr sz="975" b="1" dirty="0">
                <a:solidFill>
                  <a:srgbClr val="1B2852"/>
                </a:solidFill>
                <a:latin typeface="Trebuchet MS"/>
                <a:cs typeface="Trebuchet MS"/>
              </a:rPr>
              <a:t>PMK</a:t>
            </a:r>
            <a:r>
              <a:rPr sz="975" b="1" spc="-28" dirty="0">
                <a:solidFill>
                  <a:srgbClr val="1B2852"/>
                </a:solidFill>
                <a:latin typeface="Trebuchet MS"/>
                <a:cs typeface="Trebuchet MS"/>
              </a:rPr>
              <a:t> </a:t>
            </a:r>
            <a:r>
              <a:rPr sz="975" b="1" dirty="0">
                <a:solidFill>
                  <a:srgbClr val="1B2852"/>
                </a:solidFill>
                <a:latin typeface="Trebuchet MS"/>
                <a:cs typeface="Trebuchet MS"/>
              </a:rPr>
              <a:t>16</a:t>
            </a:r>
            <a:r>
              <a:rPr sz="975" b="1" spc="-20"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2010</a:t>
            </a:r>
            <a:endParaRPr sz="975">
              <a:latin typeface="Trebuchet MS"/>
              <a:cs typeface="Trebuchet MS"/>
            </a:endParaRPr>
          </a:p>
        </p:txBody>
      </p:sp>
    </p:spTree>
    <p:extLst>
      <p:ext uri="{BB962C8B-B14F-4D97-AF65-F5344CB8AC3E}">
        <p14:creationId xmlns:p14="http://schemas.microsoft.com/office/powerpoint/2010/main" val="3247368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01710" y="772703"/>
            <a:ext cx="7304643" cy="1376940"/>
          </a:xfrm>
          <a:prstGeom prst="rect">
            <a:avLst/>
          </a:prstGeom>
        </p:spPr>
        <p:txBody>
          <a:bodyPr spcFirstLastPara="1" vert="horz" wrap="square" lIns="0" tIns="9803" rIns="0" bIns="0" rtlCol="0" anchor="ctr" anchorCtr="0">
            <a:spAutoFit/>
          </a:bodyPr>
          <a:lstStyle/>
          <a:p>
            <a:pPr marL="10319">
              <a:spcBef>
                <a:spcPts val="77"/>
              </a:spcBef>
            </a:pPr>
            <a:r>
              <a:rPr spc="-45" dirty="0">
                <a:solidFill>
                  <a:srgbClr val="000000"/>
                </a:solidFill>
              </a:rPr>
              <a:t>Tarif</a:t>
            </a:r>
            <a:r>
              <a:rPr spc="-138" dirty="0">
                <a:solidFill>
                  <a:srgbClr val="000000"/>
                </a:solidFill>
              </a:rPr>
              <a:t> </a:t>
            </a:r>
            <a:r>
              <a:rPr spc="-16" dirty="0">
                <a:solidFill>
                  <a:srgbClr val="000000"/>
                </a:solidFill>
              </a:rPr>
              <a:t>Pemotongan</a:t>
            </a:r>
            <a:r>
              <a:rPr spc="-114" dirty="0">
                <a:solidFill>
                  <a:srgbClr val="000000"/>
                </a:solidFill>
              </a:rPr>
              <a:t> </a:t>
            </a:r>
            <a:r>
              <a:rPr dirty="0">
                <a:solidFill>
                  <a:srgbClr val="000000"/>
                </a:solidFill>
              </a:rPr>
              <a:t>PPh</a:t>
            </a:r>
            <a:r>
              <a:rPr spc="-126" dirty="0">
                <a:solidFill>
                  <a:srgbClr val="000000"/>
                </a:solidFill>
              </a:rPr>
              <a:t> </a:t>
            </a:r>
            <a:r>
              <a:rPr dirty="0">
                <a:solidFill>
                  <a:srgbClr val="000000"/>
                </a:solidFill>
              </a:rPr>
              <a:t>Pasal</a:t>
            </a:r>
            <a:r>
              <a:rPr spc="-142" dirty="0">
                <a:solidFill>
                  <a:srgbClr val="000000"/>
                </a:solidFill>
              </a:rPr>
              <a:t> </a:t>
            </a:r>
            <a:r>
              <a:rPr dirty="0">
                <a:solidFill>
                  <a:srgbClr val="000000"/>
                </a:solidFill>
              </a:rPr>
              <a:t>21</a:t>
            </a:r>
            <a:r>
              <a:rPr spc="-138" dirty="0">
                <a:solidFill>
                  <a:srgbClr val="000000"/>
                </a:solidFill>
              </a:rPr>
              <a:t> </a:t>
            </a:r>
            <a:r>
              <a:rPr spc="-8" dirty="0">
                <a:solidFill>
                  <a:srgbClr val="000000"/>
                </a:solidFill>
              </a:rPr>
              <a:t>(</a:t>
            </a:r>
            <a:r>
              <a:rPr spc="-8" dirty="0"/>
              <a:t>Final</a:t>
            </a:r>
            <a:r>
              <a:rPr spc="-8" dirty="0">
                <a:solidFill>
                  <a:srgbClr val="000000"/>
                </a:solidFill>
              </a:rPr>
              <a:t>)</a:t>
            </a:r>
          </a:p>
        </p:txBody>
      </p:sp>
      <p:grpSp>
        <p:nvGrpSpPr>
          <p:cNvPr id="3" name="object 3"/>
          <p:cNvGrpSpPr/>
          <p:nvPr/>
        </p:nvGrpSpPr>
        <p:grpSpPr>
          <a:xfrm>
            <a:off x="7895391" y="5299076"/>
            <a:ext cx="1421924" cy="340003"/>
            <a:chOff x="10309606" y="6331965"/>
            <a:chExt cx="1750060" cy="418465"/>
          </a:xfrm>
        </p:grpSpPr>
        <p:sp>
          <p:nvSpPr>
            <p:cNvPr id="4" name="object 4"/>
            <p:cNvSpPr/>
            <p:nvPr/>
          </p:nvSpPr>
          <p:spPr>
            <a:xfrm>
              <a:off x="10315956" y="6338315"/>
              <a:ext cx="1737360" cy="405765"/>
            </a:xfrm>
            <a:custGeom>
              <a:avLst/>
              <a:gdLst/>
              <a:ahLst/>
              <a:cxnLst/>
              <a:rect l="l" t="t" r="r" b="b"/>
              <a:pathLst>
                <a:path w="1737359" h="405765">
                  <a:moveTo>
                    <a:pt x="1669796" y="0"/>
                  </a:moveTo>
                  <a:lnTo>
                    <a:pt x="67564" y="0"/>
                  </a:lnTo>
                  <a:lnTo>
                    <a:pt x="41255" y="5309"/>
                  </a:lnTo>
                  <a:lnTo>
                    <a:pt x="19780" y="19789"/>
                  </a:lnTo>
                  <a:lnTo>
                    <a:pt x="5306" y="41265"/>
                  </a:lnTo>
                  <a:lnTo>
                    <a:pt x="0" y="67564"/>
                  </a:lnTo>
                  <a:lnTo>
                    <a:pt x="0" y="337820"/>
                  </a:lnTo>
                  <a:lnTo>
                    <a:pt x="5306" y="364118"/>
                  </a:lnTo>
                  <a:lnTo>
                    <a:pt x="19780" y="385594"/>
                  </a:lnTo>
                  <a:lnTo>
                    <a:pt x="41255" y="400074"/>
                  </a:lnTo>
                  <a:lnTo>
                    <a:pt x="67564" y="405384"/>
                  </a:lnTo>
                  <a:lnTo>
                    <a:pt x="1669796" y="405384"/>
                  </a:lnTo>
                  <a:lnTo>
                    <a:pt x="1696104" y="400074"/>
                  </a:lnTo>
                  <a:lnTo>
                    <a:pt x="1717579" y="385594"/>
                  </a:lnTo>
                  <a:lnTo>
                    <a:pt x="1732053" y="364118"/>
                  </a:lnTo>
                  <a:lnTo>
                    <a:pt x="1737360" y="337820"/>
                  </a:lnTo>
                  <a:lnTo>
                    <a:pt x="1737360" y="67564"/>
                  </a:lnTo>
                  <a:lnTo>
                    <a:pt x="1732053" y="41265"/>
                  </a:lnTo>
                  <a:lnTo>
                    <a:pt x="1717579" y="19789"/>
                  </a:lnTo>
                  <a:lnTo>
                    <a:pt x="1696104" y="5309"/>
                  </a:lnTo>
                  <a:lnTo>
                    <a:pt x="1669796" y="0"/>
                  </a:lnTo>
                  <a:close/>
                </a:path>
              </a:pathLst>
            </a:custGeom>
            <a:solidFill>
              <a:srgbClr val="FFFFFF"/>
            </a:solidFill>
          </p:spPr>
          <p:txBody>
            <a:bodyPr wrap="square" lIns="0" tIns="0" rIns="0" bIns="0" rtlCol="0"/>
            <a:lstStyle/>
            <a:p>
              <a:endParaRPr sz="1138"/>
            </a:p>
          </p:txBody>
        </p:sp>
        <p:sp>
          <p:nvSpPr>
            <p:cNvPr id="5" name="object 5"/>
            <p:cNvSpPr/>
            <p:nvPr/>
          </p:nvSpPr>
          <p:spPr>
            <a:xfrm>
              <a:off x="10315956" y="6338315"/>
              <a:ext cx="1737360" cy="405765"/>
            </a:xfrm>
            <a:custGeom>
              <a:avLst/>
              <a:gdLst/>
              <a:ahLst/>
              <a:cxnLst/>
              <a:rect l="l" t="t" r="r" b="b"/>
              <a:pathLst>
                <a:path w="1737359" h="405765">
                  <a:moveTo>
                    <a:pt x="0" y="67564"/>
                  </a:moveTo>
                  <a:lnTo>
                    <a:pt x="5306" y="41265"/>
                  </a:lnTo>
                  <a:lnTo>
                    <a:pt x="19780" y="19789"/>
                  </a:lnTo>
                  <a:lnTo>
                    <a:pt x="41255" y="5309"/>
                  </a:lnTo>
                  <a:lnTo>
                    <a:pt x="67564" y="0"/>
                  </a:lnTo>
                  <a:lnTo>
                    <a:pt x="1669796" y="0"/>
                  </a:lnTo>
                  <a:lnTo>
                    <a:pt x="1696104" y="5309"/>
                  </a:lnTo>
                  <a:lnTo>
                    <a:pt x="1717579" y="19789"/>
                  </a:lnTo>
                  <a:lnTo>
                    <a:pt x="1732053" y="41265"/>
                  </a:lnTo>
                  <a:lnTo>
                    <a:pt x="1737360" y="67564"/>
                  </a:lnTo>
                  <a:lnTo>
                    <a:pt x="1737360" y="337820"/>
                  </a:lnTo>
                  <a:lnTo>
                    <a:pt x="1732053" y="364118"/>
                  </a:lnTo>
                  <a:lnTo>
                    <a:pt x="1717579" y="385594"/>
                  </a:lnTo>
                  <a:lnTo>
                    <a:pt x="1696104" y="400074"/>
                  </a:lnTo>
                  <a:lnTo>
                    <a:pt x="1669796" y="405384"/>
                  </a:lnTo>
                  <a:lnTo>
                    <a:pt x="67564" y="405384"/>
                  </a:lnTo>
                  <a:lnTo>
                    <a:pt x="41255" y="400074"/>
                  </a:lnTo>
                  <a:lnTo>
                    <a:pt x="19780" y="385594"/>
                  </a:lnTo>
                  <a:lnTo>
                    <a:pt x="5306" y="364118"/>
                  </a:lnTo>
                  <a:lnTo>
                    <a:pt x="0" y="337820"/>
                  </a:lnTo>
                  <a:lnTo>
                    <a:pt x="0" y="67564"/>
                  </a:lnTo>
                  <a:close/>
                </a:path>
              </a:pathLst>
            </a:custGeom>
            <a:ln w="12700">
              <a:solidFill>
                <a:srgbClr val="000000"/>
              </a:solidFill>
              <a:prstDash val="sysDash"/>
            </a:ln>
          </p:spPr>
          <p:txBody>
            <a:bodyPr wrap="square" lIns="0" tIns="0" rIns="0" bIns="0" rtlCol="0"/>
            <a:lstStyle/>
            <a:p>
              <a:endParaRPr sz="1138"/>
            </a:p>
          </p:txBody>
        </p:sp>
      </p:grpSp>
      <p:sp>
        <p:nvSpPr>
          <p:cNvPr id="6" name="object 6"/>
          <p:cNvSpPr txBox="1"/>
          <p:nvPr/>
        </p:nvSpPr>
        <p:spPr>
          <a:xfrm>
            <a:off x="8067713" y="5388846"/>
            <a:ext cx="1077278" cy="160461"/>
          </a:xfrm>
          <a:prstGeom prst="rect">
            <a:avLst/>
          </a:prstGeom>
        </p:spPr>
        <p:txBody>
          <a:bodyPr vert="horz" wrap="square" lIns="0" tIns="10319" rIns="0" bIns="0" rtlCol="0">
            <a:spAutoFit/>
          </a:bodyPr>
          <a:lstStyle/>
          <a:p>
            <a:pPr marL="10319">
              <a:spcBef>
                <a:spcPts val="81"/>
              </a:spcBef>
            </a:pPr>
            <a:r>
              <a:rPr sz="975" b="1" dirty="0">
                <a:solidFill>
                  <a:srgbClr val="1B2852"/>
                </a:solidFill>
                <a:latin typeface="Trebuchet MS"/>
                <a:cs typeface="Trebuchet MS"/>
              </a:rPr>
              <a:t>PP</a:t>
            </a:r>
            <a:r>
              <a:rPr sz="975" b="1" spc="-28" dirty="0">
                <a:solidFill>
                  <a:srgbClr val="1B2852"/>
                </a:solidFill>
                <a:latin typeface="Trebuchet MS"/>
                <a:cs typeface="Trebuchet MS"/>
              </a:rPr>
              <a:t> </a:t>
            </a:r>
            <a:r>
              <a:rPr sz="975" b="1" dirty="0">
                <a:solidFill>
                  <a:srgbClr val="1B2852"/>
                </a:solidFill>
                <a:latin typeface="Trebuchet MS"/>
                <a:cs typeface="Trebuchet MS"/>
              </a:rPr>
              <a:t>80</a:t>
            </a:r>
            <a:r>
              <a:rPr sz="975" b="1" spc="-16"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2010</a:t>
            </a:r>
            <a:endParaRPr sz="975" dirty="0">
              <a:latin typeface="Trebuchet MS"/>
              <a:cs typeface="Trebuchet MS"/>
            </a:endParaRPr>
          </a:p>
        </p:txBody>
      </p:sp>
      <p:graphicFrame>
        <p:nvGraphicFramePr>
          <p:cNvPr id="7" name="object 7"/>
          <p:cNvGraphicFramePr>
            <a:graphicFrameLocks noGrp="1"/>
          </p:cNvGraphicFramePr>
          <p:nvPr/>
        </p:nvGraphicFramePr>
        <p:xfrm>
          <a:off x="588127" y="2226994"/>
          <a:ext cx="8951000" cy="2870709"/>
        </p:xfrm>
        <a:graphic>
          <a:graphicData uri="http://schemas.openxmlformats.org/drawingml/2006/table">
            <a:tbl>
              <a:tblPr firstRow="1" bandRow="1">
                <a:tableStyleId>{2D5ABB26-0587-4C30-8999-92F81FD0307C}</a:tableStyleId>
              </a:tblPr>
              <a:tblGrid>
                <a:gridCol w="6456958">
                  <a:extLst>
                    <a:ext uri="{9D8B030D-6E8A-4147-A177-3AD203B41FA5}">
                      <a16:colId xmlns:a16="http://schemas.microsoft.com/office/drawing/2014/main" val="20000"/>
                    </a:ext>
                  </a:extLst>
                </a:gridCol>
                <a:gridCol w="2494042">
                  <a:extLst>
                    <a:ext uri="{9D8B030D-6E8A-4147-A177-3AD203B41FA5}">
                      <a16:colId xmlns:a16="http://schemas.microsoft.com/office/drawing/2014/main" val="20001"/>
                    </a:ext>
                  </a:extLst>
                </a:gridCol>
              </a:tblGrid>
              <a:tr h="255905">
                <a:tc>
                  <a:txBody>
                    <a:bodyPr/>
                    <a:lstStyle/>
                    <a:p>
                      <a:pPr marL="635" algn="ctr">
                        <a:lnSpc>
                          <a:spcPct val="100000"/>
                        </a:lnSpc>
                        <a:spcBef>
                          <a:spcPts val="114"/>
                        </a:spcBef>
                      </a:pPr>
                      <a:r>
                        <a:rPr sz="1500" b="1" dirty="0">
                          <a:solidFill>
                            <a:srgbClr val="FFFFFF"/>
                          </a:solidFill>
                          <a:latin typeface="Trebuchet MS"/>
                          <a:cs typeface="Trebuchet MS"/>
                        </a:rPr>
                        <a:t>Honorarium</a:t>
                      </a:r>
                      <a:r>
                        <a:rPr sz="1500" b="1" spc="-85" dirty="0">
                          <a:solidFill>
                            <a:srgbClr val="FFFFFF"/>
                          </a:solidFill>
                          <a:latin typeface="Trebuchet MS"/>
                          <a:cs typeface="Trebuchet MS"/>
                        </a:rPr>
                        <a:t> </a:t>
                      </a:r>
                      <a:r>
                        <a:rPr sz="1500" b="1" dirty="0">
                          <a:solidFill>
                            <a:srgbClr val="FFFFFF"/>
                          </a:solidFill>
                          <a:latin typeface="Trebuchet MS"/>
                          <a:cs typeface="Trebuchet MS"/>
                        </a:rPr>
                        <a:t>atau</a:t>
                      </a:r>
                      <a:r>
                        <a:rPr sz="1500" b="1" spc="-60" dirty="0">
                          <a:solidFill>
                            <a:srgbClr val="FFFFFF"/>
                          </a:solidFill>
                          <a:latin typeface="Trebuchet MS"/>
                          <a:cs typeface="Trebuchet MS"/>
                        </a:rPr>
                        <a:t> </a:t>
                      </a:r>
                      <a:r>
                        <a:rPr sz="1500" b="1" dirty="0">
                          <a:solidFill>
                            <a:srgbClr val="FFFFFF"/>
                          </a:solidFill>
                          <a:latin typeface="Trebuchet MS"/>
                          <a:cs typeface="Trebuchet MS"/>
                        </a:rPr>
                        <a:t>Imbalan</a:t>
                      </a:r>
                      <a:r>
                        <a:rPr sz="1500" b="1" spc="-55" dirty="0">
                          <a:solidFill>
                            <a:srgbClr val="FFFFFF"/>
                          </a:solidFill>
                          <a:latin typeface="Trebuchet MS"/>
                          <a:cs typeface="Trebuchet MS"/>
                        </a:rPr>
                        <a:t> </a:t>
                      </a:r>
                      <a:r>
                        <a:rPr sz="1500" b="1" dirty="0">
                          <a:solidFill>
                            <a:srgbClr val="FFFFFF"/>
                          </a:solidFill>
                          <a:latin typeface="Trebuchet MS"/>
                          <a:cs typeface="Trebuchet MS"/>
                        </a:rPr>
                        <a:t>Lain</a:t>
                      </a:r>
                      <a:r>
                        <a:rPr sz="1500" b="1" spc="-50" dirty="0">
                          <a:solidFill>
                            <a:srgbClr val="FFFFFF"/>
                          </a:solidFill>
                          <a:latin typeface="Trebuchet MS"/>
                          <a:cs typeface="Trebuchet MS"/>
                        </a:rPr>
                        <a:t> </a:t>
                      </a:r>
                      <a:r>
                        <a:rPr sz="1500" b="1" dirty="0">
                          <a:solidFill>
                            <a:srgbClr val="FFFFFF"/>
                          </a:solidFill>
                          <a:latin typeface="Trebuchet MS"/>
                          <a:cs typeface="Trebuchet MS"/>
                        </a:rPr>
                        <a:t>Beban</a:t>
                      </a:r>
                      <a:r>
                        <a:rPr sz="1500" b="1" spc="-55" dirty="0">
                          <a:solidFill>
                            <a:srgbClr val="FFFFFF"/>
                          </a:solidFill>
                          <a:latin typeface="Trebuchet MS"/>
                          <a:cs typeface="Trebuchet MS"/>
                        </a:rPr>
                        <a:t> </a:t>
                      </a:r>
                      <a:r>
                        <a:rPr sz="1500" b="1" dirty="0">
                          <a:solidFill>
                            <a:srgbClr val="FFFFFF"/>
                          </a:solidFill>
                          <a:latin typeface="Trebuchet MS"/>
                          <a:cs typeface="Trebuchet MS"/>
                        </a:rPr>
                        <a:t>APBN</a:t>
                      </a:r>
                      <a:r>
                        <a:rPr sz="1500" b="1" spc="-60" dirty="0">
                          <a:solidFill>
                            <a:srgbClr val="FFFFFF"/>
                          </a:solidFill>
                          <a:latin typeface="Trebuchet MS"/>
                          <a:cs typeface="Trebuchet MS"/>
                        </a:rPr>
                        <a:t> </a:t>
                      </a:r>
                      <a:r>
                        <a:rPr sz="1500" b="1" dirty="0">
                          <a:solidFill>
                            <a:srgbClr val="FFFFFF"/>
                          </a:solidFill>
                          <a:latin typeface="Trebuchet MS"/>
                          <a:cs typeface="Trebuchet MS"/>
                        </a:rPr>
                        <a:t>atau</a:t>
                      </a:r>
                      <a:r>
                        <a:rPr sz="1500" b="1" spc="-50" dirty="0">
                          <a:solidFill>
                            <a:srgbClr val="FFFFFF"/>
                          </a:solidFill>
                          <a:latin typeface="Trebuchet MS"/>
                          <a:cs typeface="Trebuchet MS"/>
                        </a:rPr>
                        <a:t> </a:t>
                      </a:r>
                      <a:r>
                        <a:rPr sz="1500" b="1" spc="-20" dirty="0">
                          <a:solidFill>
                            <a:srgbClr val="FFFFFF"/>
                          </a:solidFill>
                          <a:latin typeface="Trebuchet MS"/>
                          <a:cs typeface="Trebuchet MS"/>
                        </a:rPr>
                        <a:t>APBD</a:t>
                      </a:r>
                      <a:endParaRPr sz="1500">
                        <a:latin typeface="Trebuchet MS"/>
                        <a:cs typeface="Trebuchet MS"/>
                      </a:endParaRPr>
                    </a:p>
                  </a:txBody>
                  <a:tcPr marL="0" marR="0" marT="11866" marB="0">
                    <a:lnL w="9525">
                      <a:solidFill>
                        <a:srgbClr val="B6503C"/>
                      </a:solidFill>
                      <a:prstDash val="solid"/>
                    </a:lnL>
                    <a:lnR w="12700">
                      <a:solidFill>
                        <a:srgbClr val="FFFFFF"/>
                      </a:solidFill>
                      <a:prstDash val="solid"/>
                    </a:lnR>
                    <a:lnT w="9525">
                      <a:solidFill>
                        <a:srgbClr val="B6503C"/>
                      </a:solidFill>
                      <a:prstDash val="solid"/>
                    </a:lnT>
                    <a:lnB w="9525">
                      <a:solidFill>
                        <a:srgbClr val="B6503C"/>
                      </a:solidFill>
                      <a:prstDash val="solid"/>
                    </a:lnB>
                    <a:solidFill>
                      <a:srgbClr val="6666FF"/>
                    </a:solidFill>
                  </a:tcPr>
                </a:tc>
                <a:tc>
                  <a:txBody>
                    <a:bodyPr/>
                    <a:lstStyle/>
                    <a:p>
                      <a:pPr algn="ctr">
                        <a:lnSpc>
                          <a:spcPct val="100000"/>
                        </a:lnSpc>
                        <a:spcBef>
                          <a:spcPts val="114"/>
                        </a:spcBef>
                      </a:pPr>
                      <a:r>
                        <a:rPr sz="1500" b="1" dirty="0">
                          <a:solidFill>
                            <a:srgbClr val="FFFFFF"/>
                          </a:solidFill>
                          <a:latin typeface="Trebuchet MS"/>
                          <a:cs typeface="Trebuchet MS"/>
                        </a:rPr>
                        <a:t>Tarif</a:t>
                      </a:r>
                      <a:r>
                        <a:rPr sz="1500" b="1" spc="-60" dirty="0">
                          <a:solidFill>
                            <a:srgbClr val="FFFFFF"/>
                          </a:solidFill>
                          <a:latin typeface="Trebuchet MS"/>
                          <a:cs typeface="Trebuchet MS"/>
                        </a:rPr>
                        <a:t> </a:t>
                      </a:r>
                      <a:r>
                        <a:rPr sz="1500" b="1" spc="-10" dirty="0">
                          <a:solidFill>
                            <a:srgbClr val="FFFFFF"/>
                          </a:solidFill>
                          <a:latin typeface="Trebuchet MS"/>
                          <a:cs typeface="Trebuchet MS"/>
                        </a:rPr>
                        <a:t>Final</a:t>
                      </a:r>
                      <a:endParaRPr sz="1500">
                        <a:latin typeface="Trebuchet MS"/>
                        <a:cs typeface="Trebuchet MS"/>
                      </a:endParaRPr>
                    </a:p>
                  </a:txBody>
                  <a:tcPr marL="0" marR="0" marT="11866" marB="0">
                    <a:lnL w="12700">
                      <a:solidFill>
                        <a:srgbClr val="FFFFF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6666FF"/>
                    </a:solidFill>
                  </a:tcPr>
                </a:tc>
                <a:extLst>
                  <a:ext uri="{0D108BD9-81ED-4DB2-BD59-A6C34878D82A}">
                    <a16:rowId xmlns:a16="http://schemas.microsoft.com/office/drawing/2014/main" val="10000"/>
                  </a:ext>
                </a:extLst>
              </a:tr>
              <a:tr h="668139">
                <a:tc>
                  <a:txBody>
                    <a:bodyPr/>
                    <a:lstStyle/>
                    <a:p>
                      <a:pPr marL="68580" marR="61594" algn="just">
                        <a:lnSpc>
                          <a:spcPts val="2160"/>
                        </a:lnSpc>
                      </a:pPr>
                      <a:r>
                        <a:rPr sz="1500" dirty="0">
                          <a:solidFill>
                            <a:srgbClr val="001F5F"/>
                          </a:solidFill>
                          <a:latin typeface="Trebuchet MS"/>
                          <a:cs typeface="Trebuchet MS"/>
                        </a:rPr>
                        <a:t>Jumlah</a:t>
                      </a:r>
                      <a:r>
                        <a:rPr sz="1500" spc="20" dirty="0">
                          <a:solidFill>
                            <a:srgbClr val="001F5F"/>
                          </a:solidFill>
                          <a:latin typeface="Trebuchet MS"/>
                          <a:cs typeface="Trebuchet MS"/>
                        </a:rPr>
                        <a:t>  </a:t>
                      </a:r>
                      <a:r>
                        <a:rPr sz="1500" dirty="0">
                          <a:solidFill>
                            <a:srgbClr val="001F5F"/>
                          </a:solidFill>
                          <a:latin typeface="Trebuchet MS"/>
                          <a:cs typeface="Trebuchet MS"/>
                        </a:rPr>
                        <a:t>bruto</a:t>
                      </a:r>
                      <a:r>
                        <a:rPr sz="1500" spc="20" dirty="0">
                          <a:solidFill>
                            <a:srgbClr val="001F5F"/>
                          </a:solidFill>
                          <a:latin typeface="Trebuchet MS"/>
                          <a:cs typeface="Trebuchet MS"/>
                        </a:rPr>
                        <a:t>  </a:t>
                      </a:r>
                      <a:r>
                        <a:rPr sz="1500" dirty="0">
                          <a:solidFill>
                            <a:srgbClr val="001F5F"/>
                          </a:solidFill>
                          <a:latin typeface="Trebuchet MS"/>
                          <a:cs typeface="Trebuchet MS"/>
                        </a:rPr>
                        <a:t>honorarium</a:t>
                      </a:r>
                      <a:r>
                        <a:rPr sz="1500" spc="30" dirty="0">
                          <a:solidFill>
                            <a:srgbClr val="001F5F"/>
                          </a:solidFill>
                          <a:latin typeface="Trebuchet MS"/>
                          <a:cs typeface="Trebuchet MS"/>
                        </a:rPr>
                        <a:t>  </a:t>
                      </a:r>
                      <a:r>
                        <a:rPr sz="1500" dirty="0">
                          <a:solidFill>
                            <a:srgbClr val="001F5F"/>
                          </a:solidFill>
                          <a:latin typeface="Trebuchet MS"/>
                          <a:cs typeface="Trebuchet MS"/>
                        </a:rPr>
                        <a:t>atau</a:t>
                      </a:r>
                      <a:r>
                        <a:rPr sz="1500" spc="20" dirty="0">
                          <a:solidFill>
                            <a:srgbClr val="001F5F"/>
                          </a:solidFill>
                          <a:latin typeface="Trebuchet MS"/>
                          <a:cs typeface="Trebuchet MS"/>
                        </a:rPr>
                        <a:t>  </a:t>
                      </a:r>
                      <a:r>
                        <a:rPr sz="1500" dirty="0">
                          <a:solidFill>
                            <a:srgbClr val="001F5F"/>
                          </a:solidFill>
                          <a:latin typeface="Trebuchet MS"/>
                          <a:cs typeface="Trebuchet MS"/>
                        </a:rPr>
                        <a:t>imbalan</a:t>
                      </a:r>
                      <a:r>
                        <a:rPr sz="1500" spc="25" dirty="0">
                          <a:solidFill>
                            <a:srgbClr val="001F5F"/>
                          </a:solidFill>
                          <a:latin typeface="Trebuchet MS"/>
                          <a:cs typeface="Trebuchet MS"/>
                        </a:rPr>
                        <a:t>  </a:t>
                      </a:r>
                      <a:r>
                        <a:rPr sz="1500" dirty="0">
                          <a:solidFill>
                            <a:srgbClr val="001F5F"/>
                          </a:solidFill>
                          <a:latin typeface="Trebuchet MS"/>
                          <a:cs typeface="Trebuchet MS"/>
                        </a:rPr>
                        <a:t>lain</a:t>
                      </a:r>
                      <a:r>
                        <a:rPr sz="1500" spc="25" dirty="0">
                          <a:solidFill>
                            <a:srgbClr val="001F5F"/>
                          </a:solidFill>
                          <a:latin typeface="Trebuchet MS"/>
                          <a:cs typeface="Trebuchet MS"/>
                        </a:rPr>
                        <a:t>  </a:t>
                      </a:r>
                      <a:r>
                        <a:rPr sz="1500" dirty="0">
                          <a:solidFill>
                            <a:srgbClr val="001F5F"/>
                          </a:solidFill>
                          <a:latin typeface="Trebuchet MS"/>
                          <a:cs typeface="Trebuchet MS"/>
                        </a:rPr>
                        <a:t>bagi</a:t>
                      </a:r>
                      <a:r>
                        <a:rPr sz="1500" spc="15" dirty="0">
                          <a:solidFill>
                            <a:srgbClr val="001F5F"/>
                          </a:solidFill>
                          <a:latin typeface="Trebuchet MS"/>
                          <a:cs typeface="Trebuchet MS"/>
                        </a:rPr>
                        <a:t>  </a:t>
                      </a:r>
                      <a:r>
                        <a:rPr sz="1500" dirty="0">
                          <a:solidFill>
                            <a:srgbClr val="001F5F"/>
                          </a:solidFill>
                          <a:latin typeface="Trebuchet MS"/>
                          <a:cs typeface="Trebuchet MS"/>
                        </a:rPr>
                        <a:t>PNS</a:t>
                      </a:r>
                      <a:r>
                        <a:rPr sz="1500" spc="15" dirty="0">
                          <a:solidFill>
                            <a:srgbClr val="001F5F"/>
                          </a:solidFill>
                          <a:latin typeface="Trebuchet MS"/>
                          <a:cs typeface="Trebuchet MS"/>
                        </a:rPr>
                        <a:t>  </a:t>
                      </a:r>
                      <a:r>
                        <a:rPr sz="1500" dirty="0">
                          <a:solidFill>
                            <a:srgbClr val="001F5F"/>
                          </a:solidFill>
                          <a:latin typeface="Trebuchet MS"/>
                          <a:cs typeface="Trebuchet MS"/>
                        </a:rPr>
                        <a:t>Golongan</a:t>
                      </a:r>
                      <a:r>
                        <a:rPr sz="1500" spc="20" dirty="0">
                          <a:solidFill>
                            <a:srgbClr val="001F5F"/>
                          </a:solidFill>
                          <a:latin typeface="Trebuchet MS"/>
                          <a:cs typeface="Trebuchet MS"/>
                        </a:rPr>
                        <a:t>  </a:t>
                      </a:r>
                      <a:r>
                        <a:rPr sz="1500" dirty="0">
                          <a:solidFill>
                            <a:srgbClr val="001F5F"/>
                          </a:solidFill>
                          <a:latin typeface="Trebuchet MS"/>
                          <a:cs typeface="Trebuchet MS"/>
                        </a:rPr>
                        <a:t>I</a:t>
                      </a:r>
                      <a:r>
                        <a:rPr sz="1500" spc="20" dirty="0">
                          <a:solidFill>
                            <a:srgbClr val="001F5F"/>
                          </a:solidFill>
                          <a:latin typeface="Trebuchet MS"/>
                          <a:cs typeface="Trebuchet MS"/>
                        </a:rPr>
                        <a:t>  </a:t>
                      </a:r>
                      <a:r>
                        <a:rPr sz="1500" spc="-25" dirty="0">
                          <a:solidFill>
                            <a:srgbClr val="001F5F"/>
                          </a:solidFill>
                          <a:latin typeface="Trebuchet MS"/>
                          <a:cs typeface="Trebuchet MS"/>
                        </a:rPr>
                        <a:t>dan </a:t>
                      </a:r>
                      <a:r>
                        <a:rPr sz="1500" dirty="0">
                          <a:solidFill>
                            <a:srgbClr val="001F5F"/>
                          </a:solidFill>
                          <a:latin typeface="Trebuchet MS"/>
                          <a:cs typeface="Trebuchet MS"/>
                        </a:rPr>
                        <a:t>Golongan</a:t>
                      </a:r>
                      <a:r>
                        <a:rPr sz="1500" spc="240" dirty="0">
                          <a:solidFill>
                            <a:srgbClr val="001F5F"/>
                          </a:solidFill>
                          <a:latin typeface="Trebuchet MS"/>
                          <a:cs typeface="Trebuchet MS"/>
                        </a:rPr>
                        <a:t> </a:t>
                      </a:r>
                      <a:r>
                        <a:rPr sz="1500" dirty="0">
                          <a:solidFill>
                            <a:srgbClr val="001F5F"/>
                          </a:solidFill>
                          <a:latin typeface="Trebuchet MS"/>
                          <a:cs typeface="Trebuchet MS"/>
                        </a:rPr>
                        <a:t>II,</a:t>
                      </a:r>
                      <a:r>
                        <a:rPr sz="1500" spc="245" dirty="0">
                          <a:solidFill>
                            <a:srgbClr val="001F5F"/>
                          </a:solidFill>
                          <a:latin typeface="Trebuchet MS"/>
                          <a:cs typeface="Trebuchet MS"/>
                        </a:rPr>
                        <a:t> </a:t>
                      </a:r>
                      <a:r>
                        <a:rPr sz="1500" dirty="0">
                          <a:solidFill>
                            <a:srgbClr val="001F5F"/>
                          </a:solidFill>
                          <a:latin typeface="Trebuchet MS"/>
                          <a:cs typeface="Trebuchet MS"/>
                        </a:rPr>
                        <a:t>Anggota</a:t>
                      </a:r>
                      <a:r>
                        <a:rPr sz="1500" spc="240" dirty="0">
                          <a:solidFill>
                            <a:srgbClr val="001F5F"/>
                          </a:solidFill>
                          <a:latin typeface="Trebuchet MS"/>
                          <a:cs typeface="Trebuchet MS"/>
                        </a:rPr>
                        <a:t> </a:t>
                      </a:r>
                      <a:r>
                        <a:rPr sz="1500" dirty="0">
                          <a:solidFill>
                            <a:srgbClr val="001F5F"/>
                          </a:solidFill>
                          <a:latin typeface="Trebuchet MS"/>
                          <a:cs typeface="Trebuchet MS"/>
                        </a:rPr>
                        <a:t>TNI</a:t>
                      </a:r>
                      <a:r>
                        <a:rPr sz="1500" spc="250" dirty="0">
                          <a:solidFill>
                            <a:srgbClr val="001F5F"/>
                          </a:solidFill>
                          <a:latin typeface="Trebuchet MS"/>
                          <a:cs typeface="Trebuchet MS"/>
                        </a:rPr>
                        <a:t> </a:t>
                      </a:r>
                      <a:r>
                        <a:rPr sz="1500" dirty="0">
                          <a:solidFill>
                            <a:srgbClr val="001F5F"/>
                          </a:solidFill>
                          <a:latin typeface="Trebuchet MS"/>
                          <a:cs typeface="Trebuchet MS"/>
                        </a:rPr>
                        <a:t>dan</a:t>
                      </a:r>
                      <a:r>
                        <a:rPr sz="1500" spc="245" dirty="0">
                          <a:solidFill>
                            <a:srgbClr val="001F5F"/>
                          </a:solidFill>
                          <a:latin typeface="Trebuchet MS"/>
                          <a:cs typeface="Trebuchet MS"/>
                        </a:rPr>
                        <a:t> </a:t>
                      </a:r>
                      <a:r>
                        <a:rPr sz="1500" dirty="0">
                          <a:solidFill>
                            <a:srgbClr val="001F5F"/>
                          </a:solidFill>
                          <a:latin typeface="Trebuchet MS"/>
                          <a:cs typeface="Trebuchet MS"/>
                        </a:rPr>
                        <a:t>Anggota</a:t>
                      </a:r>
                      <a:r>
                        <a:rPr sz="1500" spc="250" dirty="0">
                          <a:solidFill>
                            <a:srgbClr val="001F5F"/>
                          </a:solidFill>
                          <a:latin typeface="Trebuchet MS"/>
                          <a:cs typeface="Trebuchet MS"/>
                        </a:rPr>
                        <a:t> </a:t>
                      </a:r>
                      <a:r>
                        <a:rPr sz="1500" dirty="0">
                          <a:solidFill>
                            <a:srgbClr val="001F5F"/>
                          </a:solidFill>
                          <a:latin typeface="Trebuchet MS"/>
                          <a:cs typeface="Trebuchet MS"/>
                        </a:rPr>
                        <a:t>POLRI</a:t>
                      </a:r>
                      <a:r>
                        <a:rPr sz="1500" spc="250" dirty="0">
                          <a:solidFill>
                            <a:srgbClr val="001F5F"/>
                          </a:solidFill>
                          <a:latin typeface="Trebuchet MS"/>
                          <a:cs typeface="Trebuchet MS"/>
                        </a:rPr>
                        <a:t> </a:t>
                      </a:r>
                      <a:r>
                        <a:rPr sz="1500" dirty="0">
                          <a:solidFill>
                            <a:srgbClr val="001F5F"/>
                          </a:solidFill>
                          <a:latin typeface="Trebuchet MS"/>
                          <a:cs typeface="Trebuchet MS"/>
                        </a:rPr>
                        <a:t>Golongan</a:t>
                      </a:r>
                      <a:r>
                        <a:rPr sz="1500" spc="240" dirty="0">
                          <a:solidFill>
                            <a:srgbClr val="001F5F"/>
                          </a:solidFill>
                          <a:latin typeface="Trebuchet MS"/>
                          <a:cs typeface="Trebuchet MS"/>
                        </a:rPr>
                        <a:t> </a:t>
                      </a:r>
                      <a:r>
                        <a:rPr sz="1500" dirty="0">
                          <a:solidFill>
                            <a:srgbClr val="001F5F"/>
                          </a:solidFill>
                          <a:latin typeface="Trebuchet MS"/>
                          <a:cs typeface="Trebuchet MS"/>
                        </a:rPr>
                        <a:t>Pangkat</a:t>
                      </a:r>
                      <a:r>
                        <a:rPr sz="1500" spc="260" dirty="0">
                          <a:solidFill>
                            <a:srgbClr val="001F5F"/>
                          </a:solidFill>
                          <a:latin typeface="Trebuchet MS"/>
                          <a:cs typeface="Trebuchet MS"/>
                        </a:rPr>
                        <a:t> </a:t>
                      </a:r>
                      <a:r>
                        <a:rPr sz="1500" spc="-10" dirty="0">
                          <a:solidFill>
                            <a:srgbClr val="001F5F"/>
                          </a:solidFill>
                          <a:latin typeface="Trebuchet MS"/>
                          <a:cs typeface="Trebuchet MS"/>
                        </a:rPr>
                        <a:t>Tamtama </a:t>
                      </a:r>
                      <a:r>
                        <a:rPr sz="1500" dirty="0">
                          <a:solidFill>
                            <a:srgbClr val="001F5F"/>
                          </a:solidFill>
                          <a:latin typeface="Trebuchet MS"/>
                          <a:cs typeface="Trebuchet MS"/>
                        </a:rPr>
                        <a:t>dan</a:t>
                      </a:r>
                      <a:r>
                        <a:rPr sz="1500" spc="-35" dirty="0">
                          <a:solidFill>
                            <a:srgbClr val="001F5F"/>
                          </a:solidFill>
                          <a:latin typeface="Trebuchet MS"/>
                          <a:cs typeface="Trebuchet MS"/>
                        </a:rPr>
                        <a:t> </a:t>
                      </a:r>
                      <a:r>
                        <a:rPr sz="1500" dirty="0">
                          <a:solidFill>
                            <a:srgbClr val="001F5F"/>
                          </a:solidFill>
                          <a:latin typeface="Trebuchet MS"/>
                          <a:cs typeface="Trebuchet MS"/>
                        </a:rPr>
                        <a:t>Bintara,</a:t>
                      </a:r>
                      <a:r>
                        <a:rPr sz="1500" spc="-40" dirty="0">
                          <a:solidFill>
                            <a:srgbClr val="001F5F"/>
                          </a:solidFill>
                          <a:latin typeface="Trebuchet MS"/>
                          <a:cs typeface="Trebuchet MS"/>
                        </a:rPr>
                        <a:t> </a:t>
                      </a:r>
                      <a:r>
                        <a:rPr sz="1500" dirty="0">
                          <a:solidFill>
                            <a:srgbClr val="001F5F"/>
                          </a:solidFill>
                          <a:latin typeface="Trebuchet MS"/>
                          <a:cs typeface="Trebuchet MS"/>
                        </a:rPr>
                        <a:t>dan</a:t>
                      </a:r>
                      <a:r>
                        <a:rPr sz="1500" spc="-30" dirty="0">
                          <a:solidFill>
                            <a:srgbClr val="001F5F"/>
                          </a:solidFill>
                          <a:latin typeface="Trebuchet MS"/>
                          <a:cs typeface="Trebuchet MS"/>
                        </a:rPr>
                        <a:t> </a:t>
                      </a:r>
                      <a:r>
                        <a:rPr sz="1500" spc="-10" dirty="0">
                          <a:solidFill>
                            <a:srgbClr val="001F5F"/>
                          </a:solidFill>
                          <a:latin typeface="Trebuchet MS"/>
                          <a:cs typeface="Trebuchet MS"/>
                        </a:rPr>
                        <a:t>Pensiunannya</a:t>
                      </a:r>
                      <a:endParaRPr sz="1500">
                        <a:latin typeface="Trebuchet MS"/>
                        <a:cs typeface="Trebuchet MS"/>
                      </a:endParaRPr>
                    </a:p>
                  </a:txBody>
                  <a:tcPr marL="0" marR="0" marT="0"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a:lnSpc>
                          <a:spcPct val="100000"/>
                        </a:lnSpc>
                        <a:spcBef>
                          <a:spcPts val="45"/>
                        </a:spcBef>
                      </a:pPr>
                      <a:endParaRPr sz="1500">
                        <a:latin typeface="Times New Roman"/>
                        <a:cs typeface="Times New Roman"/>
                      </a:endParaRPr>
                    </a:p>
                    <a:p>
                      <a:pPr marL="1905" algn="ctr">
                        <a:lnSpc>
                          <a:spcPct val="100000"/>
                        </a:lnSpc>
                      </a:pPr>
                      <a:r>
                        <a:rPr sz="1500" spc="-25" dirty="0">
                          <a:solidFill>
                            <a:srgbClr val="001F5F"/>
                          </a:solidFill>
                          <a:latin typeface="Trebuchet MS"/>
                          <a:cs typeface="Trebuchet MS"/>
                        </a:rPr>
                        <a:t>0%</a:t>
                      </a:r>
                      <a:endParaRPr sz="1500">
                        <a:latin typeface="Trebuchet MS"/>
                        <a:cs typeface="Trebuchet MS"/>
                      </a:endParaRPr>
                    </a:p>
                  </a:txBody>
                  <a:tcPr marL="0" marR="0" marT="4643"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1"/>
                  </a:ext>
                </a:extLst>
              </a:tr>
              <a:tr h="668655">
                <a:tc>
                  <a:txBody>
                    <a:bodyPr/>
                    <a:lstStyle/>
                    <a:p>
                      <a:pPr marL="68580" marR="61594" algn="just">
                        <a:lnSpc>
                          <a:spcPts val="2160"/>
                        </a:lnSpc>
                      </a:pPr>
                      <a:r>
                        <a:rPr sz="1500" dirty="0">
                          <a:solidFill>
                            <a:srgbClr val="1F3863"/>
                          </a:solidFill>
                          <a:latin typeface="Trebuchet MS"/>
                          <a:cs typeface="Trebuchet MS"/>
                        </a:rPr>
                        <a:t>Jumlah</a:t>
                      </a:r>
                      <a:r>
                        <a:rPr sz="1500" spc="75" dirty="0">
                          <a:solidFill>
                            <a:srgbClr val="1F3863"/>
                          </a:solidFill>
                          <a:latin typeface="Trebuchet MS"/>
                          <a:cs typeface="Trebuchet MS"/>
                        </a:rPr>
                        <a:t> </a:t>
                      </a:r>
                      <a:r>
                        <a:rPr sz="1500" dirty="0">
                          <a:solidFill>
                            <a:srgbClr val="1F3863"/>
                          </a:solidFill>
                          <a:latin typeface="Trebuchet MS"/>
                          <a:cs typeface="Trebuchet MS"/>
                        </a:rPr>
                        <a:t>bruto</a:t>
                      </a:r>
                      <a:r>
                        <a:rPr sz="1500" spc="70" dirty="0">
                          <a:solidFill>
                            <a:srgbClr val="1F3863"/>
                          </a:solidFill>
                          <a:latin typeface="Trebuchet MS"/>
                          <a:cs typeface="Trebuchet MS"/>
                        </a:rPr>
                        <a:t> </a:t>
                      </a:r>
                      <a:r>
                        <a:rPr sz="1500" dirty="0">
                          <a:solidFill>
                            <a:srgbClr val="1F3863"/>
                          </a:solidFill>
                          <a:latin typeface="Trebuchet MS"/>
                          <a:cs typeface="Trebuchet MS"/>
                        </a:rPr>
                        <a:t>honorarium</a:t>
                      </a:r>
                      <a:r>
                        <a:rPr sz="1500" spc="75" dirty="0">
                          <a:solidFill>
                            <a:srgbClr val="1F3863"/>
                          </a:solidFill>
                          <a:latin typeface="Trebuchet MS"/>
                          <a:cs typeface="Trebuchet MS"/>
                        </a:rPr>
                        <a:t> </a:t>
                      </a:r>
                      <a:r>
                        <a:rPr sz="1500" dirty="0">
                          <a:solidFill>
                            <a:srgbClr val="1F3863"/>
                          </a:solidFill>
                          <a:latin typeface="Trebuchet MS"/>
                          <a:cs typeface="Trebuchet MS"/>
                        </a:rPr>
                        <a:t>atau</a:t>
                      </a:r>
                      <a:r>
                        <a:rPr sz="1500" spc="75" dirty="0">
                          <a:solidFill>
                            <a:srgbClr val="1F3863"/>
                          </a:solidFill>
                          <a:latin typeface="Trebuchet MS"/>
                          <a:cs typeface="Trebuchet MS"/>
                        </a:rPr>
                        <a:t> </a:t>
                      </a:r>
                      <a:r>
                        <a:rPr sz="1500" dirty="0">
                          <a:solidFill>
                            <a:srgbClr val="1F3863"/>
                          </a:solidFill>
                          <a:latin typeface="Trebuchet MS"/>
                          <a:cs typeface="Trebuchet MS"/>
                        </a:rPr>
                        <a:t>imbalan</a:t>
                      </a:r>
                      <a:r>
                        <a:rPr sz="1500" spc="80" dirty="0">
                          <a:solidFill>
                            <a:srgbClr val="1F3863"/>
                          </a:solidFill>
                          <a:latin typeface="Trebuchet MS"/>
                          <a:cs typeface="Trebuchet MS"/>
                        </a:rPr>
                        <a:t> </a:t>
                      </a:r>
                      <a:r>
                        <a:rPr sz="1500" dirty="0">
                          <a:solidFill>
                            <a:srgbClr val="1F3863"/>
                          </a:solidFill>
                          <a:latin typeface="Trebuchet MS"/>
                          <a:cs typeface="Trebuchet MS"/>
                        </a:rPr>
                        <a:t>lain</a:t>
                      </a:r>
                      <a:r>
                        <a:rPr sz="1500" spc="75" dirty="0">
                          <a:solidFill>
                            <a:srgbClr val="1F3863"/>
                          </a:solidFill>
                          <a:latin typeface="Trebuchet MS"/>
                          <a:cs typeface="Trebuchet MS"/>
                        </a:rPr>
                        <a:t> </a:t>
                      </a:r>
                      <a:r>
                        <a:rPr sz="1500" dirty="0">
                          <a:solidFill>
                            <a:srgbClr val="1F3863"/>
                          </a:solidFill>
                          <a:latin typeface="Trebuchet MS"/>
                          <a:cs typeface="Trebuchet MS"/>
                        </a:rPr>
                        <a:t>bagi</a:t>
                      </a:r>
                      <a:r>
                        <a:rPr sz="1500" spc="60" dirty="0">
                          <a:solidFill>
                            <a:srgbClr val="1F3863"/>
                          </a:solidFill>
                          <a:latin typeface="Trebuchet MS"/>
                          <a:cs typeface="Trebuchet MS"/>
                        </a:rPr>
                        <a:t> </a:t>
                      </a:r>
                      <a:r>
                        <a:rPr sz="1500" dirty="0">
                          <a:solidFill>
                            <a:srgbClr val="1F3863"/>
                          </a:solidFill>
                          <a:latin typeface="Trebuchet MS"/>
                          <a:cs typeface="Trebuchet MS"/>
                        </a:rPr>
                        <a:t>PNS</a:t>
                      </a:r>
                      <a:r>
                        <a:rPr sz="1500" spc="70" dirty="0">
                          <a:solidFill>
                            <a:srgbClr val="1F3863"/>
                          </a:solidFill>
                          <a:latin typeface="Trebuchet MS"/>
                          <a:cs typeface="Trebuchet MS"/>
                        </a:rPr>
                        <a:t> </a:t>
                      </a:r>
                      <a:r>
                        <a:rPr sz="1500" dirty="0">
                          <a:solidFill>
                            <a:srgbClr val="1F3863"/>
                          </a:solidFill>
                          <a:latin typeface="Trebuchet MS"/>
                          <a:cs typeface="Trebuchet MS"/>
                        </a:rPr>
                        <a:t>Golongan</a:t>
                      </a:r>
                      <a:r>
                        <a:rPr sz="1500" spc="80" dirty="0">
                          <a:solidFill>
                            <a:srgbClr val="1F3863"/>
                          </a:solidFill>
                          <a:latin typeface="Trebuchet MS"/>
                          <a:cs typeface="Trebuchet MS"/>
                        </a:rPr>
                        <a:t> </a:t>
                      </a:r>
                      <a:r>
                        <a:rPr sz="1500" dirty="0">
                          <a:solidFill>
                            <a:srgbClr val="1F3863"/>
                          </a:solidFill>
                          <a:latin typeface="Trebuchet MS"/>
                          <a:cs typeface="Trebuchet MS"/>
                        </a:rPr>
                        <a:t>III,</a:t>
                      </a:r>
                      <a:r>
                        <a:rPr sz="1500" spc="70" dirty="0">
                          <a:solidFill>
                            <a:srgbClr val="1F3863"/>
                          </a:solidFill>
                          <a:latin typeface="Trebuchet MS"/>
                          <a:cs typeface="Trebuchet MS"/>
                        </a:rPr>
                        <a:t> </a:t>
                      </a:r>
                      <a:r>
                        <a:rPr sz="1500" spc="-10" dirty="0">
                          <a:solidFill>
                            <a:srgbClr val="1F3863"/>
                          </a:solidFill>
                          <a:latin typeface="Trebuchet MS"/>
                          <a:cs typeface="Trebuchet MS"/>
                        </a:rPr>
                        <a:t>Anggota </a:t>
                      </a:r>
                      <a:r>
                        <a:rPr sz="1500" dirty="0">
                          <a:solidFill>
                            <a:srgbClr val="1F3863"/>
                          </a:solidFill>
                          <a:latin typeface="Trebuchet MS"/>
                          <a:cs typeface="Trebuchet MS"/>
                        </a:rPr>
                        <a:t>TNI</a:t>
                      </a:r>
                      <a:r>
                        <a:rPr sz="1500" spc="320" dirty="0">
                          <a:solidFill>
                            <a:srgbClr val="1F3863"/>
                          </a:solidFill>
                          <a:latin typeface="Trebuchet MS"/>
                          <a:cs typeface="Trebuchet MS"/>
                        </a:rPr>
                        <a:t>  </a:t>
                      </a:r>
                      <a:r>
                        <a:rPr sz="1500" dirty="0">
                          <a:solidFill>
                            <a:srgbClr val="1F3863"/>
                          </a:solidFill>
                          <a:latin typeface="Trebuchet MS"/>
                          <a:cs typeface="Trebuchet MS"/>
                        </a:rPr>
                        <a:t>dan</a:t>
                      </a:r>
                      <a:r>
                        <a:rPr sz="1500" spc="320" dirty="0">
                          <a:solidFill>
                            <a:srgbClr val="1F3863"/>
                          </a:solidFill>
                          <a:latin typeface="Trebuchet MS"/>
                          <a:cs typeface="Trebuchet MS"/>
                        </a:rPr>
                        <a:t>  </a:t>
                      </a:r>
                      <a:r>
                        <a:rPr sz="1500" dirty="0">
                          <a:solidFill>
                            <a:srgbClr val="1F3863"/>
                          </a:solidFill>
                          <a:latin typeface="Trebuchet MS"/>
                          <a:cs typeface="Trebuchet MS"/>
                        </a:rPr>
                        <a:t>Anggota</a:t>
                      </a:r>
                      <a:r>
                        <a:rPr sz="1500" spc="315" dirty="0">
                          <a:solidFill>
                            <a:srgbClr val="1F3863"/>
                          </a:solidFill>
                          <a:latin typeface="Trebuchet MS"/>
                          <a:cs typeface="Trebuchet MS"/>
                        </a:rPr>
                        <a:t>  </a:t>
                      </a:r>
                      <a:r>
                        <a:rPr sz="1500" dirty="0">
                          <a:solidFill>
                            <a:srgbClr val="1F3863"/>
                          </a:solidFill>
                          <a:latin typeface="Trebuchet MS"/>
                          <a:cs typeface="Trebuchet MS"/>
                        </a:rPr>
                        <a:t>POLRI</a:t>
                      </a:r>
                      <a:r>
                        <a:rPr sz="1500" spc="320" dirty="0">
                          <a:solidFill>
                            <a:srgbClr val="1F3863"/>
                          </a:solidFill>
                          <a:latin typeface="Trebuchet MS"/>
                          <a:cs typeface="Trebuchet MS"/>
                        </a:rPr>
                        <a:t>  </a:t>
                      </a:r>
                      <a:r>
                        <a:rPr sz="1500" dirty="0">
                          <a:solidFill>
                            <a:srgbClr val="1F3863"/>
                          </a:solidFill>
                          <a:latin typeface="Trebuchet MS"/>
                          <a:cs typeface="Trebuchet MS"/>
                        </a:rPr>
                        <a:t>Golongan</a:t>
                      </a:r>
                      <a:r>
                        <a:rPr sz="1500" spc="315" dirty="0">
                          <a:solidFill>
                            <a:srgbClr val="1F3863"/>
                          </a:solidFill>
                          <a:latin typeface="Trebuchet MS"/>
                          <a:cs typeface="Trebuchet MS"/>
                        </a:rPr>
                        <a:t>  </a:t>
                      </a:r>
                      <a:r>
                        <a:rPr sz="1500" dirty="0">
                          <a:solidFill>
                            <a:srgbClr val="1F3863"/>
                          </a:solidFill>
                          <a:latin typeface="Trebuchet MS"/>
                          <a:cs typeface="Trebuchet MS"/>
                        </a:rPr>
                        <a:t>Pangkat</a:t>
                      </a:r>
                      <a:r>
                        <a:rPr sz="1500" spc="320" dirty="0">
                          <a:solidFill>
                            <a:srgbClr val="1F3863"/>
                          </a:solidFill>
                          <a:latin typeface="Trebuchet MS"/>
                          <a:cs typeface="Trebuchet MS"/>
                        </a:rPr>
                        <a:t>  </a:t>
                      </a:r>
                      <a:r>
                        <a:rPr sz="1500" dirty="0">
                          <a:solidFill>
                            <a:srgbClr val="1F3863"/>
                          </a:solidFill>
                          <a:latin typeface="Trebuchet MS"/>
                          <a:cs typeface="Trebuchet MS"/>
                        </a:rPr>
                        <a:t>Perwira</a:t>
                      </a:r>
                      <a:r>
                        <a:rPr sz="1500" spc="315" dirty="0">
                          <a:solidFill>
                            <a:srgbClr val="1F3863"/>
                          </a:solidFill>
                          <a:latin typeface="Trebuchet MS"/>
                          <a:cs typeface="Trebuchet MS"/>
                        </a:rPr>
                        <a:t>  </a:t>
                      </a:r>
                      <a:r>
                        <a:rPr sz="1500" dirty="0">
                          <a:solidFill>
                            <a:srgbClr val="1F3863"/>
                          </a:solidFill>
                          <a:latin typeface="Trebuchet MS"/>
                          <a:cs typeface="Trebuchet MS"/>
                        </a:rPr>
                        <a:t>Pertama,</a:t>
                      </a:r>
                      <a:r>
                        <a:rPr sz="1500" spc="315" dirty="0">
                          <a:solidFill>
                            <a:srgbClr val="1F3863"/>
                          </a:solidFill>
                          <a:latin typeface="Trebuchet MS"/>
                          <a:cs typeface="Trebuchet MS"/>
                        </a:rPr>
                        <a:t>  </a:t>
                      </a:r>
                      <a:r>
                        <a:rPr sz="1500" spc="-25" dirty="0">
                          <a:solidFill>
                            <a:srgbClr val="1F3863"/>
                          </a:solidFill>
                          <a:latin typeface="Trebuchet MS"/>
                          <a:cs typeface="Trebuchet MS"/>
                        </a:rPr>
                        <a:t>dan </a:t>
                      </a:r>
                      <a:r>
                        <a:rPr sz="1500" spc="-10" dirty="0">
                          <a:solidFill>
                            <a:srgbClr val="1F3863"/>
                          </a:solidFill>
                          <a:latin typeface="Trebuchet MS"/>
                          <a:cs typeface="Trebuchet MS"/>
                        </a:rPr>
                        <a:t>pensiunannya</a:t>
                      </a:r>
                      <a:endParaRPr sz="1500">
                        <a:latin typeface="Trebuchet MS"/>
                        <a:cs typeface="Trebuchet MS"/>
                      </a:endParaRPr>
                    </a:p>
                  </a:txBody>
                  <a:tcPr marL="0" marR="0" marT="0"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a:lnSpc>
                          <a:spcPct val="100000"/>
                        </a:lnSpc>
                        <a:spcBef>
                          <a:spcPts val="45"/>
                        </a:spcBef>
                      </a:pPr>
                      <a:endParaRPr sz="1500">
                        <a:latin typeface="Times New Roman"/>
                        <a:cs typeface="Times New Roman"/>
                      </a:endParaRPr>
                    </a:p>
                    <a:p>
                      <a:pPr marL="1905" algn="ctr">
                        <a:lnSpc>
                          <a:spcPct val="100000"/>
                        </a:lnSpc>
                      </a:pPr>
                      <a:r>
                        <a:rPr sz="1500" spc="-25" dirty="0">
                          <a:solidFill>
                            <a:srgbClr val="001F5F"/>
                          </a:solidFill>
                          <a:latin typeface="Trebuchet MS"/>
                          <a:cs typeface="Trebuchet MS"/>
                        </a:rPr>
                        <a:t>5%</a:t>
                      </a:r>
                      <a:endParaRPr sz="1500">
                        <a:latin typeface="Trebuchet MS"/>
                        <a:cs typeface="Trebuchet MS"/>
                      </a:endParaRPr>
                    </a:p>
                  </a:txBody>
                  <a:tcPr marL="0" marR="0" marT="4643"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2"/>
                  </a:ext>
                </a:extLst>
              </a:tr>
              <a:tr h="668655">
                <a:tc>
                  <a:txBody>
                    <a:bodyPr/>
                    <a:lstStyle/>
                    <a:p>
                      <a:pPr marL="68580">
                        <a:lnSpc>
                          <a:spcPts val="2115"/>
                        </a:lnSpc>
                        <a:tabLst>
                          <a:tab pos="949325" algn="l"/>
                          <a:tab pos="1649095" algn="l"/>
                          <a:tab pos="2967355" algn="l"/>
                          <a:tab pos="3567429" algn="l"/>
                          <a:tab pos="4529455" algn="l"/>
                          <a:tab pos="5050790" algn="l"/>
                          <a:tab pos="5622290" algn="l"/>
                          <a:tab pos="6550659" algn="l"/>
                          <a:tab pos="7495540" algn="l"/>
                        </a:tabLst>
                      </a:pPr>
                      <a:r>
                        <a:rPr sz="1500" spc="-10" dirty="0">
                          <a:solidFill>
                            <a:srgbClr val="1F3863"/>
                          </a:solidFill>
                          <a:latin typeface="Trebuchet MS"/>
                          <a:cs typeface="Trebuchet MS"/>
                        </a:rPr>
                        <a:t>Jumlah</a:t>
                      </a:r>
                      <a:r>
                        <a:rPr sz="1500" dirty="0">
                          <a:solidFill>
                            <a:srgbClr val="1F3863"/>
                          </a:solidFill>
                          <a:latin typeface="Trebuchet MS"/>
                          <a:cs typeface="Trebuchet MS"/>
                        </a:rPr>
                        <a:t>	</a:t>
                      </a:r>
                      <a:r>
                        <a:rPr sz="1500" spc="-20" dirty="0">
                          <a:solidFill>
                            <a:srgbClr val="1F3863"/>
                          </a:solidFill>
                          <a:latin typeface="Trebuchet MS"/>
                          <a:cs typeface="Trebuchet MS"/>
                        </a:rPr>
                        <a:t>bruto</a:t>
                      </a:r>
                      <a:r>
                        <a:rPr sz="1500" dirty="0">
                          <a:solidFill>
                            <a:srgbClr val="1F3863"/>
                          </a:solidFill>
                          <a:latin typeface="Trebuchet MS"/>
                          <a:cs typeface="Trebuchet MS"/>
                        </a:rPr>
                        <a:t>	</a:t>
                      </a:r>
                      <a:r>
                        <a:rPr sz="1500" spc="-10" dirty="0">
                          <a:solidFill>
                            <a:srgbClr val="1F3863"/>
                          </a:solidFill>
                          <a:latin typeface="Trebuchet MS"/>
                          <a:cs typeface="Trebuchet MS"/>
                        </a:rPr>
                        <a:t>honorarium</a:t>
                      </a:r>
                      <a:r>
                        <a:rPr sz="1500" dirty="0">
                          <a:solidFill>
                            <a:srgbClr val="1F3863"/>
                          </a:solidFill>
                          <a:latin typeface="Trebuchet MS"/>
                          <a:cs typeface="Trebuchet MS"/>
                        </a:rPr>
                        <a:t>	</a:t>
                      </a:r>
                      <a:r>
                        <a:rPr sz="1500" spc="-20" dirty="0">
                          <a:solidFill>
                            <a:srgbClr val="1F3863"/>
                          </a:solidFill>
                          <a:latin typeface="Trebuchet MS"/>
                          <a:cs typeface="Trebuchet MS"/>
                        </a:rPr>
                        <a:t>atau</a:t>
                      </a:r>
                      <a:r>
                        <a:rPr sz="1500" dirty="0">
                          <a:solidFill>
                            <a:srgbClr val="1F3863"/>
                          </a:solidFill>
                          <a:latin typeface="Trebuchet MS"/>
                          <a:cs typeface="Trebuchet MS"/>
                        </a:rPr>
                        <a:t>	</a:t>
                      </a:r>
                      <a:r>
                        <a:rPr sz="1500" spc="-10" dirty="0">
                          <a:solidFill>
                            <a:srgbClr val="1F3863"/>
                          </a:solidFill>
                          <a:latin typeface="Trebuchet MS"/>
                          <a:cs typeface="Trebuchet MS"/>
                        </a:rPr>
                        <a:t>imbalan</a:t>
                      </a:r>
                      <a:r>
                        <a:rPr sz="1500" dirty="0">
                          <a:solidFill>
                            <a:srgbClr val="1F3863"/>
                          </a:solidFill>
                          <a:latin typeface="Trebuchet MS"/>
                          <a:cs typeface="Trebuchet MS"/>
                        </a:rPr>
                        <a:t>	</a:t>
                      </a:r>
                      <a:r>
                        <a:rPr sz="1500" spc="-20" dirty="0">
                          <a:solidFill>
                            <a:srgbClr val="1F3863"/>
                          </a:solidFill>
                          <a:latin typeface="Trebuchet MS"/>
                          <a:cs typeface="Trebuchet MS"/>
                        </a:rPr>
                        <a:t>lain</a:t>
                      </a:r>
                      <a:r>
                        <a:rPr sz="1500" dirty="0">
                          <a:solidFill>
                            <a:srgbClr val="1F3863"/>
                          </a:solidFill>
                          <a:latin typeface="Trebuchet MS"/>
                          <a:cs typeface="Trebuchet MS"/>
                        </a:rPr>
                        <a:t>	</a:t>
                      </a:r>
                      <a:r>
                        <a:rPr sz="1500" spc="-20" dirty="0">
                          <a:solidFill>
                            <a:srgbClr val="1F3863"/>
                          </a:solidFill>
                          <a:latin typeface="Trebuchet MS"/>
                          <a:cs typeface="Trebuchet MS"/>
                        </a:rPr>
                        <a:t>bagi</a:t>
                      </a:r>
                      <a:r>
                        <a:rPr sz="1500" dirty="0">
                          <a:solidFill>
                            <a:srgbClr val="1F3863"/>
                          </a:solidFill>
                          <a:latin typeface="Trebuchet MS"/>
                          <a:cs typeface="Trebuchet MS"/>
                        </a:rPr>
                        <a:t>	</a:t>
                      </a:r>
                      <a:r>
                        <a:rPr sz="1500" spc="-10" dirty="0">
                          <a:solidFill>
                            <a:srgbClr val="1F3863"/>
                          </a:solidFill>
                          <a:latin typeface="Trebuchet MS"/>
                          <a:cs typeface="Trebuchet MS"/>
                        </a:rPr>
                        <a:t>Pejabat</a:t>
                      </a:r>
                      <a:r>
                        <a:rPr sz="1500" dirty="0">
                          <a:solidFill>
                            <a:srgbClr val="1F3863"/>
                          </a:solidFill>
                          <a:latin typeface="Trebuchet MS"/>
                          <a:cs typeface="Trebuchet MS"/>
                        </a:rPr>
                        <a:t>	</a:t>
                      </a:r>
                      <a:r>
                        <a:rPr sz="1500" spc="-10" dirty="0">
                          <a:solidFill>
                            <a:srgbClr val="1F3863"/>
                          </a:solidFill>
                          <a:latin typeface="Trebuchet MS"/>
                          <a:cs typeface="Trebuchet MS"/>
                        </a:rPr>
                        <a:t>Negara,</a:t>
                      </a:r>
                      <a:r>
                        <a:rPr sz="1500" dirty="0">
                          <a:solidFill>
                            <a:srgbClr val="1F3863"/>
                          </a:solidFill>
                          <a:latin typeface="Trebuchet MS"/>
                          <a:cs typeface="Trebuchet MS"/>
                        </a:rPr>
                        <a:t>	</a:t>
                      </a:r>
                      <a:r>
                        <a:rPr sz="1500" spc="-25" dirty="0">
                          <a:solidFill>
                            <a:srgbClr val="1F3863"/>
                          </a:solidFill>
                          <a:latin typeface="Trebuchet MS"/>
                          <a:cs typeface="Trebuchet MS"/>
                        </a:rPr>
                        <a:t>PNS</a:t>
                      </a:r>
                      <a:endParaRPr sz="1500">
                        <a:latin typeface="Trebuchet MS"/>
                        <a:cs typeface="Trebuchet MS"/>
                      </a:endParaRPr>
                    </a:p>
                    <a:p>
                      <a:pPr marL="68580" marR="62230">
                        <a:lnSpc>
                          <a:spcPct val="100000"/>
                        </a:lnSpc>
                      </a:pPr>
                      <a:r>
                        <a:rPr sz="1500" dirty="0">
                          <a:solidFill>
                            <a:srgbClr val="1F3863"/>
                          </a:solidFill>
                          <a:latin typeface="Trebuchet MS"/>
                          <a:cs typeface="Trebuchet MS"/>
                        </a:rPr>
                        <a:t>Golongan</a:t>
                      </a:r>
                      <a:r>
                        <a:rPr sz="1500" spc="340" dirty="0">
                          <a:solidFill>
                            <a:srgbClr val="1F3863"/>
                          </a:solidFill>
                          <a:latin typeface="Trebuchet MS"/>
                          <a:cs typeface="Trebuchet MS"/>
                        </a:rPr>
                        <a:t> </a:t>
                      </a:r>
                      <a:r>
                        <a:rPr sz="1500" dirty="0">
                          <a:solidFill>
                            <a:srgbClr val="1F3863"/>
                          </a:solidFill>
                          <a:latin typeface="Trebuchet MS"/>
                          <a:cs typeface="Trebuchet MS"/>
                        </a:rPr>
                        <a:t>IV,</a:t>
                      </a:r>
                      <a:r>
                        <a:rPr sz="1500" spc="360" dirty="0">
                          <a:solidFill>
                            <a:srgbClr val="1F3863"/>
                          </a:solidFill>
                          <a:latin typeface="Trebuchet MS"/>
                          <a:cs typeface="Trebuchet MS"/>
                        </a:rPr>
                        <a:t> </a:t>
                      </a:r>
                      <a:r>
                        <a:rPr sz="1500" dirty="0">
                          <a:solidFill>
                            <a:srgbClr val="1F3863"/>
                          </a:solidFill>
                          <a:latin typeface="Trebuchet MS"/>
                          <a:cs typeface="Trebuchet MS"/>
                        </a:rPr>
                        <a:t>Anggota</a:t>
                      </a:r>
                      <a:r>
                        <a:rPr sz="1500" spc="345" dirty="0">
                          <a:solidFill>
                            <a:srgbClr val="1F3863"/>
                          </a:solidFill>
                          <a:latin typeface="Trebuchet MS"/>
                          <a:cs typeface="Trebuchet MS"/>
                        </a:rPr>
                        <a:t> </a:t>
                      </a:r>
                      <a:r>
                        <a:rPr sz="1500" dirty="0">
                          <a:solidFill>
                            <a:srgbClr val="1F3863"/>
                          </a:solidFill>
                          <a:latin typeface="Trebuchet MS"/>
                          <a:cs typeface="Trebuchet MS"/>
                        </a:rPr>
                        <a:t>TNI</a:t>
                      </a:r>
                      <a:r>
                        <a:rPr sz="1500" spc="355" dirty="0">
                          <a:solidFill>
                            <a:srgbClr val="1F3863"/>
                          </a:solidFill>
                          <a:latin typeface="Trebuchet MS"/>
                          <a:cs typeface="Trebuchet MS"/>
                        </a:rPr>
                        <a:t> </a:t>
                      </a:r>
                      <a:r>
                        <a:rPr sz="1500" dirty="0">
                          <a:solidFill>
                            <a:srgbClr val="1F3863"/>
                          </a:solidFill>
                          <a:latin typeface="Trebuchet MS"/>
                          <a:cs typeface="Trebuchet MS"/>
                        </a:rPr>
                        <a:t>dan</a:t>
                      </a:r>
                      <a:r>
                        <a:rPr sz="1500" spc="345" dirty="0">
                          <a:solidFill>
                            <a:srgbClr val="1F3863"/>
                          </a:solidFill>
                          <a:latin typeface="Trebuchet MS"/>
                          <a:cs typeface="Trebuchet MS"/>
                        </a:rPr>
                        <a:t> </a:t>
                      </a:r>
                      <a:r>
                        <a:rPr sz="1500" dirty="0">
                          <a:solidFill>
                            <a:srgbClr val="1F3863"/>
                          </a:solidFill>
                          <a:latin typeface="Trebuchet MS"/>
                          <a:cs typeface="Trebuchet MS"/>
                        </a:rPr>
                        <a:t>Anggota</a:t>
                      </a:r>
                      <a:r>
                        <a:rPr sz="1500" spc="345" dirty="0">
                          <a:solidFill>
                            <a:srgbClr val="1F3863"/>
                          </a:solidFill>
                          <a:latin typeface="Trebuchet MS"/>
                          <a:cs typeface="Trebuchet MS"/>
                        </a:rPr>
                        <a:t> </a:t>
                      </a:r>
                      <a:r>
                        <a:rPr sz="1500" dirty="0">
                          <a:solidFill>
                            <a:srgbClr val="1F3863"/>
                          </a:solidFill>
                          <a:latin typeface="Trebuchet MS"/>
                          <a:cs typeface="Trebuchet MS"/>
                        </a:rPr>
                        <a:t>POLRI</a:t>
                      </a:r>
                      <a:r>
                        <a:rPr sz="1500" spc="350" dirty="0">
                          <a:solidFill>
                            <a:srgbClr val="1F3863"/>
                          </a:solidFill>
                          <a:latin typeface="Trebuchet MS"/>
                          <a:cs typeface="Trebuchet MS"/>
                        </a:rPr>
                        <a:t> </a:t>
                      </a:r>
                      <a:r>
                        <a:rPr sz="1500" dirty="0">
                          <a:solidFill>
                            <a:srgbClr val="1F3863"/>
                          </a:solidFill>
                          <a:latin typeface="Trebuchet MS"/>
                          <a:cs typeface="Trebuchet MS"/>
                        </a:rPr>
                        <a:t>Golongan</a:t>
                      </a:r>
                      <a:r>
                        <a:rPr sz="1500" spc="360" dirty="0">
                          <a:solidFill>
                            <a:srgbClr val="1F3863"/>
                          </a:solidFill>
                          <a:latin typeface="Trebuchet MS"/>
                          <a:cs typeface="Trebuchet MS"/>
                        </a:rPr>
                        <a:t> </a:t>
                      </a:r>
                      <a:r>
                        <a:rPr sz="1500" dirty="0">
                          <a:solidFill>
                            <a:srgbClr val="1F3863"/>
                          </a:solidFill>
                          <a:latin typeface="Trebuchet MS"/>
                          <a:cs typeface="Trebuchet MS"/>
                        </a:rPr>
                        <a:t>Pangkat</a:t>
                      </a:r>
                      <a:r>
                        <a:rPr sz="1500" spc="345" dirty="0">
                          <a:solidFill>
                            <a:srgbClr val="1F3863"/>
                          </a:solidFill>
                          <a:latin typeface="Trebuchet MS"/>
                          <a:cs typeface="Trebuchet MS"/>
                        </a:rPr>
                        <a:t> </a:t>
                      </a:r>
                      <a:r>
                        <a:rPr sz="1500" spc="-10" dirty="0">
                          <a:solidFill>
                            <a:srgbClr val="1F3863"/>
                          </a:solidFill>
                          <a:latin typeface="Trebuchet MS"/>
                          <a:cs typeface="Trebuchet MS"/>
                        </a:rPr>
                        <a:t>Perwira </a:t>
                      </a:r>
                      <a:r>
                        <a:rPr sz="1500" dirty="0">
                          <a:solidFill>
                            <a:srgbClr val="1F3863"/>
                          </a:solidFill>
                          <a:latin typeface="Trebuchet MS"/>
                          <a:cs typeface="Trebuchet MS"/>
                        </a:rPr>
                        <a:t>Menengah</a:t>
                      </a:r>
                      <a:r>
                        <a:rPr sz="1500" spc="-55" dirty="0">
                          <a:solidFill>
                            <a:srgbClr val="1F3863"/>
                          </a:solidFill>
                          <a:latin typeface="Trebuchet MS"/>
                          <a:cs typeface="Trebuchet MS"/>
                        </a:rPr>
                        <a:t> </a:t>
                      </a:r>
                      <a:r>
                        <a:rPr sz="1500" dirty="0">
                          <a:solidFill>
                            <a:srgbClr val="1F3863"/>
                          </a:solidFill>
                          <a:latin typeface="Trebuchet MS"/>
                          <a:cs typeface="Trebuchet MS"/>
                        </a:rPr>
                        <a:t>dan</a:t>
                      </a:r>
                      <a:r>
                        <a:rPr sz="1500" spc="-80" dirty="0">
                          <a:solidFill>
                            <a:srgbClr val="1F3863"/>
                          </a:solidFill>
                          <a:latin typeface="Trebuchet MS"/>
                          <a:cs typeface="Trebuchet MS"/>
                        </a:rPr>
                        <a:t> </a:t>
                      </a:r>
                      <a:r>
                        <a:rPr sz="1500" spc="-10" dirty="0">
                          <a:solidFill>
                            <a:srgbClr val="1F3863"/>
                          </a:solidFill>
                          <a:latin typeface="Trebuchet MS"/>
                          <a:cs typeface="Trebuchet MS"/>
                        </a:rPr>
                        <a:t>Perwira</a:t>
                      </a:r>
                      <a:r>
                        <a:rPr sz="1500" spc="-105" dirty="0">
                          <a:solidFill>
                            <a:srgbClr val="1F3863"/>
                          </a:solidFill>
                          <a:latin typeface="Trebuchet MS"/>
                          <a:cs typeface="Trebuchet MS"/>
                        </a:rPr>
                        <a:t> </a:t>
                      </a:r>
                      <a:r>
                        <a:rPr sz="1500" dirty="0">
                          <a:solidFill>
                            <a:srgbClr val="1F3863"/>
                          </a:solidFill>
                          <a:latin typeface="Trebuchet MS"/>
                          <a:cs typeface="Trebuchet MS"/>
                        </a:rPr>
                        <a:t>Tinggi,</a:t>
                      </a:r>
                      <a:r>
                        <a:rPr sz="1500" spc="-75" dirty="0">
                          <a:solidFill>
                            <a:srgbClr val="1F3863"/>
                          </a:solidFill>
                          <a:latin typeface="Trebuchet MS"/>
                          <a:cs typeface="Trebuchet MS"/>
                        </a:rPr>
                        <a:t> </a:t>
                      </a:r>
                      <a:r>
                        <a:rPr sz="1500" dirty="0">
                          <a:solidFill>
                            <a:srgbClr val="1F3863"/>
                          </a:solidFill>
                          <a:latin typeface="Trebuchet MS"/>
                          <a:cs typeface="Trebuchet MS"/>
                        </a:rPr>
                        <a:t>dan</a:t>
                      </a:r>
                      <a:r>
                        <a:rPr sz="1500" spc="-75" dirty="0">
                          <a:solidFill>
                            <a:srgbClr val="1F3863"/>
                          </a:solidFill>
                          <a:latin typeface="Trebuchet MS"/>
                          <a:cs typeface="Trebuchet MS"/>
                        </a:rPr>
                        <a:t> </a:t>
                      </a:r>
                      <a:r>
                        <a:rPr sz="1500" spc="-10" dirty="0">
                          <a:solidFill>
                            <a:srgbClr val="1F3863"/>
                          </a:solidFill>
                          <a:latin typeface="Trebuchet MS"/>
                          <a:cs typeface="Trebuchet MS"/>
                        </a:rPr>
                        <a:t>Pensiunannya</a:t>
                      </a:r>
                      <a:endParaRPr sz="1500">
                        <a:latin typeface="Trebuchet MS"/>
                        <a:cs typeface="Trebuchet MS"/>
                      </a:endParaRPr>
                    </a:p>
                  </a:txBody>
                  <a:tcPr marL="0" marR="0" marT="0" marB="0">
                    <a:lnL w="9525">
                      <a:solidFill>
                        <a:srgbClr val="B6503C"/>
                      </a:solidFill>
                      <a:prstDash val="solid"/>
                    </a:lnL>
                    <a:lnR w="12700">
                      <a:solidFill>
                        <a:srgbClr val="001F5F"/>
                      </a:solidFill>
                      <a:prstDash val="solid"/>
                    </a:lnR>
                    <a:lnT w="9525">
                      <a:solidFill>
                        <a:srgbClr val="B6503C"/>
                      </a:solidFill>
                      <a:prstDash val="solid"/>
                    </a:lnT>
                    <a:lnB w="9525">
                      <a:solidFill>
                        <a:srgbClr val="B6503C"/>
                      </a:solidFill>
                      <a:prstDash val="solid"/>
                    </a:lnB>
                    <a:solidFill>
                      <a:srgbClr val="FFFFFF"/>
                    </a:solidFill>
                  </a:tcPr>
                </a:tc>
                <a:tc>
                  <a:txBody>
                    <a:bodyPr/>
                    <a:lstStyle/>
                    <a:p>
                      <a:pPr>
                        <a:lnSpc>
                          <a:spcPct val="100000"/>
                        </a:lnSpc>
                        <a:spcBef>
                          <a:spcPts val="50"/>
                        </a:spcBef>
                      </a:pPr>
                      <a:endParaRPr sz="1500" dirty="0">
                        <a:latin typeface="Times New Roman"/>
                        <a:cs typeface="Times New Roman"/>
                      </a:endParaRPr>
                    </a:p>
                    <a:p>
                      <a:pPr marL="3810" algn="ctr">
                        <a:lnSpc>
                          <a:spcPct val="100000"/>
                        </a:lnSpc>
                      </a:pPr>
                      <a:r>
                        <a:rPr sz="1500" spc="-25" dirty="0">
                          <a:solidFill>
                            <a:srgbClr val="001F5F"/>
                          </a:solidFill>
                          <a:latin typeface="Trebuchet MS"/>
                          <a:cs typeface="Trebuchet MS"/>
                        </a:rPr>
                        <a:t>15%</a:t>
                      </a:r>
                      <a:endParaRPr sz="1500" dirty="0">
                        <a:latin typeface="Trebuchet MS"/>
                        <a:cs typeface="Trebuchet MS"/>
                      </a:endParaRPr>
                    </a:p>
                  </a:txBody>
                  <a:tcPr marL="0" marR="0" marT="5159" marB="0">
                    <a:lnL w="12700">
                      <a:solidFill>
                        <a:srgbClr val="001F5F"/>
                      </a:solidFill>
                      <a:prstDash val="solid"/>
                    </a:lnL>
                    <a:lnR w="9525">
                      <a:solidFill>
                        <a:srgbClr val="B6503C"/>
                      </a:solidFill>
                      <a:prstDash val="solid"/>
                    </a:lnR>
                    <a:lnT w="9525">
                      <a:solidFill>
                        <a:srgbClr val="B6503C"/>
                      </a:solidFill>
                      <a:prstDash val="solid"/>
                    </a:lnT>
                    <a:lnB w="9525">
                      <a:solidFill>
                        <a:srgbClr val="B6503C"/>
                      </a:solidFill>
                      <a:prstDash val="solid"/>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942500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770191" y="1486186"/>
            <a:ext cx="2625709" cy="866156"/>
          </a:xfrm>
          <a:prstGeom prst="rect">
            <a:avLst/>
          </a:prstGeom>
        </p:spPr>
      </p:pic>
      <p:sp>
        <p:nvSpPr>
          <p:cNvPr id="3" name="object 3"/>
          <p:cNvSpPr txBox="1"/>
          <p:nvPr/>
        </p:nvSpPr>
        <p:spPr>
          <a:xfrm>
            <a:off x="1123403" y="1757981"/>
            <a:ext cx="1922899" cy="310502"/>
          </a:xfrm>
          <a:prstGeom prst="rect">
            <a:avLst/>
          </a:prstGeom>
        </p:spPr>
        <p:txBody>
          <a:bodyPr vert="horz" wrap="square" lIns="0" tIns="10319" rIns="0" bIns="0" rtlCol="0">
            <a:spAutoFit/>
          </a:bodyPr>
          <a:lstStyle/>
          <a:p>
            <a:pPr marL="10319" marR="4128" indent="87709">
              <a:spcBef>
                <a:spcPts val="81"/>
              </a:spcBef>
            </a:pPr>
            <a:r>
              <a:rPr sz="975" b="1" spc="-20" dirty="0">
                <a:solidFill>
                  <a:srgbClr val="FFFFFF"/>
                </a:solidFill>
                <a:latin typeface="Trebuchet MS"/>
                <a:cs typeface="Trebuchet MS"/>
              </a:rPr>
              <a:t>PEGAWAI</a:t>
            </a:r>
            <a:r>
              <a:rPr sz="975" b="1" spc="-28" dirty="0">
                <a:solidFill>
                  <a:srgbClr val="FFFFFF"/>
                </a:solidFill>
                <a:latin typeface="Trebuchet MS"/>
                <a:cs typeface="Trebuchet MS"/>
              </a:rPr>
              <a:t> </a:t>
            </a:r>
            <a:r>
              <a:rPr sz="975" b="1" spc="-16" dirty="0">
                <a:solidFill>
                  <a:srgbClr val="FFFFFF"/>
                </a:solidFill>
                <a:latin typeface="Trebuchet MS"/>
                <a:cs typeface="Trebuchet MS"/>
              </a:rPr>
              <a:t>TETAP</a:t>
            </a:r>
            <a:r>
              <a:rPr sz="975" b="1" spc="-33" dirty="0">
                <a:solidFill>
                  <a:srgbClr val="FFFFFF"/>
                </a:solidFill>
                <a:latin typeface="Trebuchet MS"/>
                <a:cs typeface="Trebuchet MS"/>
              </a:rPr>
              <a:t> </a:t>
            </a:r>
            <a:r>
              <a:rPr sz="975" b="1" dirty="0">
                <a:solidFill>
                  <a:srgbClr val="FFFFFF"/>
                </a:solidFill>
                <a:latin typeface="Trebuchet MS"/>
                <a:cs typeface="Trebuchet MS"/>
              </a:rPr>
              <a:t>&amp;</a:t>
            </a:r>
            <a:r>
              <a:rPr sz="975" b="1" spc="-24" dirty="0">
                <a:solidFill>
                  <a:srgbClr val="FFFFFF"/>
                </a:solidFill>
                <a:latin typeface="Trebuchet MS"/>
                <a:cs typeface="Trebuchet MS"/>
              </a:rPr>
              <a:t> </a:t>
            </a:r>
            <a:r>
              <a:rPr sz="975" b="1" spc="-8" dirty="0">
                <a:solidFill>
                  <a:srgbClr val="FFFFFF"/>
                </a:solidFill>
                <a:latin typeface="Trebuchet MS"/>
                <a:cs typeface="Trebuchet MS"/>
              </a:rPr>
              <a:t>PENSIUNAN PNS/TNI/POLRI/PEJABAT</a:t>
            </a:r>
            <a:r>
              <a:rPr sz="975" b="1" spc="-20" dirty="0">
                <a:solidFill>
                  <a:srgbClr val="FFFFFF"/>
                </a:solidFill>
                <a:latin typeface="Trebuchet MS"/>
                <a:cs typeface="Trebuchet MS"/>
              </a:rPr>
              <a:t> </a:t>
            </a:r>
            <a:r>
              <a:rPr sz="975" b="1" spc="-8" dirty="0">
                <a:solidFill>
                  <a:srgbClr val="FFFFFF"/>
                </a:solidFill>
                <a:latin typeface="Trebuchet MS"/>
                <a:cs typeface="Trebuchet MS"/>
              </a:rPr>
              <a:t>NEGARA</a:t>
            </a:r>
            <a:endParaRPr sz="975">
              <a:latin typeface="Trebuchet MS"/>
              <a:cs typeface="Trebuchet MS"/>
            </a:endParaRPr>
          </a:p>
        </p:txBody>
      </p:sp>
      <p:pic>
        <p:nvPicPr>
          <p:cNvPr id="4" name="object 4"/>
          <p:cNvPicPr/>
          <p:nvPr/>
        </p:nvPicPr>
        <p:blipFill>
          <a:blip r:embed="rId3" cstate="print"/>
          <a:stretch>
            <a:fillRect/>
          </a:stretch>
        </p:blipFill>
        <p:spPr>
          <a:xfrm>
            <a:off x="756570" y="4439412"/>
            <a:ext cx="2677716" cy="384476"/>
          </a:xfrm>
          <a:prstGeom prst="rect">
            <a:avLst/>
          </a:prstGeom>
        </p:spPr>
      </p:pic>
      <p:sp>
        <p:nvSpPr>
          <p:cNvPr id="5" name="object 5"/>
          <p:cNvSpPr txBox="1"/>
          <p:nvPr/>
        </p:nvSpPr>
        <p:spPr>
          <a:xfrm>
            <a:off x="1613233" y="4545489"/>
            <a:ext cx="966351" cy="160461"/>
          </a:xfrm>
          <a:prstGeom prst="rect">
            <a:avLst/>
          </a:prstGeom>
        </p:spPr>
        <p:txBody>
          <a:bodyPr vert="horz" wrap="square" lIns="0" tIns="10319" rIns="0" bIns="0" rtlCol="0">
            <a:spAutoFit/>
          </a:bodyPr>
          <a:lstStyle/>
          <a:p>
            <a:pPr marL="10319">
              <a:spcBef>
                <a:spcPts val="81"/>
              </a:spcBef>
            </a:pPr>
            <a:r>
              <a:rPr sz="975" b="1" dirty="0">
                <a:solidFill>
                  <a:srgbClr val="FFFFFF"/>
                </a:solidFill>
                <a:latin typeface="Trebuchet MS"/>
                <a:cs typeface="Trebuchet MS"/>
              </a:rPr>
              <a:t>BUKAN</a:t>
            </a:r>
            <a:r>
              <a:rPr sz="975" b="1" spc="-28" dirty="0">
                <a:solidFill>
                  <a:srgbClr val="FFFFFF"/>
                </a:solidFill>
                <a:latin typeface="Trebuchet MS"/>
                <a:cs typeface="Trebuchet MS"/>
              </a:rPr>
              <a:t> </a:t>
            </a:r>
            <a:r>
              <a:rPr sz="975" b="1" spc="-8" dirty="0">
                <a:solidFill>
                  <a:srgbClr val="FFFFFF"/>
                </a:solidFill>
                <a:latin typeface="Trebuchet MS"/>
                <a:cs typeface="Trebuchet MS"/>
              </a:rPr>
              <a:t>PEGAWAI</a:t>
            </a:r>
            <a:endParaRPr sz="975">
              <a:latin typeface="Trebuchet MS"/>
              <a:cs typeface="Trebuchet MS"/>
            </a:endParaRPr>
          </a:p>
        </p:txBody>
      </p:sp>
      <p:pic>
        <p:nvPicPr>
          <p:cNvPr id="6" name="object 6"/>
          <p:cNvPicPr/>
          <p:nvPr/>
        </p:nvPicPr>
        <p:blipFill>
          <a:blip r:embed="rId4" cstate="print"/>
          <a:stretch>
            <a:fillRect/>
          </a:stretch>
        </p:blipFill>
        <p:spPr>
          <a:xfrm>
            <a:off x="3951256" y="1475031"/>
            <a:ext cx="2051161" cy="412966"/>
          </a:xfrm>
          <a:prstGeom prst="rect">
            <a:avLst/>
          </a:prstGeom>
        </p:spPr>
      </p:pic>
      <p:sp>
        <p:nvSpPr>
          <p:cNvPr id="7" name="object 7"/>
          <p:cNvSpPr txBox="1"/>
          <p:nvPr/>
        </p:nvSpPr>
        <p:spPr>
          <a:xfrm>
            <a:off x="4424370" y="1519928"/>
            <a:ext cx="1107718"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Setiap</a:t>
            </a:r>
            <a:r>
              <a:rPr sz="975" b="1" spc="-12" dirty="0">
                <a:latin typeface="Trebuchet MS"/>
                <a:cs typeface="Trebuchet MS"/>
              </a:rPr>
              <a:t> </a:t>
            </a:r>
            <a:r>
              <a:rPr sz="975" b="1" dirty="0">
                <a:latin typeface="Trebuchet MS"/>
                <a:cs typeface="Trebuchet MS"/>
              </a:rPr>
              <a:t>masa</a:t>
            </a:r>
            <a:r>
              <a:rPr sz="975" b="1" spc="-20" dirty="0">
                <a:latin typeface="Trebuchet MS"/>
                <a:cs typeface="Trebuchet MS"/>
              </a:rPr>
              <a:t> </a:t>
            </a:r>
            <a:r>
              <a:rPr sz="975" b="1" spc="-8" dirty="0">
                <a:latin typeface="Trebuchet MS"/>
                <a:cs typeface="Trebuchet MS"/>
              </a:rPr>
              <a:t>pajak,</a:t>
            </a:r>
            <a:endParaRPr sz="975">
              <a:latin typeface="Trebuchet MS"/>
              <a:cs typeface="Trebuchet MS"/>
            </a:endParaRPr>
          </a:p>
        </p:txBody>
      </p:sp>
      <p:sp>
        <p:nvSpPr>
          <p:cNvPr id="8" name="object 8"/>
          <p:cNvSpPr txBox="1"/>
          <p:nvPr/>
        </p:nvSpPr>
        <p:spPr>
          <a:xfrm>
            <a:off x="4195294" y="1668518"/>
            <a:ext cx="1602502" cy="160461"/>
          </a:xfrm>
          <a:prstGeom prst="rect">
            <a:avLst/>
          </a:prstGeom>
        </p:spPr>
        <p:txBody>
          <a:bodyPr vert="horz" wrap="square" lIns="0" tIns="10319" rIns="0" bIns="0" rtlCol="0">
            <a:spAutoFit/>
          </a:bodyPr>
          <a:lstStyle/>
          <a:p>
            <a:pPr marL="10319">
              <a:spcBef>
                <a:spcPts val="81"/>
              </a:spcBef>
            </a:pPr>
            <a:r>
              <a:rPr sz="975" dirty="0">
                <a:latin typeface="Trebuchet MS"/>
                <a:cs typeface="Trebuchet MS"/>
              </a:rPr>
              <a:t>kecuali</a:t>
            </a:r>
            <a:r>
              <a:rPr sz="975" spc="-37" dirty="0">
                <a:latin typeface="Trebuchet MS"/>
                <a:cs typeface="Trebuchet MS"/>
              </a:rPr>
              <a:t> </a:t>
            </a:r>
            <a:r>
              <a:rPr sz="975" b="1" dirty="0">
                <a:latin typeface="Trebuchet MS"/>
                <a:cs typeface="Trebuchet MS"/>
              </a:rPr>
              <a:t>masa</a:t>
            </a:r>
            <a:r>
              <a:rPr sz="975" b="1" spc="-12" dirty="0">
                <a:latin typeface="Trebuchet MS"/>
                <a:cs typeface="Trebuchet MS"/>
              </a:rPr>
              <a:t> </a:t>
            </a:r>
            <a:r>
              <a:rPr sz="975" b="1" dirty="0">
                <a:latin typeface="Trebuchet MS"/>
                <a:cs typeface="Trebuchet MS"/>
              </a:rPr>
              <a:t>pajak</a:t>
            </a:r>
            <a:r>
              <a:rPr sz="975" b="1" spc="-12" dirty="0">
                <a:latin typeface="Trebuchet MS"/>
                <a:cs typeface="Trebuchet MS"/>
              </a:rPr>
              <a:t> </a:t>
            </a:r>
            <a:r>
              <a:rPr sz="975" b="1" spc="-8" dirty="0">
                <a:latin typeface="Trebuchet MS"/>
                <a:cs typeface="Trebuchet MS"/>
              </a:rPr>
              <a:t>terakhir</a:t>
            </a:r>
            <a:endParaRPr sz="975">
              <a:latin typeface="Trebuchet MS"/>
              <a:cs typeface="Trebuchet MS"/>
            </a:endParaRPr>
          </a:p>
        </p:txBody>
      </p:sp>
      <p:pic>
        <p:nvPicPr>
          <p:cNvPr id="9" name="object 9"/>
          <p:cNvPicPr/>
          <p:nvPr/>
        </p:nvPicPr>
        <p:blipFill>
          <a:blip r:embed="rId5" cstate="print"/>
          <a:stretch>
            <a:fillRect/>
          </a:stretch>
        </p:blipFill>
        <p:spPr>
          <a:xfrm>
            <a:off x="4044125" y="4418351"/>
            <a:ext cx="2052399" cy="427825"/>
          </a:xfrm>
          <a:prstGeom prst="rect">
            <a:avLst/>
          </a:prstGeom>
        </p:spPr>
      </p:pic>
      <p:sp>
        <p:nvSpPr>
          <p:cNvPr id="10" name="object 10"/>
          <p:cNvSpPr txBox="1"/>
          <p:nvPr/>
        </p:nvSpPr>
        <p:spPr>
          <a:xfrm>
            <a:off x="4248746" y="4471194"/>
            <a:ext cx="1647388" cy="310502"/>
          </a:xfrm>
          <a:prstGeom prst="rect">
            <a:avLst/>
          </a:prstGeom>
        </p:spPr>
        <p:txBody>
          <a:bodyPr vert="horz" wrap="square" lIns="0" tIns="10319" rIns="0" bIns="0" rtlCol="0">
            <a:spAutoFit/>
          </a:bodyPr>
          <a:lstStyle/>
          <a:p>
            <a:pPr marL="438547" marR="4128" indent="-428744">
              <a:spcBef>
                <a:spcPts val="81"/>
              </a:spcBef>
            </a:pPr>
            <a:r>
              <a:rPr sz="975" b="1" dirty="0">
                <a:latin typeface="Trebuchet MS"/>
                <a:cs typeface="Trebuchet MS"/>
              </a:rPr>
              <a:t>Setiap</a:t>
            </a:r>
            <a:r>
              <a:rPr sz="975" b="1" spc="-28" dirty="0">
                <a:latin typeface="Trebuchet MS"/>
                <a:cs typeface="Trebuchet MS"/>
              </a:rPr>
              <a:t> </a:t>
            </a:r>
            <a:r>
              <a:rPr sz="975" b="1" dirty="0">
                <a:latin typeface="Trebuchet MS"/>
                <a:cs typeface="Trebuchet MS"/>
              </a:rPr>
              <a:t>Masa</a:t>
            </a:r>
            <a:r>
              <a:rPr sz="975" b="1" spc="-33" dirty="0">
                <a:latin typeface="Trebuchet MS"/>
                <a:cs typeface="Trebuchet MS"/>
              </a:rPr>
              <a:t> </a:t>
            </a:r>
            <a:r>
              <a:rPr sz="975" b="1" dirty="0">
                <a:latin typeface="Trebuchet MS"/>
                <a:cs typeface="Trebuchet MS"/>
              </a:rPr>
              <a:t>Pajak</a:t>
            </a:r>
            <a:r>
              <a:rPr sz="975" b="1" spc="-28" dirty="0">
                <a:latin typeface="Trebuchet MS"/>
                <a:cs typeface="Trebuchet MS"/>
              </a:rPr>
              <a:t> </a:t>
            </a:r>
            <a:r>
              <a:rPr sz="975" b="1" dirty="0">
                <a:latin typeface="Trebuchet MS"/>
                <a:cs typeface="Trebuchet MS"/>
              </a:rPr>
              <a:t>atau</a:t>
            </a:r>
            <a:r>
              <a:rPr sz="975" b="1" spc="-33" dirty="0">
                <a:latin typeface="Trebuchet MS"/>
                <a:cs typeface="Trebuchet MS"/>
              </a:rPr>
              <a:t> </a:t>
            </a:r>
            <a:r>
              <a:rPr sz="975" b="1" spc="-16" dirty="0">
                <a:latin typeface="Trebuchet MS"/>
                <a:cs typeface="Trebuchet MS"/>
              </a:rPr>
              <a:t>pada </a:t>
            </a:r>
            <a:r>
              <a:rPr sz="975" b="1" dirty="0">
                <a:latin typeface="Trebuchet MS"/>
                <a:cs typeface="Trebuchet MS"/>
              </a:rPr>
              <a:t>saat</a:t>
            </a:r>
            <a:r>
              <a:rPr sz="975" b="1" spc="-8" dirty="0">
                <a:latin typeface="Trebuchet MS"/>
                <a:cs typeface="Trebuchet MS"/>
              </a:rPr>
              <a:t> terutang</a:t>
            </a:r>
            <a:endParaRPr sz="975">
              <a:latin typeface="Trebuchet MS"/>
              <a:cs typeface="Trebuchet MS"/>
            </a:endParaRPr>
          </a:p>
        </p:txBody>
      </p:sp>
      <p:pic>
        <p:nvPicPr>
          <p:cNvPr id="11" name="object 11"/>
          <p:cNvPicPr/>
          <p:nvPr/>
        </p:nvPicPr>
        <p:blipFill>
          <a:blip r:embed="rId6" cstate="print"/>
          <a:stretch>
            <a:fillRect/>
          </a:stretch>
        </p:blipFill>
        <p:spPr>
          <a:xfrm>
            <a:off x="6684074" y="1471316"/>
            <a:ext cx="2254234" cy="416681"/>
          </a:xfrm>
          <a:prstGeom prst="rect">
            <a:avLst/>
          </a:prstGeom>
        </p:spPr>
      </p:pic>
      <p:sp>
        <p:nvSpPr>
          <p:cNvPr id="12" name="object 12"/>
          <p:cNvSpPr txBox="1"/>
          <p:nvPr/>
        </p:nvSpPr>
        <p:spPr>
          <a:xfrm>
            <a:off x="6848347" y="1592468"/>
            <a:ext cx="1928574"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TER</a:t>
            </a:r>
            <a:r>
              <a:rPr sz="975" b="1" spc="-16" dirty="0">
                <a:latin typeface="Trebuchet MS"/>
                <a:cs typeface="Trebuchet MS"/>
              </a:rPr>
              <a:t> </a:t>
            </a:r>
            <a:r>
              <a:rPr sz="975" b="1" dirty="0">
                <a:latin typeface="Trebuchet MS"/>
                <a:cs typeface="Trebuchet MS"/>
              </a:rPr>
              <a:t>Bulanan X</a:t>
            </a:r>
            <a:r>
              <a:rPr sz="975" b="1" spc="-20" dirty="0">
                <a:latin typeface="Trebuchet MS"/>
                <a:cs typeface="Trebuchet MS"/>
              </a:rPr>
              <a:t> </a:t>
            </a:r>
            <a:r>
              <a:rPr sz="975" b="1" spc="-8" dirty="0">
                <a:latin typeface="Trebuchet MS"/>
                <a:cs typeface="Trebuchet MS"/>
              </a:rPr>
              <a:t>Penghasilan</a:t>
            </a:r>
            <a:r>
              <a:rPr sz="975" b="1" spc="-4" dirty="0">
                <a:latin typeface="Trebuchet MS"/>
                <a:cs typeface="Trebuchet MS"/>
              </a:rPr>
              <a:t> </a:t>
            </a:r>
            <a:r>
              <a:rPr sz="975" b="1" spc="-16" dirty="0">
                <a:latin typeface="Trebuchet MS"/>
                <a:cs typeface="Trebuchet MS"/>
              </a:rPr>
              <a:t>Bruto</a:t>
            </a:r>
            <a:endParaRPr sz="975">
              <a:latin typeface="Trebuchet MS"/>
              <a:cs typeface="Trebuchet MS"/>
            </a:endParaRPr>
          </a:p>
        </p:txBody>
      </p:sp>
      <p:pic>
        <p:nvPicPr>
          <p:cNvPr id="13" name="object 13"/>
          <p:cNvPicPr/>
          <p:nvPr/>
        </p:nvPicPr>
        <p:blipFill>
          <a:blip r:embed="rId7" cstate="print"/>
          <a:stretch>
            <a:fillRect/>
          </a:stretch>
        </p:blipFill>
        <p:spPr>
          <a:xfrm>
            <a:off x="6679121" y="4422066"/>
            <a:ext cx="2265378" cy="436493"/>
          </a:xfrm>
          <a:prstGeom prst="rect">
            <a:avLst/>
          </a:prstGeom>
        </p:spPr>
      </p:pic>
      <p:sp>
        <p:nvSpPr>
          <p:cNvPr id="14" name="object 14"/>
          <p:cNvSpPr txBox="1"/>
          <p:nvPr/>
        </p:nvSpPr>
        <p:spPr>
          <a:xfrm>
            <a:off x="6902625" y="4553950"/>
            <a:ext cx="1820743"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Ph</a:t>
            </a:r>
            <a:r>
              <a:rPr sz="975" b="1" spc="-28" dirty="0">
                <a:latin typeface="Trebuchet MS"/>
                <a:cs typeface="Trebuchet MS"/>
              </a:rPr>
              <a:t> </a:t>
            </a:r>
            <a:r>
              <a:rPr sz="975" b="1" dirty="0">
                <a:latin typeface="Trebuchet MS"/>
                <a:cs typeface="Trebuchet MS"/>
              </a:rPr>
              <a:t>Bruto</a:t>
            </a:r>
            <a:r>
              <a:rPr sz="975" b="1" spc="-33" dirty="0">
                <a:latin typeface="Trebuchet MS"/>
                <a:cs typeface="Trebuchet MS"/>
              </a:rPr>
              <a:t> </a:t>
            </a:r>
            <a:r>
              <a:rPr sz="975" b="1" dirty="0">
                <a:latin typeface="Trebuchet MS"/>
                <a:cs typeface="Trebuchet MS"/>
              </a:rPr>
              <a:t>X</a:t>
            </a:r>
            <a:r>
              <a:rPr sz="975" b="1" spc="-20" dirty="0">
                <a:latin typeface="Trebuchet MS"/>
                <a:cs typeface="Trebuchet MS"/>
              </a:rPr>
              <a:t> </a:t>
            </a:r>
            <a:r>
              <a:rPr sz="975" b="1" dirty="0">
                <a:latin typeface="Trebuchet MS"/>
                <a:cs typeface="Trebuchet MS"/>
              </a:rPr>
              <a:t>50%</a:t>
            </a:r>
            <a:r>
              <a:rPr sz="975" b="1" spc="-24" dirty="0">
                <a:latin typeface="Trebuchet MS"/>
                <a:cs typeface="Trebuchet MS"/>
              </a:rPr>
              <a:t> </a:t>
            </a:r>
            <a:r>
              <a:rPr sz="975" b="1" dirty="0">
                <a:latin typeface="Trebuchet MS"/>
                <a:cs typeface="Trebuchet MS"/>
              </a:rPr>
              <a:t>X</a:t>
            </a:r>
            <a:r>
              <a:rPr sz="975" b="1" spc="-41" dirty="0">
                <a:latin typeface="Trebuchet MS"/>
                <a:cs typeface="Trebuchet MS"/>
              </a:rPr>
              <a:t> </a:t>
            </a:r>
            <a:r>
              <a:rPr sz="975" b="1" spc="-16" dirty="0">
                <a:latin typeface="Trebuchet MS"/>
                <a:cs typeface="Trebuchet MS"/>
              </a:rPr>
              <a:t>Tarif</a:t>
            </a:r>
            <a:r>
              <a:rPr sz="975" b="1" spc="-20" dirty="0">
                <a:latin typeface="Trebuchet MS"/>
                <a:cs typeface="Trebuchet MS"/>
              </a:rPr>
              <a:t> </a:t>
            </a:r>
            <a:r>
              <a:rPr sz="975" b="1" dirty="0">
                <a:latin typeface="Trebuchet MS"/>
                <a:cs typeface="Trebuchet MS"/>
              </a:rPr>
              <a:t>Pasal</a:t>
            </a:r>
            <a:r>
              <a:rPr sz="975" b="1" spc="-28" dirty="0">
                <a:latin typeface="Trebuchet MS"/>
                <a:cs typeface="Trebuchet MS"/>
              </a:rPr>
              <a:t> </a:t>
            </a:r>
            <a:r>
              <a:rPr sz="975" b="1" spc="-20" dirty="0">
                <a:latin typeface="Trebuchet MS"/>
                <a:cs typeface="Trebuchet MS"/>
              </a:rPr>
              <a:t>17</a:t>
            </a:r>
            <a:endParaRPr sz="975">
              <a:latin typeface="Trebuchet MS"/>
              <a:cs typeface="Trebuchet MS"/>
            </a:endParaRPr>
          </a:p>
        </p:txBody>
      </p:sp>
      <p:pic>
        <p:nvPicPr>
          <p:cNvPr id="15" name="object 15"/>
          <p:cNvPicPr/>
          <p:nvPr/>
        </p:nvPicPr>
        <p:blipFill>
          <a:blip r:embed="rId8" cstate="print"/>
          <a:stretch>
            <a:fillRect/>
          </a:stretch>
        </p:blipFill>
        <p:spPr>
          <a:xfrm>
            <a:off x="757809" y="2999328"/>
            <a:ext cx="2661618" cy="1355264"/>
          </a:xfrm>
          <a:prstGeom prst="rect">
            <a:avLst/>
          </a:prstGeom>
        </p:spPr>
      </p:pic>
      <p:sp>
        <p:nvSpPr>
          <p:cNvPr id="16" name="object 16"/>
          <p:cNvSpPr txBox="1"/>
          <p:nvPr/>
        </p:nvSpPr>
        <p:spPr>
          <a:xfrm>
            <a:off x="1433480" y="3589828"/>
            <a:ext cx="1312029" cy="160461"/>
          </a:xfrm>
          <a:prstGeom prst="rect">
            <a:avLst/>
          </a:prstGeom>
        </p:spPr>
        <p:txBody>
          <a:bodyPr vert="horz" wrap="square" lIns="0" tIns="10319" rIns="0" bIns="0" rtlCol="0">
            <a:spAutoFit/>
          </a:bodyPr>
          <a:lstStyle/>
          <a:p>
            <a:pPr marL="10319">
              <a:spcBef>
                <a:spcPts val="81"/>
              </a:spcBef>
            </a:pPr>
            <a:r>
              <a:rPr sz="975" b="1" spc="-16" dirty="0">
                <a:solidFill>
                  <a:srgbClr val="FFFFFF"/>
                </a:solidFill>
                <a:latin typeface="Trebuchet MS"/>
                <a:cs typeface="Trebuchet MS"/>
              </a:rPr>
              <a:t>PEGAWAI</a:t>
            </a:r>
            <a:r>
              <a:rPr sz="975" b="1" spc="-49" dirty="0">
                <a:solidFill>
                  <a:srgbClr val="FFFFFF"/>
                </a:solidFill>
                <a:latin typeface="Trebuchet MS"/>
                <a:cs typeface="Trebuchet MS"/>
              </a:rPr>
              <a:t> </a:t>
            </a:r>
            <a:r>
              <a:rPr sz="975" b="1" dirty="0">
                <a:solidFill>
                  <a:srgbClr val="FFFFFF"/>
                </a:solidFill>
                <a:latin typeface="Trebuchet MS"/>
                <a:cs typeface="Trebuchet MS"/>
              </a:rPr>
              <a:t>TIDAK</a:t>
            </a:r>
            <a:r>
              <a:rPr sz="975" b="1" spc="-49" dirty="0">
                <a:solidFill>
                  <a:srgbClr val="FFFFFF"/>
                </a:solidFill>
                <a:latin typeface="Trebuchet MS"/>
                <a:cs typeface="Trebuchet MS"/>
              </a:rPr>
              <a:t> </a:t>
            </a:r>
            <a:r>
              <a:rPr sz="975" b="1" spc="-16" dirty="0">
                <a:solidFill>
                  <a:srgbClr val="FFFFFF"/>
                </a:solidFill>
                <a:latin typeface="Trebuchet MS"/>
                <a:cs typeface="Trebuchet MS"/>
              </a:rPr>
              <a:t>TETAP</a:t>
            </a:r>
            <a:endParaRPr sz="975">
              <a:latin typeface="Trebuchet MS"/>
              <a:cs typeface="Trebuchet MS"/>
            </a:endParaRPr>
          </a:p>
        </p:txBody>
      </p:sp>
      <p:pic>
        <p:nvPicPr>
          <p:cNvPr id="17" name="object 17"/>
          <p:cNvPicPr/>
          <p:nvPr/>
        </p:nvPicPr>
        <p:blipFill>
          <a:blip r:embed="rId9" cstate="print"/>
          <a:stretch>
            <a:fillRect/>
          </a:stretch>
        </p:blipFill>
        <p:spPr>
          <a:xfrm>
            <a:off x="6684073" y="3019107"/>
            <a:ext cx="2251758" cy="290401"/>
          </a:xfrm>
          <a:prstGeom prst="rect">
            <a:avLst/>
          </a:prstGeom>
        </p:spPr>
      </p:pic>
      <p:sp>
        <p:nvSpPr>
          <p:cNvPr id="18" name="object 18"/>
          <p:cNvSpPr txBox="1"/>
          <p:nvPr/>
        </p:nvSpPr>
        <p:spPr>
          <a:xfrm>
            <a:off x="6922436" y="3077647"/>
            <a:ext cx="1777921"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0%</a:t>
            </a:r>
            <a:r>
              <a:rPr sz="975" b="1" spc="-20" dirty="0">
                <a:latin typeface="Trebuchet MS"/>
                <a:cs typeface="Trebuchet MS"/>
              </a:rPr>
              <a:t> </a:t>
            </a:r>
            <a:r>
              <a:rPr sz="975" b="1" dirty="0">
                <a:latin typeface="Trebuchet MS"/>
                <a:cs typeface="Trebuchet MS"/>
              </a:rPr>
              <a:t>X</a:t>
            </a:r>
            <a:r>
              <a:rPr sz="975" b="1" spc="-4" dirty="0">
                <a:latin typeface="Trebuchet MS"/>
                <a:cs typeface="Trebuchet MS"/>
              </a:rPr>
              <a:t> </a:t>
            </a:r>
            <a:r>
              <a:rPr sz="975" b="1" spc="-8" dirty="0">
                <a:latin typeface="Trebuchet MS"/>
                <a:cs typeface="Trebuchet MS"/>
              </a:rPr>
              <a:t>Penghasilan</a:t>
            </a:r>
            <a:r>
              <a:rPr sz="975" b="1" spc="-4" dirty="0">
                <a:latin typeface="Trebuchet MS"/>
                <a:cs typeface="Trebuchet MS"/>
              </a:rPr>
              <a:t> </a:t>
            </a:r>
            <a:r>
              <a:rPr sz="975" b="1" dirty="0">
                <a:latin typeface="Trebuchet MS"/>
                <a:cs typeface="Trebuchet MS"/>
              </a:rPr>
              <a:t>Bruto</a:t>
            </a:r>
            <a:r>
              <a:rPr sz="975" b="1" spc="-16" dirty="0">
                <a:latin typeface="Trebuchet MS"/>
                <a:cs typeface="Trebuchet MS"/>
              </a:rPr>
              <a:t> </a:t>
            </a:r>
            <a:r>
              <a:rPr sz="975" b="1" spc="-8" dirty="0">
                <a:latin typeface="Trebuchet MS"/>
                <a:cs typeface="Trebuchet MS"/>
              </a:rPr>
              <a:t>Harian</a:t>
            </a:r>
            <a:endParaRPr sz="975">
              <a:latin typeface="Trebuchet MS"/>
              <a:cs typeface="Trebuchet MS"/>
            </a:endParaRPr>
          </a:p>
        </p:txBody>
      </p:sp>
      <p:pic>
        <p:nvPicPr>
          <p:cNvPr id="19" name="object 19"/>
          <p:cNvPicPr/>
          <p:nvPr/>
        </p:nvPicPr>
        <p:blipFill>
          <a:blip r:embed="rId10" cstate="print"/>
          <a:stretch>
            <a:fillRect/>
          </a:stretch>
        </p:blipFill>
        <p:spPr>
          <a:xfrm>
            <a:off x="3941349" y="1978989"/>
            <a:ext cx="2061067" cy="384497"/>
          </a:xfrm>
          <a:prstGeom prst="rect">
            <a:avLst/>
          </a:prstGeom>
        </p:spPr>
      </p:pic>
      <p:sp>
        <p:nvSpPr>
          <p:cNvPr id="20" name="object 20"/>
          <p:cNvSpPr txBox="1"/>
          <p:nvPr/>
        </p:nvSpPr>
        <p:spPr>
          <a:xfrm>
            <a:off x="4086019" y="2084054"/>
            <a:ext cx="1773793"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Masa</a:t>
            </a:r>
            <a:r>
              <a:rPr sz="975" b="1" spc="-24" dirty="0">
                <a:latin typeface="Trebuchet MS"/>
                <a:cs typeface="Trebuchet MS"/>
              </a:rPr>
              <a:t> </a:t>
            </a:r>
            <a:r>
              <a:rPr sz="975" b="1" dirty="0">
                <a:latin typeface="Trebuchet MS"/>
                <a:cs typeface="Trebuchet MS"/>
              </a:rPr>
              <a:t>pajak</a:t>
            </a:r>
            <a:r>
              <a:rPr sz="975" b="1" spc="-12" dirty="0">
                <a:latin typeface="Trebuchet MS"/>
                <a:cs typeface="Trebuchet MS"/>
              </a:rPr>
              <a:t> </a:t>
            </a:r>
            <a:r>
              <a:rPr sz="975" b="1" spc="-8" dirty="0">
                <a:latin typeface="Trebuchet MS"/>
                <a:cs typeface="Trebuchet MS"/>
              </a:rPr>
              <a:t>terakhir/desember</a:t>
            </a:r>
            <a:endParaRPr sz="975">
              <a:latin typeface="Trebuchet MS"/>
              <a:cs typeface="Trebuchet MS"/>
            </a:endParaRPr>
          </a:p>
        </p:txBody>
      </p:sp>
      <p:pic>
        <p:nvPicPr>
          <p:cNvPr id="21" name="object 21"/>
          <p:cNvPicPr/>
          <p:nvPr/>
        </p:nvPicPr>
        <p:blipFill>
          <a:blip r:embed="rId11" cstate="print"/>
          <a:stretch>
            <a:fillRect/>
          </a:stretch>
        </p:blipFill>
        <p:spPr>
          <a:xfrm>
            <a:off x="6684074" y="1975274"/>
            <a:ext cx="2254234" cy="384497"/>
          </a:xfrm>
          <a:prstGeom prst="rect">
            <a:avLst/>
          </a:prstGeom>
        </p:spPr>
      </p:pic>
      <p:sp>
        <p:nvSpPr>
          <p:cNvPr id="22" name="object 22"/>
          <p:cNvSpPr txBox="1"/>
          <p:nvPr/>
        </p:nvSpPr>
        <p:spPr>
          <a:xfrm>
            <a:off x="7019742" y="2080092"/>
            <a:ext cx="1585476" cy="160461"/>
          </a:xfrm>
          <a:prstGeom prst="rect">
            <a:avLst/>
          </a:prstGeom>
        </p:spPr>
        <p:txBody>
          <a:bodyPr vert="horz" wrap="square" lIns="0" tIns="10319" rIns="0" bIns="0" rtlCol="0">
            <a:spAutoFit/>
          </a:bodyPr>
          <a:lstStyle/>
          <a:p>
            <a:pPr marL="10319">
              <a:spcBef>
                <a:spcPts val="81"/>
              </a:spcBef>
            </a:pPr>
            <a:r>
              <a:rPr sz="975" b="1" spc="-16" dirty="0">
                <a:latin typeface="Trebuchet MS"/>
                <a:cs typeface="Trebuchet MS"/>
              </a:rPr>
              <a:t>Tarif</a:t>
            </a:r>
            <a:r>
              <a:rPr sz="975" b="1" spc="-12" dirty="0">
                <a:latin typeface="Trebuchet MS"/>
                <a:cs typeface="Trebuchet MS"/>
              </a:rPr>
              <a:t> </a:t>
            </a:r>
            <a:r>
              <a:rPr sz="975" b="1" dirty="0">
                <a:latin typeface="Trebuchet MS"/>
                <a:cs typeface="Trebuchet MS"/>
              </a:rPr>
              <a:t>Ps.</a:t>
            </a:r>
            <a:r>
              <a:rPr sz="975" b="1" spc="-24" dirty="0">
                <a:latin typeface="Trebuchet MS"/>
                <a:cs typeface="Trebuchet MS"/>
              </a:rPr>
              <a:t> </a:t>
            </a:r>
            <a:r>
              <a:rPr sz="975" b="1" dirty="0">
                <a:latin typeface="Trebuchet MS"/>
                <a:cs typeface="Trebuchet MS"/>
              </a:rPr>
              <a:t>17</a:t>
            </a:r>
            <a:r>
              <a:rPr sz="975" b="1" spc="264" dirty="0">
                <a:latin typeface="Trebuchet MS"/>
                <a:cs typeface="Trebuchet MS"/>
              </a:rPr>
              <a:t> </a:t>
            </a:r>
            <a:r>
              <a:rPr sz="975" b="1" dirty="0">
                <a:latin typeface="Trebuchet MS"/>
                <a:cs typeface="Trebuchet MS"/>
              </a:rPr>
              <a:t>X</a:t>
            </a:r>
            <a:r>
              <a:rPr sz="975" b="1" spc="-16" dirty="0">
                <a:latin typeface="Trebuchet MS"/>
                <a:cs typeface="Trebuchet MS"/>
              </a:rPr>
              <a:t> </a:t>
            </a:r>
            <a:r>
              <a:rPr sz="975" b="1" dirty="0">
                <a:latin typeface="Trebuchet MS"/>
                <a:cs typeface="Trebuchet MS"/>
              </a:rPr>
              <a:t>PKP</a:t>
            </a:r>
            <a:r>
              <a:rPr sz="975" b="1" spc="-33" dirty="0">
                <a:latin typeface="Trebuchet MS"/>
                <a:cs typeface="Trebuchet MS"/>
              </a:rPr>
              <a:t> </a:t>
            </a:r>
            <a:r>
              <a:rPr sz="975" b="1" spc="-8" dirty="0">
                <a:latin typeface="Trebuchet MS"/>
                <a:cs typeface="Trebuchet MS"/>
              </a:rPr>
              <a:t>Setahun</a:t>
            </a:r>
            <a:endParaRPr sz="975">
              <a:latin typeface="Trebuchet MS"/>
              <a:cs typeface="Trebuchet MS"/>
            </a:endParaRPr>
          </a:p>
        </p:txBody>
      </p:sp>
      <p:pic>
        <p:nvPicPr>
          <p:cNvPr id="23" name="object 23"/>
          <p:cNvPicPr/>
          <p:nvPr/>
        </p:nvPicPr>
        <p:blipFill>
          <a:blip r:embed="rId12" cstate="print"/>
          <a:stretch>
            <a:fillRect/>
          </a:stretch>
        </p:blipFill>
        <p:spPr>
          <a:xfrm>
            <a:off x="3707320" y="3010472"/>
            <a:ext cx="1121235" cy="933021"/>
          </a:xfrm>
          <a:prstGeom prst="rect">
            <a:avLst/>
          </a:prstGeom>
        </p:spPr>
      </p:pic>
      <p:sp>
        <p:nvSpPr>
          <p:cNvPr id="24" name="object 24"/>
          <p:cNvSpPr txBox="1"/>
          <p:nvPr/>
        </p:nvSpPr>
        <p:spPr>
          <a:xfrm>
            <a:off x="3866435" y="3315907"/>
            <a:ext cx="804863" cy="310502"/>
          </a:xfrm>
          <a:prstGeom prst="rect">
            <a:avLst/>
          </a:prstGeom>
        </p:spPr>
        <p:txBody>
          <a:bodyPr vert="horz" wrap="square" lIns="0" tIns="10319" rIns="0" bIns="0" rtlCol="0">
            <a:spAutoFit/>
          </a:bodyPr>
          <a:lstStyle/>
          <a:p>
            <a:pPr algn="ctr">
              <a:spcBef>
                <a:spcPts val="81"/>
              </a:spcBef>
            </a:pPr>
            <a:r>
              <a:rPr sz="975" b="1" dirty="0">
                <a:latin typeface="Trebuchet MS"/>
                <a:cs typeface="Trebuchet MS"/>
              </a:rPr>
              <a:t>Tidak</a:t>
            </a:r>
            <a:r>
              <a:rPr sz="975" b="1" spc="-57" dirty="0">
                <a:latin typeface="Trebuchet MS"/>
                <a:cs typeface="Trebuchet MS"/>
              </a:rPr>
              <a:t> </a:t>
            </a:r>
            <a:r>
              <a:rPr sz="975" b="1" spc="-8" dirty="0">
                <a:latin typeface="Trebuchet MS"/>
                <a:cs typeface="Trebuchet MS"/>
              </a:rPr>
              <a:t>dibayar</a:t>
            </a:r>
            <a:endParaRPr sz="975">
              <a:latin typeface="Trebuchet MS"/>
              <a:cs typeface="Trebuchet MS"/>
            </a:endParaRPr>
          </a:p>
          <a:p>
            <a:pPr marL="2064" algn="ctr"/>
            <a:r>
              <a:rPr sz="975" b="1" spc="-8" dirty="0">
                <a:latin typeface="Trebuchet MS"/>
                <a:cs typeface="Trebuchet MS"/>
              </a:rPr>
              <a:t>bulanan</a:t>
            </a:r>
            <a:endParaRPr sz="975">
              <a:latin typeface="Trebuchet MS"/>
              <a:cs typeface="Trebuchet MS"/>
            </a:endParaRPr>
          </a:p>
        </p:txBody>
      </p:sp>
      <p:pic>
        <p:nvPicPr>
          <p:cNvPr id="25" name="object 25"/>
          <p:cNvPicPr/>
          <p:nvPr/>
        </p:nvPicPr>
        <p:blipFill>
          <a:blip r:embed="rId13" cstate="print"/>
          <a:stretch>
            <a:fillRect/>
          </a:stretch>
        </p:blipFill>
        <p:spPr>
          <a:xfrm>
            <a:off x="4938141" y="3010461"/>
            <a:ext cx="1604152" cy="292856"/>
          </a:xfrm>
          <a:prstGeom prst="rect">
            <a:avLst/>
          </a:prstGeom>
        </p:spPr>
      </p:pic>
      <p:sp>
        <p:nvSpPr>
          <p:cNvPr id="26" name="object 26"/>
          <p:cNvSpPr txBox="1"/>
          <p:nvPr/>
        </p:nvSpPr>
        <p:spPr>
          <a:xfrm>
            <a:off x="5146270" y="3070010"/>
            <a:ext cx="1190784"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&lt;=</a:t>
            </a:r>
            <a:r>
              <a:rPr sz="975" b="1" spc="-12" dirty="0">
                <a:latin typeface="Trebuchet MS"/>
                <a:cs typeface="Trebuchet MS"/>
              </a:rPr>
              <a:t> </a:t>
            </a:r>
            <a:r>
              <a:rPr sz="975" b="1" dirty="0">
                <a:latin typeface="Trebuchet MS"/>
                <a:cs typeface="Trebuchet MS"/>
              </a:rPr>
              <a:t>Rp450.000</a:t>
            </a:r>
            <a:r>
              <a:rPr sz="975" b="1" spc="-41" dirty="0">
                <a:latin typeface="Trebuchet MS"/>
                <a:cs typeface="Trebuchet MS"/>
              </a:rPr>
              <a:t> </a:t>
            </a:r>
            <a:r>
              <a:rPr sz="975" b="1" dirty="0">
                <a:latin typeface="Trebuchet MS"/>
                <a:cs typeface="Trebuchet MS"/>
              </a:rPr>
              <a:t>/</a:t>
            </a:r>
            <a:r>
              <a:rPr sz="975" b="1" spc="-4" dirty="0">
                <a:latin typeface="Trebuchet MS"/>
                <a:cs typeface="Trebuchet MS"/>
              </a:rPr>
              <a:t> </a:t>
            </a:r>
            <a:r>
              <a:rPr sz="975" b="1" spc="-16" dirty="0">
                <a:latin typeface="Trebuchet MS"/>
                <a:cs typeface="Trebuchet MS"/>
              </a:rPr>
              <a:t>Hari</a:t>
            </a:r>
            <a:endParaRPr sz="975">
              <a:latin typeface="Trebuchet MS"/>
              <a:cs typeface="Trebuchet MS"/>
            </a:endParaRPr>
          </a:p>
        </p:txBody>
      </p:sp>
      <p:pic>
        <p:nvPicPr>
          <p:cNvPr id="27" name="object 27"/>
          <p:cNvPicPr/>
          <p:nvPr/>
        </p:nvPicPr>
        <p:blipFill>
          <a:blip r:embed="rId14" cstate="print"/>
          <a:stretch>
            <a:fillRect/>
          </a:stretch>
        </p:blipFill>
        <p:spPr>
          <a:xfrm>
            <a:off x="4938141" y="3333644"/>
            <a:ext cx="1604152" cy="331242"/>
          </a:xfrm>
          <a:prstGeom prst="rect">
            <a:avLst/>
          </a:prstGeom>
        </p:spPr>
      </p:pic>
      <p:sp>
        <p:nvSpPr>
          <p:cNvPr id="28" name="object 28"/>
          <p:cNvSpPr txBox="1"/>
          <p:nvPr/>
        </p:nvSpPr>
        <p:spPr>
          <a:xfrm>
            <a:off x="5182901" y="3337988"/>
            <a:ext cx="1116489" cy="310502"/>
          </a:xfrm>
          <a:prstGeom prst="rect">
            <a:avLst/>
          </a:prstGeom>
        </p:spPr>
        <p:txBody>
          <a:bodyPr vert="horz" wrap="square" lIns="0" tIns="10319" rIns="0" bIns="0" rtlCol="0">
            <a:spAutoFit/>
          </a:bodyPr>
          <a:lstStyle/>
          <a:p>
            <a:pPr marL="2064" algn="ctr">
              <a:spcBef>
                <a:spcPts val="81"/>
              </a:spcBef>
            </a:pPr>
            <a:r>
              <a:rPr sz="975" b="1" dirty="0">
                <a:latin typeface="Trebuchet MS"/>
                <a:cs typeface="Trebuchet MS"/>
              </a:rPr>
              <a:t>&gt; </a:t>
            </a:r>
            <a:r>
              <a:rPr sz="975" b="1" spc="-8" dirty="0">
                <a:latin typeface="Trebuchet MS"/>
                <a:cs typeface="Trebuchet MS"/>
              </a:rPr>
              <a:t>Rp450.000-</a:t>
            </a:r>
            <a:endParaRPr sz="975">
              <a:latin typeface="Trebuchet MS"/>
              <a:cs typeface="Trebuchet MS"/>
            </a:endParaRPr>
          </a:p>
          <a:p>
            <a:pPr algn="ctr">
              <a:lnSpc>
                <a:spcPct val="100000"/>
              </a:lnSpc>
            </a:pPr>
            <a:r>
              <a:rPr sz="975" b="1" dirty="0">
                <a:latin typeface="Trebuchet MS"/>
                <a:cs typeface="Trebuchet MS"/>
              </a:rPr>
              <a:t>Rp2.500.000</a:t>
            </a:r>
            <a:r>
              <a:rPr sz="975" b="1" spc="-53" dirty="0">
                <a:latin typeface="Trebuchet MS"/>
                <a:cs typeface="Trebuchet MS"/>
              </a:rPr>
              <a:t> </a:t>
            </a:r>
            <a:r>
              <a:rPr sz="975" b="1" dirty="0">
                <a:latin typeface="Trebuchet MS"/>
                <a:cs typeface="Trebuchet MS"/>
              </a:rPr>
              <a:t>/</a:t>
            </a:r>
            <a:r>
              <a:rPr sz="975" b="1" spc="-12" dirty="0">
                <a:latin typeface="Trebuchet MS"/>
                <a:cs typeface="Trebuchet MS"/>
              </a:rPr>
              <a:t> </a:t>
            </a:r>
            <a:r>
              <a:rPr sz="975" b="1" spc="-16" dirty="0">
                <a:latin typeface="Trebuchet MS"/>
                <a:cs typeface="Trebuchet MS"/>
              </a:rPr>
              <a:t>hari</a:t>
            </a:r>
            <a:endParaRPr sz="975">
              <a:latin typeface="Trebuchet MS"/>
              <a:cs typeface="Trebuchet MS"/>
            </a:endParaRPr>
          </a:p>
        </p:txBody>
      </p:sp>
      <p:pic>
        <p:nvPicPr>
          <p:cNvPr id="29" name="object 29"/>
          <p:cNvPicPr/>
          <p:nvPr/>
        </p:nvPicPr>
        <p:blipFill>
          <a:blip r:embed="rId15" cstate="print"/>
          <a:stretch>
            <a:fillRect/>
          </a:stretch>
        </p:blipFill>
        <p:spPr>
          <a:xfrm>
            <a:off x="6691502" y="3696442"/>
            <a:ext cx="2252996" cy="278007"/>
          </a:xfrm>
          <a:prstGeom prst="rect">
            <a:avLst/>
          </a:prstGeom>
        </p:spPr>
      </p:pic>
      <p:sp>
        <p:nvSpPr>
          <p:cNvPr id="30" name="object 30"/>
          <p:cNvSpPr txBox="1"/>
          <p:nvPr/>
        </p:nvSpPr>
        <p:spPr>
          <a:xfrm>
            <a:off x="6907784" y="3748324"/>
            <a:ext cx="1823323" cy="160461"/>
          </a:xfrm>
          <a:prstGeom prst="rect">
            <a:avLst/>
          </a:prstGeom>
        </p:spPr>
        <p:txBody>
          <a:bodyPr vert="horz" wrap="square" lIns="0" tIns="10319" rIns="0" bIns="0" rtlCol="0">
            <a:spAutoFit/>
          </a:bodyPr>
          <a:lstStyle/>
          <a:p>
            <a:pPr marL="10319">
              <a:spcBef>
                <a:spcPts val="81"/>
              </a:spcBef>
            </a:pPr>
            <a:r>
              <a:rPr sz="975" b="1" spc="-16" dirty="0">
                <a:latin typeface="Trebuchet MS"/>
                <a:cs typeface="Trebuchet MS"/>
              </a:rPr>
              <a:t>Tarif</a:t>
            </a:r>
            <a:r>
              <a:rPr sz="975" b="1" spc="-20" dirty="0">
                <a:latin typeface="Trebuchet MS"/>
                <a:cs typeface="Trebuchet MS"/>
              </a:rPr>
              <a:t> </a:t>
            </a:r>
            <a:r>
              <a:rPr sz="975" b="1" dirty="0">
                <a:latin typeface="Trebuchet MS"/>
                <a:cs typeface="Trebuchet MS"/>
              </a:rPr>
              <a:t>Pasal</a:t>
            </a:r>
            <a:r>
              <a:rPr sz="975" b="1" spc="-24" dirty="0">
                <a:latin typeface="Trebuchet MS"/>
                <a:cs typeface="Trebuchet MS"/>
              </a:rPr>
              <a:t> </a:t>
            </a:r>
            <a:r>
              <a:rPr sz="975" b="1" dirty="0">
                <a:latin typeface="Trebuchet MS"/>
                <a:cs typeface="Trebuchet MS"/>
              </a:rPr>
              <a:t>17</a:t>
            </a:r>
            <a:r>
              <a:rPr sz="975" b="1" spc="-28" dirty="0">
                <a:latin typeface="Trebuchet MS"/>
                <a:cs typeface="Trebuchet MS"/>
              </a:rPr>
              <a:t> </a:t>
            </a:r>
            <a:r>
              <a:rPr sz="975" b="1" dirty="0">
                <a:latin typeface="Trebuchet MS"/>
                <a:cs typeface="Trebuchet MS"/>
              </a:rPr>
              <a:t>X</a:t>
            </a:r>
            <a:r>
              <a:rPr sz="975" b="1" spc="-16" dirty="0">
                <a:latin typeface="Trebuchet MS"/>
                <a:cs typeface="Trebuchet MS"/>
              </a:rPr>
              <a:t> </a:t>
            </a:r>
            <a:r>
              <a:rPr sz="975" b="1" dirty="0">
                <a:latin typeface="Trebuchet MS"/>
                <a:cs typeface="Trebuchet MS"/>
              </a:rPr>
              <a:t>50%</a:t>
            </a:r>
            <a:r>
              <a:rPr sz="975" b="1" spc="-37" dirty="0">
                <a:latin typeface="Trebuchet MS"/>
                <a:cs typeface="Trebuchet MS"/>
              </a:rPr>
              <a:t> </a:t>
            </a:r>
            <a:r>
              <a:rPr sz="975" b="1" dirty="0">
                <a:latin typeface="Trebuchet MS"/>
                <a:cs typeface="Trebuchet MS"/>
              </a:rPr>
              <a:t>X</a:t>
            </a:r>
            <a:r>
              <a:rPr sz="975" b="1" spc="-12" dirty="0">
                <a:latin typeface="Trebuchet MS"/>
                <a:cs typeface="Trebuchet MS"/>
              </a:rPr>
              <a:t> </a:t>
            </a:r>
            <a:r>
              <a:rPr sz="975" b="1" dirty="0">
                <a:latin typeface="Trebuchet MS"/>
                <a:cs typeface="Trebuchet MS"/>
              </a:rPr>
              <a:t>Ph</a:t>
            </a:r>
            <a:r>
              <a:rPr sz="975" b="1" spc="-20" dirty="0">
                <a:latin typeface="Trebuchet MS"/>
                <a:cs typeface="Trebuchet MS"/>
              </a:rPr>
              <a:t> </a:t>
            </a:r>
            <a:r>
              <a:rPr sz="975" b="1" spc="-16" dirty="0">
                <a:latin typeface="Trebuchet MS"/>
                <a:cs typeface="Trebuchet MS"/>
              </a:rPr>
              <a:t>Bruto</a:t>
            </a:r>
            <a:endParaRPr sz="975">
              <a:latin typeface="Trebuchet MS"/>
              <a:cs typeface="Trebuchet MS"/>
            </a:endParaRPr>
          </a:p>
        </p:txBody>
      </p:sp>
      <p:pic>
        <p:nvPicPr>
          <p:cNvPr id="31" name="object 31"/>
          <p:cNvPicPr/>
          <p:nvPr/>
        </p:nvPicPr>
        <p:blipFill>
          <a:blip r:embed="rId16" cstate="print"/>
          <a:stretch>
            <a:fillRect/>
          </a:stretch>
        </p:blipFill>
        <p:spPr>
          <a:xfrm>
            <a:off x="3713512" y="4055524"/>
            <a:ext cx="2828782" cy="279256"/>
          </a:xfrm>
          <a:prstGeom prst="rect">
            <a:avLst/>
          </a:prstGeom>
        </p:spPr>
      </p:pic>
      <p:sp>
        <p:nvSpPr>
          <p:cNvPr id="32" name="object 32"/>
          <p:cNvSpPr txBox="1"/>
          <p:nvPr/>
        </p:nvSpPr>
        <p:spPr>
          <a:xfrm>
            <a:off x="4651692" y="4089812"/>
            <a:ext cx="956032"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Dibayar</a:t>
            </a:r>
            <a:r>
              <a:rPr sz="975" b="1" spc="-24" dirty="0">
                <a:latin typeface="Trebuchet MS"/>
                <a:cs typeface="Trebuchet MS"/>
              </a:rPr>
              <a:t> </a:t>
            </a:r>
            <a:r>
              <a:rPr sz="975" b="1" spc="-8" dirty="0">
                <a:latin typeface="Trebuchet MS"/>
                <a:cs typeface="Trebuchet MS"/>
              </a:rPr>
              <a:t>bulanan</a:t>
            </a:r>
            <a:endParaRPr sz="975">
              <a:latin typeface="Trebuchet MS"/>
              <a:cs typeface="Trebuchet MS"/>
            </a:endParaRPr>
          </a:p>
        </p:txBody>
      </p:sp>
      <p:pic>
        <p:nvPicPr>
          <p:cNvPr id="33" name="object 33"/>
          <p:cNvPicPr/>
          <p:nvPr/>
        </p:nvPicPr>
        <p:blipFill>
          <a:blip r:embed="rId17" cstate="print"/>
          <a:stretch>
            <a:fillRect/>
          </a:stretch>
        </p:blipFill>
        <p:spPr>
          <a:xfrm>
            <a:off x="6684073" y="4036949"/>
            <a:ext cx="2251758" cy="286686"/>
          </a:xfrm>
          <a:prstGeom prst="rect">
            <a:avLst/>
          </a:prstGeom>
        </p:spPr>
      </p:pic>
      <p:sp>
        <p:nvSpPr>
          <p:cNvPr id="34" name="object 34"/>
          <p:cNvSpPr txBox="1"/>
          <p:nvPr/>
        </p:nvSpPr>
        <p:spPr>
          <a:xfrm>
            <a:off x="6880336" y="4093321"/>
            <a:ext cx="1860471" cy="160461"/>
          </a:xfrm>
          <a:prstGeom prst="rect">
            <a:avLst/>
          </a:prstGeom>
        </p:spPr>
        <p:txBody>
          <a:bodyPr vert="horz" wrap="square" lIns="0" tIns="10319" rIns="0" bIns="0" rtlCol="0">
            <a:spAutoFit/>
          </a:bodyPr>
          <a:lstStyle/>
          <a:p>
            <a:pPr marL="10319">
              <a:spcBef>
                <a:spcPts val="81"/>
              </a:spcBef>
            </a:pPr>
            <a:r>
              <a:rPr sz="975" b="1" spc="-16" dirty="0">
                <a:latin typeface="Trebuchet MS"/>
                <a:cs typeface="Trebuchet MS"/>
              </a:rPr>
              <a:t>Tarif</a:t>
            </a:r>
            <a:r>
              <a:rPr sz="975" b="1" spc="-24" dirty="0">
                <a:latin typeface="Trebuchet MS"/>
                <a:cs typeface="Trebuchet MS"/>
              </a:rPr>
              <a:t> </a:t>
            </a:r>
            <a:r>
              <a:rPr sz="975" b="1" dirty="0">
                <a:latin typeface="Trebuchet MS"/>
                <a:cs typeface="Trebuchet MS"/>
              </a:rPr>
              <a:t>Efektif</a:t>
            </a:r>
            <a:r>
              <a:rPr sz="975" b="1" spc="-28" dirty="0">
                <a:latin typeface="Trebuchet MS"/>
                <a:cs typeface="Trebuchet MS"/>
              </a:rPr>
              <a:t> </a:t>
            </a:r>
            <a:r>
              <a:rPr sz="975" b="1" dirty="0">
                <a:latin typeface="Trebuchet MS"/>
                <a:cs typeface="Trebuchet MS"/>
              </a:rPr>
              <a:t>Bulanan</a:t>
            </a:r>
            <a:r>
              <a:rPr sz="975" b="1" spc="-20" dirty="0">
                <a:latin typeface="Trebuchet MS"/>
                <a:cs typeface="Trebuchet MS"/>
              </a:rPr>
              <a:t> </a:t>
            </a:r>
            <a:r>
              <a:rPr sz="975" b="1" dirty="0">
                <a:latin typeface="Trebuchet MS"/>
                <a:cs typeface="Trebuchet MS"/>
              </a:rPr>
              <a:t>X</a:t>
            </a:r>
            <a:r>
              <a:rPr sz="975" b="1" spc="-16" dirty="0">
                <a:latin typeface="Trebuchet MS"/>
                <a:cs typeface="Trebuchet MS"/>
              </a:rPr>
              <a:t> </a:t>
            </a:r>
            <a:r>
              <a:rPr sz="975" b="1" dirty="0">
                <a:latin typeface="Trebuchet MS"/>
                <a:cs typeface="Trebuchet MS"/>
              </a:rPr>
              <a:t>Ph</a:t>
            </a:r>
            <a:r>
              <a:rPr sz="975" b="1" spc="-37" dirty="0">
                <a:latin typeface="Trebuchet MS"/>
                <a:cs typeface="Trebuchet MS"/>
              </a:rPr>
              <a:t> </a:t>
            </a:r>
            <a:r>
              <a:rPr sz="975" b="1" spc="-16" dirty="0">
                <a:latin typeface="Trebuchet MS"/>
                <a:cs typeface="Trebuchet MS"/>
              </a:rPr>
              <a:t>Bruto</a:t>
            </a:r>
            <a:endParaRPr sz="975">
              <a:latin typeface="Trebuchet MS"/>
              <a:cs typeface="Trebuchet MS"/>
            </a:endParaRPr>
          </a:p>
        </p:txBody>
      </p:sp>
      <p:pic>
        <p:nvPicPr>
          <p:cNvPr id="35" name="object 35"/>
          <p:cNvPicPr/>
          <p:nvPr/>
        </p:nvPicPr>
        <p:blipFill>
          <a:blip r:embed="rId18" cstate="print"/>
          <a:stretch>
            <a:fillRect/>
          </a:stretch>
        </p:blipFill>
        <p:spPr>
          <a:xfrm>
            <a:off x="770191" y="2414873"/>
            <a:ext cx="2620756" cy="525637"/>
          </a:xfrm>
          <a:prstGeom prst="rect">
            <a:avLst/>
          </a:prstGeom>
        </p:spPr>
      </p:pic>
      <p:sp>
        <p:nvSpPr>
          <p:cNvPr id="36" name="object 36"/>
          <p:cNvSpPr txBox="1"/>
          <p:nvPr/>
        </p:nvSpPr>
        <p:spPr>
          <a:xfrm>
            <a:off x="987711" y="2460235"/>
            <a:ext cx="2187575" cy="423746"/>
          </a:xfrm>
          <a:prstGeom prst="rect">
            <a:avLst/>
          </a:prstGeom>
        </p:spPr>
        <p:txBody>
          <a:bodyPr vert="horz" wrap="square" lIns="0" tIns="10835" rIns="0" bIns="0" rtlCol="0">
            <a:spAutoFit/>
          </a:bodyPr>
          <a:lstStyle/>
          <a:p>
            <a:pPr marL="10319" marR="4128" algn="ctr">
              <a:spcBef>
                <a:spcPts val="85"/>
              </a:spcBef>
            </a:pPr>
            <a:r>
              <a:rPr sz="894" b="1" dirty="0">
                <a:solidFill>
                  <a:srgbClr val="FFFFFF"/>
                </a:solidFill>
                <a:latin typeface="Trebuchet MS"/>
                <a:cs typeface="Trebuchet MS"/>
              </a:rPr>
              <a:t>ANGGOTA</a:t>
            </a:r>
            <a:r>
              <a:rPr sz="894" b="1" spc="-28" dirty="0">
                <a:solidFill>
                  <a:srgbClr val="FFFFFF"/>
                </a:solidFill>
                <a:latin typeface="Trebuchet MS"/>
                <a:cs typeface="Trebuchet MS"/>
              </a:rPr>
              <a:t> </a:t>
            </a:r>
            <a:r>
              <a:rPr sz="894" b="1" dirty="0">
                <a:solidFill>
                  <a:srgbClr val="FFFFFF"/>
                </a:solidFill>
                <a:latin typeface="Trebuchet MS"/>
                <a:cs typeface="Trebuchet MS"/>
              </a:rPr>
              <a:t>DEWAN</a:t>
            </a:r>
            <a:r>
              <a:rPr sz="894" b="1" spc="-8" dirty="0">
                <a:solidFill>
                  <a:srgbClr val="FFFFFF"/>
                </a:solidFill>
                <a:latin typeface="Trebuchet MS"/>
                <a:cs typeface="Trebuchet MS"/>
              </a:rPr>
              <a:t> KOMISARIS/PENGAWAS </a:t>
            </a:r>
            <a:r>
              <a:rPr sz="894" b="1" dirty="0">
                <a:solidFill>
                  <a:srgbClr val="FFFFFF"/>
                </a:solidFill>
                <a:latin typeface="Trebuchet MS"/>
                <a:cs typeface="Trebuchet MS"/>
              </a:rPr>
              <a:t>YANG</a:t>
            </a:r>
            <a:r>
              <a:rPr sz="894" b="1" spc="-24" dirty="0">
                <a:solidFill>
                  <a:srgbClr val="FFFFFF"/>
                </a:solidFill>
                <a:latin typeface="Trebuchet MS"/>
                <a:cs typeface="Trebuchet MS"/>
              </a:rPr>
              <a:t> </a:t>
            </a:r>
            <a:r>
              <a:rPr sz="894" b="1" dirty="0">
                <a:solidFill>
                  <a:srgbClr val="FFFFFF"/>
                </a:solidFill>
                <a:latin typeface="Trebuchet MS"/>
                <a:cs typeface="Trebuchet MS"/>
              </a:rPr>
              <a:t>MENERIMA</a:t>
            </a:r>
            <a:r>
              <a:rPr sz="894" b="1" spc="-45" dirty="0">
                <a:solidFill>
                  <a:srgbClr val="FFFFFF"/>
                </a:solidFill>
                <a:latin typeface="Trebuchet MS"/>
                <a:cs typeface="Trebuchet MS"/>
              </a:rPr>
              <a:t> </a:t>
            </a:r>
            <a:r>
              <a:rPr sz="894" b="1" dirty="0">
                <a:solidFill>
                  <a:srgbClr val="FFFFFF"/>
                </a:solidFill>
                <a:latin typeface="Trebuchet MS"/>
                <a:cs typeface="Trebuchet MS"/>
              </a:rPr>
              <a:t>PENGHASILAN</a:t>
            </a:r>
            <a:r>
              <a:rPr sz="894" b="1" spc="-45" dirty="0">
                <a:solidFill>
                  <a:srgbClr val="FFFFFF"/>
                </a:solidFill>
                <a:latin typeface="Trebuchet MS"/>
                <a:cs typeface="Trebuchet MS"/>
              </a:rPr>
              <a:t> </a:t>
            </a:r>
            <a:r>
              <a:rPr sz="894" b="1" spc="-16" dirty="0">
                <a:solidFill>
                  <a:srgbClr val="FFFFFF"/>
                </a:solidFill>
                <a:latin typeface="Trebuchet MS"/>
                <a:cs typeface="Trebuchet MS"/>
              </a:rPr>
              <a:t>TIDAK </a:t>
            </a:r>
            <a:r>
              <a:rPr sz="894" b="1" spc="-8" dirty="0">
                <a:solidFill>
                  <a:srgbClr val="FFFFFF"/>
                </a:solidFill>
                <a:latin typeface="Trebuchet MS"/>
                <a:cs typeface="Trebuchet MS"/>
              </a:rPr>
              <a:t>TERATUR</a:t>
            </a:r>
            <a:endParaRPr sz="894">
              <a:latin typeface="Trebuchet MS"/>
              <a:cs typeface="Trebuchet MS"/>
            </a:endParaRPr>
          </a:p>
        </p:txBody>
      </p:sp>
      <p:pic>
        <p:nvPicPr>
          <p:cNvPr id="37" name="object 37"/>
          <p:cNvPicPr/>
          <p:nvPr/>
        </p:nvPicPr>
        <p:blipFill>
          <a:blip r:embed="rId19" cstate="print"/>
          <a:stretch>
            <a:fillRect/>
          </a:stretch>
        </p:blipFill>
        <p:spPr>
          <a:xfrm>
            <a:off x="3941349" y="2481728"/>
            <a:ext cx="2061067" cy="401822"/>
          </a:xfrm>
          <a:prstGeom prst="rect">
            <a:avLst/>
          </a:prstGeom>
        </p:spPr>
      </p:pic>
      <p:sp>
        <p:nvSpPr>
          <p:cNvPr id="38" name="object 38"/>
          <p:cNvSpPr txBox="1"/>
          <p:nvPr/>
        </p:nvSpPr>
        <p:spPr>
          <a:xfrm>
            <a:off x="4451303" y="2596276"/>
            <a:ext cx="1043742"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Setiap</a:t>
            </a:r>
            <a:r>
              <a:rPr sz="975" b="1" spc="-16" dirty="0">
                <a:latin typeface="Trebuchet MS"/>
                <a:cs typeface="Trebuchet MS"/>
              </a:rPr>
              <a:t> </a:t>
            </a:r>
            <a:r>
              <a:rPr sz="975" b="1" dirty="0">
                <a:latin typeface="Trebuchet MS"/>
                <a:cs typeface="Trebuchet MS"/>
              </a:rPr>
              <a:t>Masa</a:t>
            </a:r>
            <a:r>
              <a:rPr sz="975" b="1" spc="-20" dirty="0">
                <a:latin typeface="Trebuchet MS"/>
                <a:cs typeface="Trebuchet MS"/>
              </a:rPr>
              <a:t> </a:t>
            </a:r>
            <a:r>
              <a:rPr sz="975" b="1" spc="-16" dirty="0">
                <a:latin typeface="Trebuchet MS"/>
                <a:cs typeface="Trebuchet MS"/>
              </a:rPr>
              <a:t>Pajak</a:t>
            </a:r>
            <a:endParaRPr sz="975">
              <a:latin typeface="Trebuchet MS"/>
              <a:cs typeface="Trebuchet MS"/>
            </a:endParaRPr>
          </a:p>
        </p:txBody>
      </p:sp>
      <p:pic>
        <p:nvPicPr>
          <p:cNvPr id="39" name="object 39"/>
          <p:cNvPicPr/>
          <p:nvPr/>
        </p:nvPicPr>
        <p:blipFill>
          <a:blip r:embed="rId20" cstate="print"/>
          <a:stretch>
            <a:fillRect/>
          </a:stretch>
        </p:blipFill>
        <p:spPr>
          <a:xfrm>
            <a:off x="4044125" y="5430012"/>
            <a:ext cx="2062305" cy="457554"/>
          </a:xfrm>
          <a:prstGeom prst="rect">
            <a:avLst/>
          </a:prstGeom>
        </p:spPr>
      </p:pic>
      <p:sp>
        <p:nvSpPr>
          <p:cNvPr id="40" name="object 40"/>
          <p:cNvSpPr txBox="1"/>
          <p:nvPr/>
        </p:nvSpPr>
        <p:spPr>
          <a:xfrm>
            <a:off x="4555109" y="5571998"/>
            <a:ext cx="1043226"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Setiap</a:t>
            </a:r>
            <a:r>
              <a:rPr sz="975" b="1" spc="-16" dirty="0">
                <a:latin typeface="Trebuchet MS"/>
                <a:cs typeface="Trebuchet MS"/>
              </a:rPr>
              <a:t> </a:t>
            </a:r>
            <a:r>
              <a:rPr sz="975" b="1" dirty="0">
                <a:latin typeface="Trebuchet MS"/>
                <a:cs typeface="Trebuchet MS"/>
              </a:rPr>
              <a:t>Masa</a:t>
            </a:r>
            <a:r>
              <a:rPr sz="975" b="1" spc="-20" dirty="0">
                <a:latin typeface="Trebuchet MS"/>
                <a:cs typeface="Trebuchet MS"/>
              </a:rPr>
              <a:t> </a:t>
            </a:r>
            <a:r>
              <a:rPr sz="975" b="1" spc="-16" dirty="0">
                <a:latin typeface="Trebuchet MS"/>
                <a:cs typeface="Trebuchet MS"/>
              </a:rPr>
              <a:t>Pajak</a:t>
            </a:r>
            <a:endParaRPr sz="975">
              <a:latin typeface="Trebuchet MS"/>
              <a:cs typeface="Trebuchet MS"/>
            </a:endParaRPr>
          </a:p>
        </p:txBody>
      </p:sp>
      <p:pic>
        <p:nvPicPr>
          <p:cNvPr id="41" name="object 41"/>
          <p:cNvPicPr/>
          <p:nvPr/>
        </p:nvPicPr>
        <p:blipFill>
          <a:blip r:embed="rId21" cstate="print"/>
          <a:stretch>
            <a:fillRect/>
          </a:stretch>
        </p:blipFill>
        <p:spPr>
          <a:xfrm>
            <a:off x="6677882" y="2455735"/>
            <a:ext cx="2256710" cy="458771"/>
          </a:xfrm>
          <a:prstGeom prst="rect">
            <a:avLst/>
          </a:prstGeom>
        </p:spPr>
      </p:pic>
      <p:sp>
        <p:nvSpPr>
          <p:cNvPr id="42" name="object 42"/>
          <p:cNvSpPr txBox="1"/>
          <p:nvPr/>
        </p:nvSpPr>
        <p:spPr>
          <a:xfrm>
            <a:off x="6824821" y="2598237"/>
            <a:ext cx="1965722"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TER</a:t>
            </a:r>
            <a:r>
              <a:rPr sz="975" b="1" spc="-12" dirty="0">
                <a:latin typeface="Trebuchet MS"/>
                <a:cs typeface="Trebuchet MS"/>
              </a:rPr>
              <a:t> </a:t>
            </a:r>
            <a:r>
              <a:rPr sz="975" b="1" dirty="0">
                <a:latin typeface="Trebuchet MS"/>
                <a:cs typeface="Trebuchet MS"/>
              </a:rPr>
              <a:t>Bulanan</a:t>
            </a:r>
            <a:r>
              <a:rPr sz="975" b="1" spc="276" dirty="0">
                <a:latin typeface="Trebuchet MS"/>
                <a:cs typeface="Trebuchet MS"/>
              </a:rPr>
              <a:t> </a:t>
            </a:r>
            <a:r>
              <a:rPr sz="975" b="1" dirty="0">
                <a:latin typeface="Trebuchet MS"/>
                <a:cs typeface="Trebuchet MS"/>
              </a:rPr>
              <a:t>X</a:t>
            </a:r>
            <a:r>
              <a:rPr sz="975" b="1" spc="-16" dirty="0">
                <a:latin typeface="Trebuchet MS"/>
                <a:cs typeface="Trebuchet MS"/>
              </a:rPr>
              <a:t> </a:t>
            </a:r>
            <a:r>
              <a:rPr sz="975" b="1" spc="-8" dirty="0">
                <a:latin typeface="Trebuchet MS"/>
                <a:cs typeface="Trebuchet MS"/>
              </a:rPr>
              <a:t>Penghasilan</a:t>
            </a:r>
            <a:r>
              <a:rPr sz="975" b="1" dirty="0">
                <a:latin typeface="Trebuchet MS"/>
                <a:cs typeface="Trebuchet MS"/>
              </a:rPr>
              <a:t> </a:t>
            </a:r>
            <a:r>
              <a:rPr sz="975" b="1" spc="-16" dirty="0">
                <a:latin typeface="Trebuchet MS"/>
                <a:cs typeface="Trebuchet MS"/>
              </a:rPr>
              <a:t>Bruto</a:t>
            </a:r>
            <a:endParaRPr sz="975">
              <a:latin typeface="Trebuchet MS"/>
              <a:cs typeface="Trebuchet MS"/>
            </a:endParaRPr>
          </a:p>
        </p:txBody>
      </p:sp>
      <p:pic>
        <p:nvPicPr>
          <p:cNvPr id="43" name="object 43"/>
          <p:cNvPicPr/>
          <p:nvPr/>
        </p:nvPicPr>
        <p:blipFill>
          <a:blip r:embed="rId22" cstate="print"/>
          <a:stretch>
            <a:fillRect/>
          </a:stretch>
        </p:blipFill>
        <p:spPr>
          <a:xfrm>
            <a:off x="777621" y="4952047"/>
            <a:ext cx="2651712" cy="396869"/>
          </a:xfrm>
          <a:prstGeom prst="rect">
            <a:avLst/>
          </a:prstGeom>
        </p:spPr>
      </p:pic>
      <p:sp>
        <p:nvSpPr>
          <p:cNvPr id="44" name="object 44"/>
          <p:cNvSpPr txBox="1"/>
          <p:nvPr/>
        </p:nvSpPr>
        <p:spPr>
          <a:xfrm>
            <a:off x="1554107" y="5064068"/>
            <a:ext cx="1099979" cy="160461"/>
          </a:xfrm>
          <a:prstGeom prst="rect">
            <a:avLst/>
          </a:prstGeom>
        </p:spPr>
        <p:txBody>
          <a:bodyPr vert="horz" wrap="square" lIns="0" tIns="10319" rIns="0" bIns="0" rtlCol="0">
            <a:spAutoFit/>
          </a:bodyPr>
          <a:lstStyle/>
          <a:p>
            <a:pPr marL="10319">
              <a:spcBef>
                <a:spcPts val="81"/>
              </a:spcBef>
            </a:pPr>
            <a:r>
              <a:rPr sz="975" b="1" spc="-24" dirty="0">
                <a:solidFill>
                  <a:srgbClr val="FFFFFF"/>
                </a:solidFill>
                <a:latin typeface="Trebuchet MS"/>
                <a:cs typeface="Trebuchet MS"/>
              </a:rPr>
              <a:t>PESERTA</a:t>
            </a:r>
            <a:r>
              <a:rPr sz="975" b="1" spc="-45" dirty="0">
                <a:solidFill>
                  <a:srgbClr val="FFFFFF"/>
                </a:solidFill>
                <a:latin typeface="Trebuchet MS"/>
                <a:cs typeface="Trebuchet MS"/>
              </a:rPr>
              <a:t> </a:t>
            </a:r>
            <a:r>
              <a:rPr sz="975" b="1" spc="-20" dirty="0">
                <a:solidFill>
                  <a:srgbClr val="FFFFFF"/>
                </a:solidFill>
                <a:latin typeface="Trebuchet MS"/>
                <a:cs typeface="Trebuchet MS"/>
              </a:rPr>
              <a:t>KEGIATAN</a:t>
            </a:r>
            <a:endParaRPr sz="975">
              <a:latin typeface="Trebuchet MS"/>
              <a:cs typeface="Trebuchet MS"/>
            </a:endParaRPr>
          </a:p>
        </p:txBody>
      </p:sp>
      <p:pic>
        <p:nvPicPr>
          <p:cNvPr id="45" name="object 45"/>
          <p:cNvPicPr/>
          <p:nvPr/>
        </p:nvPicPr>
        <p:blipFill>
          <a:blip r:embed="rId23" cstate="print"/>
          <a:stretch>
            <a:fillRect/>
          </a:stretch>
        </p:blipFill>
        <p:spPr>
          <a:xfrm>
            <a:off x="777621" y="5416391"/>
            <a:ext cx="2656665" cy="477345"/>
          </a:xfrm>
          <a:prstGeom prst="rect">
            <a:avLst/>
          </a:prstGeom>
        </p:spPr>
      </p:pic>
      <p:sp>
        <p:nvSpPr>
          <p:cNvPr id="46" name="object 46"/>
          <p:cNvSpPr txBox="1"/>
          <p:nvPr/>
        </p:nvSpPr>
        <p:spPr>
          <a:xfrm>
            <a:off x="922826" y="5489282"/>
            <a:ext cx="2368153" cy="310502"/>
          </a:xfrm>
          <a:prstGeom prst="rect">
            <a:avLst/>
          </a:prstGeom>
        </p:spPr>
        <p:txBody>
          <a:bodyPr vert="horz" wrap="square" lIns="0" tIns="10319" rIns="0" bIns="0" rtlCol="0">
            <a:spAutoFit/>
          </a:bodyPr>
          <a:lstStyle/>
          <a:p>
            <a:pPr marL="370443" marR="4128" indent="-360640">
              <a:spcBef>
                <a:spcPts val="81"/>
              </a:spcBef>
            </a:pPr>
            <a:r>
              <a:rPr sz="975" b="1" dirty="0">
                <a:solidFill>
                  <a:srgbClr val="FFFFFF"/>
                </a:solidFill>
                <a:latin typeface="Trebuchet MS"/>
                <a:cs typeface="Trebuchet MS"/>
              </a:rPr>
              <a:t>PENARIKAN</a:t>
            </a:r>
            <a:r>
              <a:rPr sz="975" b="1" spc="-45" dirty="0">
                <a:solidFill>
                  <a:srgbClr val="FFFFFF"/>
                </a:solidFill>
                <a:latin typeface="Trebuchet MS"/>
                <a:cs typeface="Trebuchet MS"/>
              </a:rPr>
              <a:t> </a:t>
            </a:r>
            <a:r>
              <a:rPr sz="975" b="1" dirty="0">
                <a:solidFill>
                  <a:srgbClr val="FFFFFF"/>
                </a:solidFill>
                <a:latin typeface="Trebuchet MS"/>
                <a:cs typeface="Trebuchet MS"/>
              </a:rPr>
              <a:t>DANA</a:t>
            </a:r>
            <a:r>
              <a:rPr sz="975" b="1" spc="-73" dirty="0">
                <a:solidFill>
                  <a:srgbClr val="FFFFFF"/>
                </a:solidFill>
                <a:latin typeface="Trebuchet MS"/>
                <a:cs typeface="Trebuchet MS"/>
              </a:rPr>
              <a:t> </a:t>
            </a:r>
            <a:r>
              <a:rPr sz="975" b="1" dirty="0">
                <a:solidFill>
                  <a:srgbClr val="FFFFFF"/>
                </a:solidFill>
                <a:latin typeface="Trebuchet MS"/>
                <a:cs typeface="Trebuchet MS"/>
              </a:rPr>
              <a:t>PENSIUN</a:t>
            </a:r>
            <a:r>
              <a:rPr sz="975" b="1" spc="-53" dirty="0">
                <a:solidFill>
                  <a:srgbClr val="FFFFFF"/>
                </a:solidFill>
                <a:latin typeface="Trebuchet MS"/>
                <a:cs typeface="Trebuchet MS"/>
              </a:rPr>
              <a:t> </a:t>
            </a:r>
            <a:r>
              <a:rPr sz="975" b="1" spc="-20" dirty="0">
                <a:solidFill>
                  <a:srgbClr val="FFFFFF"/>
                </a:solidFill>
                <a:latin typeface="Trebuchet MS"/>
                <a:cs typeface="Trebuchet MS"/>
              </a:rPr>
              <a:t>DIAWAL</a:t>
            </a:r>
            <a:r>
              <a:rPr sz="975" b="1" spc="-53" dirty="0">
                <a:solidFill>
                  <a:srgbClr val="FFFFFF"/>
                </a:solidFill>
                <a:latin typeface="Trebuchet MS"/>
                <a:cs typeface="Trebuchet MS"/>
              </a:rPr>
              <a:t> </a:t>
            </a:r>
            <a:r>
              <a:rPr sz="975" b="1" spc="-16" dirty="0">
                <a:solidFill>
                  <a:srgbClr val="FFFFFF"/>
                </a:solidFill>
                <a:latin typeface="Trebuchet MS"/>
                <a:cs typeface="Trebuchet MS"/>
              </a:rPr>
              <a:t>OLEH PEGAWAI,</a:t>
            </a:r>
            <a:r>
              <a:rPr sz="975" b="1" spc="-33" dirty="0">
                <a:solidFill>
                  <a:srgbClr val="FFFFFF"/>
                </a:solidFill>
                <a:latin typeface="Trebuchet MS"/>
                <a:cs typeface="Trebuchet MS"/>
              </a:rPr>
              <a:t> </a:t>
            </a:r>
            <a:r>
              <a:rPr sz="975" b="1" spc="-16" dirty="0">
                <a:solidFill>
                  <a:srgbClr val="FFFFFF"/>
                </a:solidFill>
                <a:latin typeface="Trebuchet MS"/>
                <a:cs typeface="Trebuchet MS"/>
              </a:rPr>
              <a:t>MANTAN</a:t>
            </a:r>
            <a:r>
              <a:rPr sz="975" b="1" spc="-33" dirty="0">
                <a:solidFill>
                  <a:srgbClr val="FFFFFF"/>
                </a:solidFill>
                <a:latin typeface="Trebuchet MS"/>
                <a:cs typeface="Trebuchet MS"/>
              </a:rPr>
              <a:t> </a:t>
            </a:r>
            <a:r>
              <a:rPr sz="975" b="1" spc="-8" dirty="0">
                <a:solidFill>
                  <a:srgbClr val="FFFFFF"/>
                </a:solidFill>
                <a:latin typeface="Trebuchet MS"/>
                <a:cs typeface="Trebuchet MS"/>
              </a:rPr>
              <a:t>PEGAWAI</a:t>
            </a:r>
            <a:endParaRPr sz="975">
              <a:latin typeface="Trebuchet MS"/>
              <a:cs typeface="Trebuchet MS"/>
            </a:endParaRPr>
          </a:p>
        </p:txBody>
      </p:sp>
      <p:pic>
        <p:nvPicPr>
          <p:cNvPr id="47" name="object 47"/>
          <p:cNvPicPr/>
          <p:nvPr/>
        </p:nvPicPr>
        <p:blipFill>
          <a:blip r:embed="rId21" cstate="print"/>
          <a:stretch>
            <a:fillRect/>
          </a:stretch>
        </p:blipFill>
        <p:spPr>
          <a:xfrm>
            <a:off x="6663022" y="5443632"/>
            <a:ext cx="2256711" cy="457533"/>
          </a:xfrm>
          <a:prstGeom prst="rect">
            <a:avLst/>
          </a:prstGeom>
        </p:spPr>
      </p:pic>
      <p:sp>
        <p:nvSpPr>
          <p:cNvPr id="48" name="object 48"/>
          <p:cNvSpPr txBox="1"/>
          <p:nvPr/>
        </p:nvSpPr>
        <p:spPr>
          <a:xfrm>
            <a:off x="6809240" y="5585619"/>
            <a:ext cx="1967786" cy="160461"/>
          </a:xfrm>
          <a:prstGeom prst="rect">
            <a:avLst/>
          </a:prstGeom>
        </p:spPr>
        <p:txBody>
          <a:bodyPr vert="horz" wrap="square" lIns="0" tIns="10319" rIns="0" bIns="0" rtlCol="0">
            <a:spAutoFit/>
          </a:bodyPr>
          <a:lstStyle/>
          <a:p>
            <a:pPr marL="10319">
              <a:spcBef>
                <a:spcPts val="81"/>
              </a:spcBef>
            </a:pPr>
            <a:r>
              <a:rPr sz="975" b="1" spc="-8" dirty="0">
                <a:latin typeface="Trebuchet MS"/>
                <a:cs typeface="Trebuchet MS"/>
              </a:rPr>
              <a:t>Penghasilan</a:t>
            </a:r>
            <a:r>
              <a:rPr sz="975" b="1" spc="-12" dirty="0">
                <a:latin typeface="Trebuchet MS"/>
                <a:cs typeface="Trebuchet MS"/>
              </a:rPr>
              <a:t> </a:t>
            </a:r>
            <a:r>
              <a:rPr sz="975" b="1" dirty="0">
                <a:latin typeface="Trebuchet MS"/>
                <a:cs typeface="Trebuchet MS"/>
              </a:rPr>
              <a:t>Bruto</a:t>
            </a:r>
            <a:r>
              <a:rPr sz="975" b="1" spc="-41" dirty="0">
                <a:latin typeface="Trebuchet MS"/>
                <a:cs typeface="Trebuchet MS"/>
              </a:rPr>
              <a:t> </a:t>
            </a:r>
            <a:r>
              <a:rPr sz="975" b="1" dirty="0">
                <a:latin typeface="Trebuchet MS"/>
                <a:cs typeface="Trebuchet MS"/>
              </a:rPr>
              <a:t>x</a:t>
            </a:r>
            <a:r>
              <a:rPr sz="975" b="1" spc="-41" dirty="0">
                <a:latin typeface="Trebuchet MS"/>
                <a:cs typeface="Trebuchet MS"/>
              </a:rPr>
              <a:t> </a:t>
            </a:r>
            <a:r>
              <a:rPr sz="975" b="1" spc="-16" dirty="0">
                <a:latin typeface="Trebuchet MS"/>
                <a:cs typeface="Trebuchet MS"/>
              </a:rPr>
              <a:t>Tarif</a:t>
            </a:r>
            <a:r>
              <a:rPr sz="975" b="1" spc="-28" dirty="0">
                <a:latin typeface="Trebuchet MS"/>
                <a:cs typeface="Trebuchet MS"/>
              </a:rPr>
              <a:t> </a:t>
            </a:r>
            <a:r>
              <a:rPr sz="975" b="1" dirty="0">
                <a:latin typeface="Trebuchet MS"/>
                <a:cs typeface="Trebuchet MS"/>
              </a:rPr>
              <a:t>Pasal</a:t>
            </a:r>
            <a:r>
              <a:rPr sz="975" b="1" spc="-33" dirty="0">
                <a:latin typeface="Trebuchet MS"/>
                <a:cs typeface="Trebuchet MS"/>
              </a:rPr>
              <a:t> </a:t>
            </a:r>
            <a:r>
              <a:rPr sz="975" b="1" spc="-20" dirty="0">
                <a:latin typeface="Trebuchet MS"/>
                <a:cs typeface="Trebuchet MS"/>
              </a:rPr>
              <a:t>17</a:t>
            </a:r>
            <a:endParaRPr sz="975">
              <a:latin typeface="Trebuchet MS"/>
              <a:cs typeface="Trebuchet MS"/>
            </a:endParaRPr>
          </a:p>
        </p:txBody>
      </p:sp>
      <p:pic>
        <p:nvPicPr>
          <p:cNvPr id="49" name="object 49"/>
          <p:cNvPicPr/>
          <p:nvPr/>
        </p:nvPicPr>
        <p:blipFill>
          <a:blip r:embed="rId24" cstate="print"/>
          <a:stretch>
            <a:fillRect/>
          </a:stretch>
        </p:blipFill>
        <p:spPr>
          <a:xfrm>
            <a:off x="4044125" y="4944618"/>
            <a:ext cx="2062305" cy="411728"/>
          </a:xfrm>
          <a:prstGeom prst="rect">
            <a:avLst/>
          </a:prstGeom>
        </p:spPr>
      </p:pic>
      <p:sp>
        <p:nvSpPr>
          <p:cNvPr id="50" name="object 50"/>
          <p:cNvSpPr txBox="1"/>
          <p:nvPr/>
        </p:nvSpPr>
        <p:spPr>
          <a:xfrm>
            <a:off x="4252770" y="4989814"/>
            <a:ext cx="1647388" cy="310502"/>
          </a:xfrm>
          <a:prstGeom prst="rect">
            <a:avLst/>
          </a:prstGeom>
        </p:spPr>
        <p:txBody>
          <a:bodyPr vert="horz" wrap="square" lIns="0" tIns="10319" rIns="0" bIns="0" rtlCol="0">
            <a:spAutoFit/>
          </a:bodyPr>
          <a:lstStyle/>
          <a:p>
            <a:pPr marL="434935" marR="4128" indent="-425133">
              <a:spcBef>
                <a:spcPts val="81"/>
              </a:spcBef>
            </a:pPr>
            <a:r>
              <a:rPr sz="975" b="1" dirty="0">
                <a:latin typeface="Trebuchet MS"/>
                <a:cs typeface="Trebuchet MS"/>
              </a:rPr>
              <a:t>Setiap</a:t>
            </a:r>
            <a:r>
              <a:rPr sz="975" b="1" spc="-24" dirty="0">
                <a:latin typeface="Trebuchet MS"/>
                <a:cs typeface="Trebuchet MS"/>
              </a:rPr>
              <a:t> </a:t>
            </a:r>
            <a:r>
              <a:rPr sz="975" b="1" dirty="0">
                <a:latin typeface="Trebuchet MS"/>
                <a:cs typeface="Trebuchet MS"/>
              </a:rPr>
              <a:t>Masa</a:t>
            </a:r>
            <a:r>
              <a:rPr sz="975" b="1" spc="-33" dirty="0">
                <a:latin typeface="Trebuchet MS"/>
                <a:cs typeface="Trebuchet MS"/>
              </a:rPr>
              <a:t> </a:t>
            </a:r>
            <a:r>
              <a:rPr sz="975" b="1" dirty="0">
                <a:latin typeface="Trebuchet MS"/>
                <a:cs typeface="Trebuchet MS"/>
              </a:rPr>
              <a:t>Pajak</a:t>
            </a:r>
            <a:r>
              <a:rPr sz="975" b="1" spc="-28" dirty="0">
                <a:latin typeface="Trebuchet MS"/>
                <a:cs typeface="Trebuchet MS"/>
              </a:rPr>
              <a:t> </a:t>
            </a:r>
            <a:r>
              <a:rPr sz="975" b="1" dirty="0">
                <a:latin typeface="Trebuchet MS"/>
                <a:cs typeface="Trebuchet MS"/>
              </a:rPr>
              <a:t>atau</a:t>
            </a:r>
            <a:r>
              <a:rPr sz="975" b="1" spc="-33" dirty="0">
                <a:latin typeface="Trebuchet MS"/>
                <a:cs typeface="Trebuchet MS"/>
              </a:rPr>
              <a:t> </a:t>
            </a:r>
            <a:r>
              <a:rPr sz="975" b="1" spc="-16" dirty="0">
                <a:latin typeface="Trebuchet MS"/>
                <a:cs typeface="Trebuchet MS"/>
              </a:rPr>
              <a:t>pada </a:t>
            </a:r>
            <a:r>
              <a:rPr sz="975" b="1" dirty="0">
                <a:latin typeface="Trebuchet MS"/>
                <a:cs typeface="Trebuchet MS"/>
              </a:rPr>
              <a:t>Saat</a:t>
            </a:r>
            <a:r>
              <a:rPr sz="975" b="1" spc="-8" dirty="0">
                <a:latin typeface="Trebuchet MS"/>
                <a:cs typeface="Trebuchet MS"/>
              </a:rPr>
              <a:t> terutang</a:t>
            </a:r>
            <a:endParaRPr sz="975">
              <a:latin typeface="Trebuchet MS"/>
              <a:cs typeface="Trebuchet MS"/>
            </a:endParaRPr>
          </a:p>
        </p:txBody>
      </p:sp>
      <p:pic>
        <p:nvPicPr>
          <p:cNvPr id="51" name="object 51"/>
          <p:cNvPicPr/>
          <p:nvPr/>
        </p:nvPicPr>
        <p:blipFill>
          <a:blip r:embed="rId25" cstate="print"/>
          <a:stretch>
            <a:fillRect/>
          </a:stretch>
        </p:blipFill>
        <p:spPr>
          <a:xfrm>
            <a:off x="6682836" y="4944618"/>
            <a:ext cx="2261663" cy="409241"/>
          </a:xfrm>
          <a:prstGeom prst="rect">
            <a:avLst/>
          </a:prstGeom>
        </p:spPr>
      </p:pic>
      <p:sp>
        <p:nvSpPr>
          <p:cNvPr id="52" name="object 52"/>
          <p:cNvSpPr txBox="1"/>
          <p:nvPr/>
        </p:nvSpPr>
        <p:spPr>
          <a:xfrm>
            <a:off x="6831012" y="5062582"/>
            <a:ext cx="1967786" cy="160461"/>
          </a:xfrm>
          <a:prstGeom prst="rect">
            <a:avLst/>
          </a:prstGeom>
        </p:spPr>
        <p:txBody>
          <a:bodyPr vert="horz" wrap="square" lIns="0" tIns="10319" rIns="0" bIns="0" rtlCol="0">
            <a:spAutoFit/>
          </a:bodyPr>
          <a:lstStyle/>
          <a:p>
            <a:pPr marL="10319">
              <a:spcBef>
                <a:spcPts val="81"/>
              </a:spcBef>
            </a:pPr>
            <a:r>
              <a:rPr sz="975" b="1" spc="-8" dirty="0">
                <a:latin typeface="Trebuchet MS"/>
                <a:cs typeface="Trebuchet MS"/>
              </a:rPr>
              <a:t>Penghasilan</a:t>
            </a:r>
            <a:r>
              <a:rPr sz="975" b="1" spc="-12" dirty="0">
                <a:latin typeface="Trebuchet MS"/>
                <a:cs typeface="Trebuchet MS"/>
              </a:rPr>
              <a:t> </a:t>
            </a:r>
            <a:r>
              <a:rPr sz="975" b="1" dirty="0">
                <a:latin typeface="Trebuchet MS"/>
                <a:cs typeface="Trebuchet MS"/>
              </a:rPr>
              <a:t>Bruto</a:t>
            </a:r>
            <a:r>
              <a:rPr sz="975" b="1" spc="-41" dirty="0">
                <a:latin typeface="Trebuchet MS"/>
                <a:cs typeface="Trebuchet MS"/>
              </a:rPr>
              <a:t> </a:t>
            </a:r>
            <a:r>
              <a:rPr sz="975" b="1" dirty="0">
                <a:latin typeface="Trebuchet MS"/>
                <a:cs typeface="Trebuchet MS"/>
              </a:rPr>
              <a:t>x</a:t>
            </a:r>
            <a:r>
              <a:rPr sz="975" b="1" spc="-41" dirty="0">
                <a:latin typeface="Trebuchet MS"/>
                <a:cs typeface="Trebuchet MS"/>
              </a:rPr>
              <a:t> </a:t>
            </a:r>
            <a:r>
              <a:rPr sz="975" b="1" spc="-16" dirty="0">
                <a:latin typeface="Trebuchet MS"/>
                <a:cs typeface="Trebuchet MS"/>
              </a:rPr>
              <a:t>Tarif</a:t>
            </a:r>
            <a:r>
              <a:rPr sz="975" b="1" spc="-28" dirty="0">
                <a:latin typeface="Trebuchet MS"/>
                <a:cs typeface="Trebuchet MS"/>
              </a:rPr>
              <a:t> </a:t>
            </a:r>
            <a:r>
              <a:rPr sz="975" b="1" dirty="0">
                <a:latin typeface="Trebuchet MS"/>
                <a:cs typeface="Trebuchet MS"/>
              </a:rPr>
              <a:t>Pasal</a:t>
            </a:r>
            <a:r>
              <a:rPr sz="975" b="1" spc="-33" dirty="0">
                <a:latin typeface="Trebuchet MS"/>
                <a:cs typeface="Trebuchet MS"/>
              </a:rPr>
              <a:t> </a:t>
            </a:r>
            <a:r>
              <a:rPr sz="975" b="1" spc="-20" dirty="0">
                <a:latin typeface="Trebuchet MS"/>
                <a:cs typeface="Trebuchet MS"/>
              </a:rPr>
              <a:t>17</a:t>
            </a:r>
            <a:endParaRPr sz="975">
              <a:latin typeface="Trebuchet MS"/>
              <a:cs typeface="Trebuchet MS"/>
            </a:endParaRPr>
          </a:p>
        </p:txBody>
      </p:sp>
      <p:sp>
        <p:nvSpPr>
          <p:cNvPr id="53" name="object 53"/>
          <p:cNvSpPr txBox="1">
            <a:spLocks noGrp="1"/>
          </p:cNvSpPr>
          <p:nvPr>
            <p:ph type="title"/>
          </p:nvPr>
        </p:nvSpPr>
        <p:spPr>
          <a:xfrm>
            <a:off x="3441922" y="910955"/>
            <a:ext cx="5476677" cy="473367"/>
          </a:xfrm>
          <a:prstGeom prst="rect">
            <a:avLst/>
          </a:prstGeom>
        </p:spPr>
        <p:txBody>
          <a:bodyPr spcFirstLastPara="1" vert="horz" wrap="square" lIns="0" tIns="10319" rIns="0" bIns="0" rtlCol="0" anchor="ctr" anchorCtr="0">
            <a:spAutoFit/>
          </a:bodyPr>
          <a:lstStyle/>
          <a:p>
            <a:pPr marL="10319">
              <a:spcBef>
                <a:spcPts val="81"/>
              </a:spcBef>
            </a:pPr>
            <a:r>
              <a:rPr sz="2925" spc="-8" dirty="0">
                <a:solidFill>
                  <a:srgbClr val="000000"/>
                </a:solidFill>
              </a:rPr>
              <a:t>Pemotongan</a:t>
            </a:r>
            <a:r>
              <a:rPr sz="2925" spc="-89" dirty="0">
                <a:solidFill>
                  <a:srgbClr val="000000"/>
                </a:solidFill>
              </a:rPr>
              <a:t> </a:t>
            </a:r>
            <a:r>
              <a:rPr sz="2925" dirty="0">
                <a:solidFill>
                  <a:srgbClr val="000000"/>
                </a:solidFill>
              </a:rPr>
              <a:t>PPh</a:t>
            </a:r>
            <a:r>
              <a:rPr sz="2925" spc="-81" dirty="0">
                <a:solidFill>
                  <a:srgbClr val="000000"/>
                </a:solidFill>
              </a:rPr>
              <a:t> </a:t>
            </a:r>
            <a:r>
              <a:rPr sz="2925" dirty="0">
                <a:solidFill>
                  <a:srgbClr val="000000"/>
                </a:solidFill>
              </a:rPr>
              <a:t>21</a:t>
            </a:r>
            <a:r>
              <a:rPr sz="2925" spc="-126" dirty="0">
                <a:solidFill>
                  <a:srgbClr val="000000"/>
                </a:solidFill>
              </a:rPr>
              <a:t> </a:t>
            </a:r>
            <a:r>
              <a:rPr sz="2925" dirty="0">
                <a:solidFill>
                  <a:srgbClr val="006FC0"/>
                </a:solidFill>
              </a:rPr>
              <a:t>Tidak</a:t>
            </a:r>
            <a:r>
              <a:rPr sz="2925" spc="-98" dirty="0">
                <a:solidFill>
                  <a:srgbClr val="006FC0"/>
                </a:solidFill>
              </a:rPr>
              <a:t> </a:t>
            </a:r>
            <a:r>
              <a:rPr sz="2925" spc="-8" dirty="0">
                <a:solidFill>
                  <a:srgbClr val="006FC0"/>
                </a:solidFill>
              </a:rPr>
              <a:t>Final</a:t>
            </a:r>
            <a:endParaRPr sz="2925"/>
          </a:p>
        </p:txBody>
      </p:sp>
      <p:grpSp>
        <p:nvGrpSpPr>
          <p:cNvPr id="54" name="object 54"/>
          <p:cNvGrpSpPr/>
          <p:nvPr/>
        </p:nvGrpSpPr>
        <p:grpSpPr>
          <a:xfrm>
            <a:off x="3397964" y="1486391"/>
            <a:ext cx="3302000" cy="860584"/>
            <a:chOff x="4182109" y="1038097"/>
            <a:chExt cx="4064000" cy="1059180"/>
          </a:xfrm>
        </p:grpSpPr>
        <p:sp>
          <p:nvSpPr>
            <p:cNvPr id="55" name="object 55"/>
            <p:cNvSpPr/>
            <p:nvPr/>
          </p:nvSpPr>
          <p:spPr>
            <a:xfrm>
              <a:off x="4194809" y="1058417"/>
              <a:ext cx="669290" cy="449580"/>
            </a:xfrm>
            <a:custGeom>
              <a:avLst/>
              <a:gdLst/>
              <a:ahLst/>
              <a:cxnLst/>
              <a:rect l="l" t="t" r="r" b="b"/>
              <a:pathLst>
                <a:path w="669289" h="449580">
                  <a:moveTo>
                    <a:pt x="444245" y="0"/>
                  </a:moveTo>
                  <a:lnTo>
                    <a:pt x="444245" y="112395"/>
                  </a:lnTo>
                  <a:lnTo>
                    <a:pt x="0" y="112395"/>
                  </a:lnTo>
                  <a:lnTo>
                    <a:pt x="0" y="337185"/>
                  </a:lnTo>
                  <a:lnTo>
                    <a:pt x="444245" y="337185"/>
                  </a:lnTo>
                  <a:lnTo>
                    <a:pt x="444245" y="449580"/>
                  </a:lnTo>
                  <a:lnTo>
                    <a:pt x="669036" y="224790"/>
                  </a:lnTo>
                  <a:lnTo>
                    <a:pt x="444245" y="0"/>
                  </a:lnTo>
                  <a:close/>
                </a:path>
              </a:pathLst>
            </a:custGeom>
            <a:solidFill>
              <a:srgbClr val="FFFFFF"/>
            </a:solidFill>
          </p:spPr>
          <p:txBody>
            <a:bodyPr wrap="square" lIns="0" tIns="0" rIns="0" bIns="0" rtlCol="0"/>
            <a:lstStyle/>
            <a:p>
              <a:endParaRPr sz="1138"/>
            </a:p>
          </p:txBody>
        </p:sp>
        <p:sp>
          <p:nvSpPr>
            <p:cNvPr id="56" name="object 56"/>
            <p:cNvSpPr/>
            <p:nvPr/>
          </p:nvSpPr>
          <p:spPr>
            <a:xfrm>
              <a:off x="4194809" y="1058417"/>
              <a:ext cx="669290" cy="449580"/>
            </a:xfrm>
            <a:custGeom>
              <a:avLst/>
              <a:gdLst/>
              <a:ahLst/>
              <a:cxnLst/>
              <a:rect l="l" t="t" r="r" b="b"/>
              <a:pathLst>
                <a:path w="669289" h="449580">
                  <a:moveTo>
                    <a:pt x="0" y="112395"/>
                  </a:moveTo>
                  <a:lnTo>
                    <a:pt x="444245" y="112395"/>
                  </a:lnTo>
                  <a:lnTo>
                    <a:pt x="444245" y="0"/>
                  </a:lnTo>
                  <a:lnTo>
                    <a:pt x="669036" y="224790"/>
                  </a:lnTo>
                  <a:lnTo>
                    <a:pt x="444245" y="449580"/>
                  </a:lnTo>
                  <a:lnTo>
                    <a:pt x="444245" y="337185"/>
                  </a:lnTo>
                  <a:lnTo>
                    <a:pt x="0" y="337185"/>
                  </a:lnTo>
                  <a:lnTo>
                    <a:pt x="0" y="112395"/>
                  </a:lnTo>
                  <a:close/>
                </a:path>
              </a:pathLst>
            </a:custGeom>
            <a:ln w="25399">
              <a:solidFill>
                <a:srgbClr val="00AFEF"/>
              </a:solidFill>
            </a:ln>
          </p:spPr>
          <p:txBody>
            <a:bodyPr wrap="square" lIns="0" tIns="0" rIns="0" bIns="0" rtlCol="0"/>
            <a:lstStyle/>
            <a:p>
              <a:endParaRPr sz="1138"/>
            </a:p>
          </p:txBody>
        </p:sp>
        <p:sp>
          <p:nvSpPr>
            <p:cNvPr id="57" name="object 57"/>
            <p:cNvSpPr/>
            <p:nvPr/>
          </p:nvSpPr>
          <p:spPr>
            <a:xfrm>
              <a:off x="7407401" y="1050797"/>
              <a:ext cx="826135" cy="448309"/>
            </a:xfrm>
            <a:custGeom>
              <a:avLst/>
              <a:gdLst/>
              <a:ahLst/>
              <a:cxnLst/>
              <a:rect l="l" t="t" r="r" b="b"/>
              <a:pathLst>
                <a:path w="826134" h="448309">
                  <a:moveTo>
                    <a:pt x="601979" y="0"/>
                  </a:moveTo>
                  <a:lnTo>
                    <a:pt x="601979" y="112013"/>
                  </a:lnTo>
                  <a:lnTo>
                    <a:pt x="0" y="112013"/>
                  </a:lnTo>
                  <a:lnTo>
                    <a:pt x="0" y="336041"/>
                  </a:lnTo>
                  <a:lnTo>
                    <a:pt x="601979" y="336041"/>
                  </a:lnTo>
                  <a:lnTo>
                    <a:pt x="601979" y="448055"/>
                  </a:lnTo>
                  <a:lnTo>
                    <a:pt x="826007" y="224027"/>
                  </a:lnTo>
                  <a:lnTo>
                    <a:pt x="601979" y="0"/>
                  </a:lnTo>
                  <a:close/>
                </a:path>
              </a:pathLst>
            </a:custGeom>
            <a:solidFill>
              <a:srgbClr val="FFFFFF"/>
            </a:solidFill>
          </p:spPr>
          <p:txBody>
            <a:bodyPr wrap="square" lIns="0" tIns="0" rIns="0" bIns="0" rtlCol="0"/>
            <a:lstStyle/>
            <a:p>
              <a:endParaRPr sz="1138"/>
            </a:p>
          </p:txBody>
        </p:sp>
        <p:sp>
          <p:nvSpPr>
            <p:cNvPr id="58" name="object 58"/>
            <p:cNvSpPr/>
            <p:nvPr/>
          </p:nvSpPr>
          <p:spPr>
            <a:xfrm>
              <a:off x="7407401" y="1050797"/>
              <a:ext cx="826135" cy="448309"/>
            </a:xfrm>
            <a:custGeom>
              <a:avLst/>
              <a:gdLst/>
              <a:ahLst/>
              <a:cxnLst/>
              <a:rect l="l" t="t" r="r" b="b"/>
              <a:pathLst>
                <a:path w="826134" h="448309">
                  <a:moveTo>
                    <a:pt x="0" y="112013"/>
                  </a:moveTo>
                  <a:lnTo>
                    <a:pt x="601979" y="112013"/>
                  </a:lnTo>
                  <a:lnTo>
                    <a:pt x="601979" y="0"/>
                  </a:lnTo>
                  <a:lnTo>
                    <a:pt x="826007" y="224027"/>
                  </a:lnTo>
                  <a:lnTo>
                    <a:pt x="601979" y="448055"/>
                  </a:lnTo>
                  <a:lnTo>
                    <a:pt x="601979" y="336041"/>
                  </a:lnTo>
                  <a:lnTo>
                    <a:pt x="0" y="336041"/>
                  </a:lnTo>
                  <a:lnTo>
                    <a:pt x="0" y="112013"/>
                  </a:lnTo>
                  <a:close/>
                </a:path>
              </a:pathLst>
            </a:custGeom>
            <a:ln w="25400">
              <a:solidFill>
                <a:srgbClr val="00AFEF"/>
              </a:solidFill>
            </a:ln>
          </p:spPr>
          <p:txBody>
            <a:bodyPr wrap="square" lIns="0" tIns="0" rIns="0" bIns="0" rtlCol="0"/>
            <a:lstStyle/>
            <a:p>
              <a:endParaRPr sz="1138"/>
            </a:p>
          </p:txBody>
        </p:sp>
        <p:sp>
          <p:nvSpPr>
            <p:cNvPr id="59" name="object 59"/>
            <p:cNvSpPr/>
            <p:nvPr/>
          </p:nvSpPr>
          <p:spPr>
            <a:xfrm>
              <a:off x="7407401" y="1634489"/>
              <a:ext cx="826135" cy="449580"/>
            </a:xfrm>
            <a:custGeom>
              <a:avLst/>
              <a:gdLst/>
              <a:ahLst/>
              <a:cxnLst/>
              <a:rect l="l" t="t" r="r" b="b"/>
              <a:pathLst>
                <a:path w="826134" h="449580">
                  <a:moveTo>
                    <a:pt x="601218" y="0"/>
                  </a:moveTo>
                  <a:lnTo>
                    <a:pt x="601218" y="112395"/>
                  </a:lnTo>
                  <a:lnTo>
                    <a:pt x="0" y="112395"/>
                  </a:lnTo>
                  <a:lnTo>
                    <a:pt x="0" y="337185"/>
                  </a:lnTo>
                  <a:lnTo>
                    <a:pt x="601218" y="337185"/>
                  </a:lnTo>
                  <a:lnTo>
                    <a:pt x="601218" y="449580"/>
                  </a:lnTo>
                  <a:lnTo>
                    <a:pt x="826007" y="224789"/>
                  </a:lnTo>
                  <a:lnTo>
                    <a:pt x="601218" y="0"/>
                  </a:lnTo>
                  <a:close/>
                </a:path>
              </a:pathLst>
            </a:custGeom>
            <a:solidFill>
              <a:srgbClr val="FFFFFF"/>
            </a:solidFill>
          </p:spPr>
          <p:txBody>
            <a:bodyPr wrap="square" lIns="0" tIns="0" rIns="0" bIns="0" rtlCol="0"/>
            <a:lstStyle/>
            <a:p>
              <a:endParaRPr sz="1138"/>
            </a:p>
          </p:txBody>
        </p:sp>
        <p:sp>
          <p:nvSpPr>
            <p:cNvPr id="60" name="object 60"/>
            <p:cNvSpPr/>
            <p:nvPr/>
          </p:nvSpPr>
          <p:spPr>
            <a:xfrm>
              <a:off x="7407401" y="1634489"/>
              <a:ext cx="826135" cy="449580"/>
            </a:xfrm>
            <a:custGeom>
              <a:avLst/>
              <a:gdLst/>
              <a:ahLst/>
              <a:cxnLst/>
              <a:rect l="l" t="t" r="r" b="b"/>
              <a:pathLst>
                <a:path w="826134" h="449580">
                  <a:moveTo>
                    <a:pt x="0" y="112395"/>
                  </a:moveTo>
                  <a:lnTo>
                    <a:pt x="601218" y="112395"/>
                  </a:lnTo>
                  <a:lnTo>
                    <a:pt x="601218" y="0"/>
                  </a:lnTo>
                  <a:lnTo>
                    <a:pt x="826007" y="224789"/>
                  </a:lnTo>
                  <a:lnTo>
                    <a:pt x="601218" y="449580"/>
                  </a:lnTo>
                  <a:lnTo>
                    <a:pt x="601218" y="337185"/>
                  </a:lnTo>
                  <a:lnTo>
                    <a:pt x="0" y="337185"/>
                  </a:lnTo>
                  <a:lnTo>
                    <a:pt x="0" y="112395"/>
                  </a:lnTo>
                  <a:close/>
                </a:path>
              </a:pathLst>
            </a:custGeom>
            <a:ln w="25400">
              <a:solidFill>
                <a:srgbClr val="00AFEF"/>
              </a:solidFill>
            </a:ln>
          </p:spPr>
          <p:txBody>
            <a:bodyPr wrap="square" lIns="0" tIns="0" rIns="0" bIns="0" rtlCol="0"/>
            <a:lstStyle/>
            <a:p>
              <a:endParaRPr sz="1138"/>
            </a:p>
          </p:txBody>
        </p:sp>
        <p:sp>
          <p:nvSpPr>
            <p:cNvPr id="61" name="object 61"/>
            <p:cNvSpPr/>
            <p:nvPr/>
          </p:nvSpPr>
          <p:spPr>
            <a:xfrm>
              <a:off x="4194809" y="1631441"/>
              <a:ext cx="669290" cy="449580"/>
            </a:xfrm>
            <a:custGeom>
              <a:avLst/>
              <a:gdLst/>
              <a:ahLst/>
              <a:cxnLst/>
              <a:rect l="l" t="t" r="r" b="b"/>
              <a:pathLst>
                <a:path w="669289" h="449580">
                  <a:moveTo>
                    <a:pt x="444245" y="0"/>
                  </a:moveTo>
                  <a:lnTo>
                    <a:pt x="444245" y="112395"/>
                  </a:lnTo>
                  <a:lnTo>
                    <a:pt x="0" y="112395"/>
                  </a:lnTo>
                  <a:lnTo>
                    <a:pt x="0" y="337185"/>
                  </a:lnTo>
                  <a:lnTo>
                    <a:pt x="444245" y="337185"/>
                  </a:lnTo>
                  <a:lnTo>
                    <a:pt x="444245" y="449580"/>
                  </a:lnTo>
                  <a:lnTo>
                    <a:pt x="669036" y="224790"/>
                  </a:lnTo>
                  <a:lnTo>
                    <a:pt x="444245" y="0"/>
                  </a:lnTo>
                  <a:close/>
                </a:path>
              </a:pathLst>
            </a:custGeom>
            <a:solidFill>
              <a:srgbClr val="FFFFFF"/>
            </a:solidFill>
          </p:spPr>
          <p:txBody>
            <a:bodyPr wrap="square" lIns="0" tIns="0" rIns="0" bIns="0" rtlCol="0"/>
            <a:lstStyle/>
            <a:p>
              <a:endParaRPr sz="1138"/>
            </a:p>
          </p:txBody>
        </p:sp>
        <p:sp>
          <p:nvSpPr>
            <p:cNvPr id="62" name="object 62"/>
            <p:cNvSpPr/>
            <p:nvPr/>
          </p:nvSpPr>
          <p:spPr>
            <a:xfrm>
              <a:off x="4194809" y="1631441"/>
              <a:ext cx="669290" cy="449580"/>
            </a:xfrm>
            <a:custGeom>
              <a:avLst/>
              <a:gdLst/>
              <a:ahLst/>
              <a:cxnLst/>
              <a:rect l="l" t="t" r="r" b="b"/>
              <a:pathLst>
                <a:path w="669289" h="449580">
                  <a:moveTo>
                    <a:pt x="0" y="112395"/>
                  </a:moveTo>
                  <a:lnTo>
                    <a:pt x="444245" y="112395"/>
                  </a:lnTo>
                  <a:lnTo>
                    <a:pt x="444245" y="0"/>
                  </a:lnTo>
                  <a:lnTo>
                    <a:pt x="669036" y="224790"/>
                  </a:lnTo>
                  <a:lnTo>
                    <a:pt x="444245" y="449580"/>
                  </a:lnTo>
                  <a:lnTo>
                    <a:pt x="444245" y="337185"/>
                  </a:lnTo>
                  <a:lnTo>
                    <a:pt x="0" y="337185"/>
                  </a:lnTo>
                  <a:lnTo>
                    <a:pt x="0" y="112395"/>
                  </a:lnTo>
                  <a:close/>
                </a:path>
              </a:pathLst>
            </a:custGeom>
            <a:ln w="25399">
              <a:solidFill>
                <a:srgbClr val="00AFEF"/>
              </a:solidFill>
            </a:ln>
          </p:spPr>
          <p:txBody>
            <a:bodyPr wrap="square" lIns="0" tIns="0" rIns="0" bIns="0" rtlCol="0"/>
            <a:lstStyle/>
            <a:p>
              <a:endParaRPr sz="1138"/>
            </a:p>
          </p:txBody>
        </p:sp>
      </p:grpSp>
      <p:grpSp>
        <p:nvGrpSpPr>
          <p:cNvPr id="63" name="object 63"/>
          <p:cNvGrpSpPr/>
          <p:nvPr/>
        </p:nvGrpSpPr>
        <p:grpSpPr>
          <a:xfrm>
            <a:off x="3397964" y="2495565"/>
            <a:ext cx="3277235" cy="385921"/>
            <a:chOff x="4182109" y="2280157"/>
            <a:chExt cx="4033520" cy="474980"/>
          </a:xfrm>
        </p:grpSpPr>
        <p:sp>
          <p:nvSpPr>
            <p:cNvPr id="64" name="object 64"/>
            <p:cNvSpPr/>
            <p:nvPr/>
          </p:nvSpPr>
          <p:spPr>
            <a:xfrm>
              <a:off x="4194809" y="2292857"/>
              <a:ext cx="669290" cy="449580"/>
            </a:xfrm>
            <a:custGeom>
              <a:avLst/>
              <a:gdLst/>
              <a:ahLst/>
              <a:cxnLst/>
              <a:rect l="l" t="t" r="r" b="b"/>
              <a:pathLst>
                <a:path w="669289" h="449580">
                  <a:moveTo>
                    <a:pt x="444245" y="0"/>
                  </a:moveTo>
                  <a:lnTo>
                    <a:pt x="444245" y="112394"/>
                  </a:lnTo>
                  <a:lnTo>
                    <a:pt x="0" y="112394"/>
                  </a:lnTo>
                  <a:lnTo>
                    <a:pt x="0" y="337184"/>
                  </a:lnTo>
                  <a:lnTo>
                    <a:pt x="444245" y="337184"/>
                  </a:lnTo>
                  <a:lnTo>
                    <a:pt x="444245" y="449579"/>
                  </a:lnTo>
                  <a:lnTo>
                    <a:pt x="669036" y="224789"/>
                  </a:lnTo>
                  <a:lnTo>
                    <a:pt x="444245" y="0"/>
                  </a:lnTo>
                  <a:close/>
                </a:path>
              </a:pathLst>
            </a:custGeom>
            <a:solidFill>
              <a:srgbClr val="FFFFFF"/>
            </a:solidFill>
          </p:spPr>
          <p:txBody>
            <a:bodyPr wrap="square" lIns="0" tIns="0" rIns="0" bIns="0" rtlCol="0"/>
            <a:lstStyle/>
            <a:p>
              <a:endParaRPr sz="1138"/>
            </a:p>
          </p:txBody>
        </p:sp>
        <p:sp>
          <p:nvSpPr>
            <p:cNvPr id="65" name="object 65"/>
            <p:cNvSpPr/>
            <p:nvPr/>
          </p:nvSpPr>
          <p:spPr>
            <a:xfrm>
              <a:off x="4194809" y="2292857"/>
              <a:ext cx="669290" cy="449580"/>
            </a:xfrm>
            <a:custGeom>
              <a:avLst/>
              <a:gdLst/>
              <a:ahLst/>
              <a:cxnLst/>
              <a:rect l="l" t="t" r="r" b="b"/>
              <a:pathLst>
                <a:path w="669289" h="449580">
                  <a:moveTo>
                    <a:pt x="0" y="112394"/>
                  </a:moveTo>
                  <a:lnTo>
                    <a:pt x="444245" y="112394"/>
                  </a:lnTo>
                  <a:lnTo>
                    <a:pt x="444245" y="0"/>
                  </a:lnTo>
                  <a:lnTo>
                    <a:pt x="669036" y="224789"/>
                  </a:lnTo>
                  <a:lnTo>
                    <a:pt x="444245" y="449579"/>
                  </a:lnTo>
                  <a:lnTo>
                    <a:pt x="444245" y="337184"/>
                  </a:lnTo>
                  <a:lnTo>
                    <a:pt x="0" y="337184"/>
                  </a:lnTo>
                  <a:lnTo>
                    <a:pt x="0" y="112394"/>
                  </a:lnTo>
                  <a:close/>
                </a:path>
              </a:pathLst>
            </a:custGeom>
            <a:ln w="25400">
              <a:solidFill>
                <a:srgbClr val="00AFEF"/>
              </a:solidFill>
            </a:ln>
          </p:spPr>
          <p:txBody>
            <a:bodyPr wrap="square" lIns="0" tIns="0" rIns="0" bIns="0" rtlCol="0"/>
            <a:lstStyle/>
            <a:p>
              <a:endParaRPr sz="1138"/>
            </a:p>
          </p:txBody>
        </p:sp>
        <p:sp>
          <p:nvSpPr>
            <p:cNvPr id="66" name="object 66"/>
            <p:cNvSpPr/>
            <p:nvPr/>
          </p:nvSpPr>
          <p:spPr>
            <a:xfrm>
              <a:off x="7376921" y="2292857"/>
              <a:ext cx="826135" cy="449580"/>
            </a:xfrm>
            <a:custGeom>
              <a:avLst/>
              <a:gdLst/>
              <a:ahLst/>
              <a:cxnLst/>
              <a:rect l="l" t="t" r="r" b="b"/>
              <a:pathLst>
                <a:path w="826134" h="449580">
                  <a:moveTo>
                    <a:pt x="601218" y="0"/>
                  </a:moveTo>
                  <a:lnTo>
                    <a:pt x="601218" y="112394"/>
                  </a:lnTo>
                  <a:lnTo>
                    <a:pt x="0" y="112394"/>
                  </a:lnTo>
                  <a:lnTo>
                    <a:pt x="0" y="337184"/>
                  </a:lnTo>
                  <a:lnTo>
                    <a:pt x="601218" y="337184"/>
                  </a:lnTo>
                  <a:lnTo>
                    <a:pt x="601218" y="449579"/>
                  </a:lnTo>
                  <a:lnTo>
                    <a:pt x="826007" y="224789"/>
                  </a:lnTo>
                  <a:lnTo>
                    <a:pt x="601218" y="0"/>
                  </a:lnTo>
                  <a:close/>
                </a:path>
              </a:pathLst>
            </a:custGeom>
            <a:solidFill>
              <a:srgbClr val="FFFFFF"/>
            </a:solidFill>
          </p:spPr>
          <p:txBody>
            <a:bodyPr wrap="square" lIns="0" tIns="0" rIns="0" bIns="0" rtlCol="0"/>
            <a:lstStyle/>
            <a:p>
              <a:endParaRPr sz="1138"/>
            </a:p>
          </p:txBody>
        </p:sp>
        <p:sp>
          <p:nvSpPr>
            <p:cNvPr id="67" name="object 67"/>
            <p:cNvSpPr/>
            <p:nvPr/>
          </p:nvSpPr>
          <p:spPr>
            <a:xfrm>
              <a:off x="7376921" y="2292857"/>
              <a:ext cx="826135" cy="449580"/>
            </a:xfrm>
            <a:custGeom>
              <a:avLst/>
              <a:gdLst/>
              <a:ahLst/>
              <a:cxnLst/>
              <a:rect l="l" t="t" r="r" b="b"/>
              <a:pathLst>
                <a:path w="826134" h="449580">
                  <a:moveTo>
                    <a:pt x="0" y="112394"/>
                  </a:moveTo>
                  <a:lnTo>
                    <a:pt x="601218" y="112394"/>
                  </a:lnTo>
                  <a:lnTo>
                    <a:pt x="601218" y="0"/>
                  </a:lnTo>
                  <a:lnTo>
                    <a:pt x="826007" y="224789"/>
                  </a:lnTo>
                  <a:lnTo>
                    <a:pt x="601218" y="449579"/>
                  </a:lnTo>
                  <a:lnTo>
                    <a:pt x="601218" y="337184"/>
                  </a:lnTo>
                  <a:lnTo>
                    <a:pt x="0" y="337184"/>
                  </a:lnTo>
                  <a:lnTo>
                    <a:pt x="0" y="112394"/>
                  </a:lnTo>
                  <a:close/>
                </a:path>
              </a:pathLst>
            </a:custGeom>
            <a:ln w="25400">
              <a:solidFill>
                <a:srgbClr val="00AFEF"/>
              </a:solidFill>
            </a:ln>
          </p:spPr>
          <p:txBody>
            <a:bodyPr wrap="square" lIns="0" tIns="0" rIns="0" bIns="0" rtlCol="0"/>
            <a:lstStyle/>
            <a:p>
              <a:endParaRPr sz="1138"/>
            </a:p>
          </p:txBody>
        </p:sp>
      </p:grpSp>
      <p:pic>
        <p:nvPicPr>
          <p:cNvPr id="68" name="object 68"/>
          <p:cNvPicPr/>
          <p:nvPr/>
        </p:nvPicPr>
        <p:blipFill>
          <a:blip r:embed="rId9" cstate="print"/>
          <a:stretch>
            <a:fillRect/>
          </a:stretch>
        </p:blipFill>
        <p:spPr>
          <a:xfrm>
            <a:off x="6684073" y="3349720"/>
            <a:ext cx="2251758" cy="290401"/>
          </a:xfrm>
          <a:prstGeom prst="rect">
            <a:avLst/>
          </a:prstGeom>
        </p:spPr>
      </p:pic>
      <p:sp>
        <p:nvSpPr>
          <p:cNvPr id="69" name="object 69"/>
          <p:cNvSpPr txBox="1"/>
          <p:nvPr/>
        </p:nvSpPr>
        <p:spPr>
          <a:xfrm>
            <a:off x="6863000" y="3407496"/>
            <a:ext cx="1896070"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0,5%</a:t>
            </a:r>
            <a:r>
              <a:rPr sz="975" b="1" spc="-24" dirty="0">
                <a:latin typeface="Trebuchet MS"/>
                <a:cs typeface="Trebuchet MS"/>
              </a:rPr>
              <a:t> </a:t>
            </a:r>
            <a:r>
              <a:rPr sz="975" b="1" dirty="0">
                <a:latin typeface="Trebuchet MS"/>
                <a:cs typeface="Trebuchet MS"/>
              </a:rPr>
              <a:t>X</a:t>
            </a:r>
            <a:r>
              <a:rPr sz="975" b="1" spc="4" dirty="0">
                <a:latin typeface="Trebuchet MS"/>
                <a:cs typeface="Trebuchet MS"/>
              </a:rPr>
              <a:t> </a:t>
            </a:r>
            <a:r>
              <a:rPr sz="975" b="1" spc="-8" dirty="0">
                <a:latin typeface="Trebuchet MS"/>
                <a:cs typeface="Trebuchet MS"/>
              </a:rPr>
              <a:t>Penghasilan</a:t>
            </a:r>
            <a:r>
              <a:rPr sz="975" b="1" dirty="0">
                <a:latin typeface="Trebuchet MS"/>
                <a:cs typeface="Trebuchet MS"/>
              </a:rPr>
              <a:t> Bruto</a:t>
            </a:r>
            <a:r>
              <a:rPr sz="975" b="1" spc="-12" dirty="0">
                <a:latin typeface="Trebuchet MS"/>
                <a:cs typeface="Trebuchet MS"/>
              </a:rPr>
              <a:t> </a:t>
            </a:r>
            <a:r>
              <a:rPr sz="975" b="1" spc="-8" dirty="0">
                <a:latin typeface="Trebuchet MS"/>
                <a:cs typeface="Trebuchet MS"/>
              </a:rPr>
              <a:t>Harian</a:t>
            </a:r>
            <a:endParaRPr sz="975">
              <a:latin typeface="Trebuchet MS"/>
              <a:cs typeface="Trebuchet MS"/>
            </a:endParaRPr>
          </a:p>
        </p:txBody>
      </p:sp>
      <p:pic>
        <p:nvPicPr>
          <p:cNvPr id="70" name="object 70"/>
          <p:cNvPicPr/>
          <p:nvPr/>
        </p:nvPicPr>
        <p:blipFill>
          <a:blip r:embed="rId14" cstate="print"/>
          <a:stretch>
            <a:fillRect/>
          </a:stretch>
        </p:blipFill>
        <p:spPr>
          <a:xfrm>
            <a:off x="4938141" y="3686545"/>
            <a:ext cx="1604152" cy="331242"/>
          </a:xfrm>
          <a:prstGeom prst="rect">
            <a:avLst/>
          </a:prstGeom>
        </p:spPr>
      </p:pic>
      <p:sp>
        <p:nvSpPr>
          <p:cNvPr id="71" name="object 71"/>
          <p:cNvSpPr txBox="1"/>
          <p:nvPr/>
        </p:nvSpPr>
        <p:spPr>
          <a:xfrm>
            <a:off x="5128419" y="3764937"/>
            <a:ext cx="1226383"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&gt;</a:t>
            </a:r>
            <a:r>
              <a:rPr sz="975" b="1" spc="-16" dirty="0">
                <a:latin typeface="Trebuchet MS"/>
                <a:cs typeface="Trebuchet MS"/>
              </a:rPr>
              <a:t> </a:t>
            </a:r>
            <a:r>
              <a:rPr sz="975" b="1" dirty="0">
                <a:latin typeface="Trebuchet MS"/>
                <a:cs typeface="Trebuchet MS"/>
              </a:rPr>
              <a:t>Rp2.500.000</a:t>
            </a:r>
            <a:r>
              <a:rPr sz="975" b="1" spc="-37" dirty="0">
                <a:latin typeface="Trebuchet MS"/>
                <a:cs typeface="Trebuchet MS"/>
              </a:rPr>
              <a:t> </a:t>
            </a:r>
            <a:r>
              <a:rPr sz="975" b="1" dirty="0">
                <a:latin typeface="Trebuchet MS"/>
                <a:cs typeface="Trebuchet MS"/>
              </a:rPr>
              <a:t>/</a:t>
            </a:r>
            <a:r>
              <a:rPr sz="975" b="1" spc="-12" dirty="0">
                <a:latin typeface="Trebuchet MS"/>
                <a:cs typeface="Trebuchet MS"/>
              </a:rPr>
              <a:t> </a:t>
            </a:r>
            <a:r>
              <a:rPr sz="975" b="1" spc="-16" dirty="0">
                <a:latin typeface="Trebuchet MS"/>
                <a:cs typeface="Trebuchet MS"/>
              </a:rPr>
              <a:t>hari</a:t>
            </a:r>
            <a:endParaRPr sz="975">
              <a:latin typeface="Trebuchet MS"/>
              <a:cs typeface="Trebuchet MS"/>
            </a:endParaRPr>
          </a:p>
        </p:txBody>
      </p:sp>
      <p:grpSp>
        <p:nvGrpSpPr>
          <p:cNvPr id="72" name="object 72"/>
          <p:cNvGrpSpPr/>
          <p:nvPr/>
        </p:nvGrpSpPr>
        <p:grpSpPr>
          <a:xfrm>
            <a:off x="3432635" y="4433427"/>
            <a:ext cx="3252470" cy="393660"/>
            <a:chOff x="4224782" y="4665217"/>
            <a:chExt cx="4003040" cy="484505"/>
          </a:xfrm>
        </p:grpSpPr>
        <p:sp>
          <p:nvSpPr>
            <p:cNvPr id="73" name="object 73"/>
            <p:cNvSpPr/>
            <p:nvPr/>
          </p:nvSpPr>
          <p:spPr>
            <a:xfrm>
              <a:off x="4237482" y="4677917"/>
              <a:ext cx="730250" cy="449580"/>
            </a:xfrm>
            <a:custGeom>
              <a:avLst/>
              <a:gdLst/>
              <a:ahLst/>
              <a:cxnLst/>
              <a:rect l="l" t="t" r="r" b="b"/>
              <a:pathLst>
                <a:path w="730250" h="449579">
                  <a:moveTo>
                    <a:pt x="505205" y="0"/>
                  </a:moveTo>
                  <a:lnTo>
                    <a:pt x="505205" y="112394"/>
                  </a:lnTo>
                  <a:lnTo>
                    <a:pt x="0" y="112394"/>
                  </a:lnTo>
                  <a:lnTo>
                    <a:pt x="0" y="337184"/>
                  </a:lnTo>
                  <a:lnTo>
                    <a:pt x="505205" y="337184"/>
                  </a:lnTo>
                  <a:lnTo>
                    <a:pt x="505205" y="449579"/>
                  </a:lnTo>
                  <a:lnTo>
                    <a:pt x="729995" y="224789"/>
                  </a:lnTo>
                  <a:lnTo>
                    <a:pt x="505205" y="0"/>
                  </a:lnTo>
                  <a:close/>
                </a:path>
              </a:pathLst>
            </a:custGeom>
            <a:solidFill>
              <a:srgbClr val="FFFFFF"/>
            </a:solidFill>
          </p:spPr>
          <p:txBody>
            <a:bodyPr wrap="square" lIns="0" tIns="0" rIns="0" bIns="0" rtlCol="0"/>
            <a:lstStyle/>
            <a:p>
              <a:endParaRPr sz="1138"/>
            </a:p>
          </p:txBody>
        </p:sp>
        <p:sp>
          <p:nvSpPr>
            <p:cNvPr id="74" name="object 74"/>
            <p:cNvSpPr/>
            <p:nvPr/>
          </p:nvSpPr>
          <p:spPr>
            <a:xfrm>
              <a:off x="4237482" y="4677917"/>
              <a:ext cx="730250" cy="449580"/>
            </a:xfrm>
            <a:custGeom>
              <a:avLst/>
              <a:gdLst/>
              <a:ahLst/>
              <a:cxnLst/>
              <a:rect l="l" t="t" r="r" b="b"/>
              <a:pathLst>
                <a:path w="730250" h="449579">
                  <a:moveTo>
                    <a:pt x="0" y="112394"/>
                  </a:moveTo>
                  <a:lnTo>
                    <a:pt x="505205" y="112394"/>
                  </a:lnTo>
                  <a:lnTo>
                    <a:pt x="505205" y="0"/>
                  </a:lnTo>
                  <a:lnTo>
                    <a:pt x="729995" y="224789"/>
                  </a:lnTo>
                  <a:lnTo>
                    <a:pt x="505205" y="449579"/>
                  </a:lnTo>
                  <a:lnTo>
                    <a:pt x="505205" y="337184"/>
                  </a:lnTo>
                  <a:lnTo>
                    <a:pt x="0" y="337184"/>
                  </a:lnTo>
                  <a:lnTo>
                    <a:pt x="0" y="112394"/>
                  </a:lnTo>
                  <a:close/>
                </a:path>
              </a:pathLst>
            </a:custGeom>
            <a:ln w="25400">
              <a:solidFill>
                <a:srgbClr val="00AFEF"/>
              </a:solidFill>
            </a:ln>
          </p:spPr>
          <p:txBody>
            <a:bodyPr wrap="square" lIns="0" tIns="0" rIns="0" bIns="0" rtlCol="0"/>
            <a:lstStyle/>
            <a:p>
              <a:endParaRPr sz="1138"/>
            </a:p>
          </p:txBody>
        </p:sp>
        <p:sp>
          <p:nvSpPr>
            <p:cNvPr id="75" name="object 75"/>
            <p:cNvSpPr/>
            <p:nvPr/>
          </p:nvSpPr>
          <p:spPr>
            <a:xfrm>
              <a:off x="7504938" y="4687061"/>
              <a:ext cx="710565" cy="449580"/>
            </a:xfrm>
            <a:custGeom>
              <a:avLst/>
              <a:gdLst/>
              <a:ahLst/>
              <a:cxnLst/>
              <a:rect l="l" t="t" r="r" b="b"/>
              <a:pathLst>
                <a:path w="710565" h="449579">
                  <a:moveTo>
                    <a:pt x="485393" y="0"/>
                  </a:moveTo>
                  <a:lnTo>
                    <a:pt x="485393" y="112394"/>
                  </a:lnTo>
                  <a:lnTo>
                    <a:pt x="0" y="112394"/>
                  </a:lnTo>
                  <a:lnTo>
                    <a:pt x="0" y="337185"/>
                  </a:lnTo>
                  <a:lnTo>
                    <a:pt x="485393" y="337185"/>
                  </a:lnTo>
                  <a:lnTo>
                    <a:pt x="485393" y="449580"/>
                  </a:lnTo>
                  <a:lnTo>
                    <a:pt x="710183" y="224789"/>
                  </a:lnTo>
                  <a:lnTo>
                    <a:pt x="485393" y="0"/>
                  </a:lnTo>
                  <a:close/>
                </a:path>
              </a:pathLst>
            </a:custGeom>
            <a:solidFill>
              <a:srgbClr val="FFFFFF"/>
            </a:solidFill>
          </p:spPr>
          <p:txBody>
            <a:bodyPr wrap="square" lIns="0" tIns="0" rIns="0" bIns="0" rtlCol="0"/>
            <a:lstStyle/>
            <a:p>
              <a:endParaRPr sz="1138"/>
            </a:p>
          </p:txBody>
        </p:sp>
        <p:sp>
          <p:nvSpPr>
            <p:cNvPr id="76" name="object 76"/>
            <p:cNvSpPr/>
            <p:nvPr/>
          </p:nvSpPr>
          <p:spPr>
            <a:xfrm>
              <a:off x="7504938" y="4687061"/>
              <a:ext cx="710565" cy="449580"/>
            </a:xfrm>
            <a:custGeom>
              <a:avLst/>
              <a:gdLst/>
              <a:ahLst/>
              <a:cxnLst/>
              <a:rect l="l" t="t" r="r" b="b"/>
              <a:pathLst>
                <a:path w="710565" h="449579">
                  <a:moveTo>
                    <a:pt x="0" y="112394"/>
                  </a:moveTo>
                  <a:lnTo>
                    <a:pt x="485393" y="112394"/>
                  </a:lnTo>
                  <a:lnTo>
                    <a:pt x="485393" y="0"/>
                  </a:lnTo>
                  <a:lnTo>
                    <a:pt x="710183" y="224789"/>
                  </a:lnTo>
                  <a:lnTo>
                    <a:pt x="485393" y="449580"/>
                  </a:lnTo>
                  <a:lnTo>
                    <a:pt x="485393" y="337185"/>
                  </a:lnTo>
                  <a:lnTo>
                    <a:pt x="0" y="337185"/>
                  </a:lnTo>
                  <a:lnTo>
                    <a:pt x="0" y="112394"/>
                  </a:lnTo>
                  <a:close/>
                </a:path>
              </a:pathLst>
            </a:custGeom>
            <a:ln w="25400">
              <a:solidFill>
                <a:srgbClr val="00AFEF"/>
              </a:solidFill>
            </a:ln>
          </p:spPr>
          <p:txBody>
            <a:bodyPr wrap="square" lIns="0" tIns="0" rIns="0" bIns="0" rtlCol="0"/>
            <a:lstStyle/>
            <a:p>
              <a:endParaRPr sz="1138"/>
            </a:p>
          </p:txBody>
        </p:sp>
      </p:grpSp>
      <p:grpSp>
        <p:nvGrpSpPr>
          <p:cNvPr id="77" name="object 77"/>
          <p:cNvGrpSpPr/>
          <p:nvPr/>
        </p:nvGrpSpPr>
        <p:grpSpPr>
          <a:xfrm>
            <a:off x="3432635" y="4939872"/>
            <a:ext cx="3252470" cy="393660"/>
            <a:chOff x="4224782" y="5288534"/>
            <a:chExt cx="4003040" cy="484505"/>
          </a:xfrm>
        </p:grpSpPr>
        <p:sp>
          <p:nvSpPr>
            <p:cNvPr id="78" name="object 78"/>
            <p:cNvSpPr/>
            <p:nvPr/>
          </p:nvSpPr>
          <p:spPr>
            <a:xfrm>
              <a:off x="4237482" y="5301234"/>
              <a:ext cx="730250" cy="449580"/>
            </a:xfrm>
            <a:custGeom>
              <a:avLst/>
              <a:gdLst/>
              <a:ahLst/>
              <a:cxnLst/>
              <a:rect l="l" t="t" r="r" b="b"/>
              <a:pathLst>
                <a:path w="730250" h="449579">
                  <a:moveTo>
                    <a:pt x="505205" y="0"/>
                  </a:moveTo>
                  <a:lnTo>
                    <a:pt x="505205" y="112394"/>
                  </a:lnTo>
                  <a:lnTo>
                    <a:pt x="0" y="112394"/>
                  </a:lnTo>
                  <a:lnTo>
                    <a:pt x="0" y="337184"/>
                  </a:lnTo>
                  <a:lnTo>
                    <a:pt x="505205" y="337184"/>
                  </a:lnTo>
                  <a:lnTo>
                    <a:pt x="505205" y="449579"/>
                  </a:lnTo>
                  <a:lnTo>
                    <a:pt x="729995" y="224789"/>
                  </a:lnTo>
                  <a:lnTo>
                    <a:pt x="505205" y="0"/>
                  </a:lnTo>
                  <a:close/>
                </a:path>
              </a:pathLst>
            </a:custGeom>
            <a:solidFill>
              <a:srgbClr val="FFFFFF"/>
            </a:solidFill>
          </p:spPr>
          <p:txBody>
            <a:bodyPr wrap="square" lIns="0" tIns="0" rIns="0" bIns="0" rtlCol="0"/>
            <a:lstStyle/>
            <a:p>
              <a:endParaRPr sz="1138"/>
            </a:p>
          </p:txBody>
        </p:sp>
        <p:sp>
          <p:nvSpPr>
            <p:cNvPr id="79" name="object 79"/>
            <p:cNvSpPr/>
            <p:nvPr/>
          </p:nvSpPr>
          <p:spPr>
            <a:xfrm>
              <a:off x="4237482" y="5301234"/>
              <a:ext cx="730250" cy="449580"/>
            </a:xfrm>
            <a:custGeom>
              <a:avLst/>
              <a:gdLst/>
              <a:ahLst/>
              <a:cxnLst/>
              <a:rect l="l" t="t" r="r" b="b"/>
              <a:pathLst>
                <a:path w="730250" h="449579">
                  <a:moveTo>
                    <a:pt x="0" y="112394"/>
                  </a:moveTo>
                  <a:lnTo>
                    <a:pt x="505205" y="112394"/>
                  </a:lnTo>
                  <a:lnTo>
                    <a:pt x="505205" y="0"/>
                  </a:lnTo>
                  <a:lnTo>
                    <a:pt x="729995" y="224789"/>
                  </a:lnTo>
                  <a:lnTo>
                    <a:pt x="505205" y="449579"/>
                  </a:lnTo>
                  <a:lnTo>
                    <a:pt x="505205" y="337184"/>
                  </a:lnTo>
                  <a:lnTo>
                    <a:pt x="0" y="337184"/>
                  </a:lnTo>
                  <a:lnTo>
                    <a:pt x="0" y="112394"/>
                  </a:lnTo>
                  <a:close/>
                </a:path>
              </a:pathLst>
            </a:custGeom>
            <a:ln w="25400">
              <a:solidFill>
                <a:srgbClr val="00AFEF"/>
              </a:solidFill>
            </a:ln>
          </p:spPr>
          <p:txBody>
            <a:bodyPr wrap="square" lIns="0" tIns="0" rIns="0" bIns="0" rtlCol="0"/>
            <a:lstStyle/>
            <a:p>
              <a:endParaRPr sz="1138"/>
            </a:p>
          </p:txBody>
        </p:sp>
        <p:sp>
          <p:nvSpPr>
            <p:cNvPr id="80" name="object 80"/>
            <p:cNvSpPr/>
            <p:nvPr/>
          </p:nvSpPr>
          <p:spPr>
            <a:xfrm>
              <a:off x="7504938" y="5310378"/>
              <a:ext cx="710565" cy="449580"/>
            </a:xfrm>
            <a:custGeom>
              <a:avLst/>
              <a:gdLst/>
              <a:ahLst/>
              <a:cxnLst/>
              <a:rect l="l" t="t" r="r" b="b"/>
              <a:pathLst>
                <a:path w="710565" h="449579">
                  <a:moveTo>
                    <a:pt x="485393" y="0"/>
                  </a:moveTo>
                  <a:lnTo>
                    <a:pt x="485393" y="112395"/>
                  </a:lnTo>
                  <a:lnTo>
                    <a:pt x="0" y="112395"/>
                  </a:lnTo>
                  <a:lnTo>
                    <a:pt x="0" y="337185"/>
                  </a:lnTo>
                  <a:lnTo>
                    <a:pt x="485393" y="337185"/>
                  </a:lnTo>
                  <a:lnTo>
                    <a:pt x="485393" y="449580"/>
                  </a:lnTo>
                  <a:lnTo>
                    <a:pt x="710183" y="224790"/>
                  </a:lnTo>
                  <a:lnTo>
                    <a:pt x="485393" y="0"/>
                  </a:lnTo>
                  <a:close/>
                </a:path>
              </a:pathLst>
            </a:custGeom>
            <a:solidFill>
              <a:srgbClr val="FFFFFF"/>
            </a:solidFill>
          </p:spPr>
          <p:txBody>
            <a:bodyPr wrap="square" lIns="0" tIns="0" rIns="0" bIns="0" rtlCol="0"/>
            <a:lstStyle/>
            <a:p>
              <a:endParaRPr sz="1138"/>
            </a:p>
          </p:txBody>
        </p:sp>
        <p:sp>
          <p:nvSpPr>
            <p:cNvPr id="81" name="object 81"/>
            <p:cNvSpPr/>
            <p:nvPr/>
          </p:nvSpPr>
          <p:spPr>
            <a:xfrm>
              <a:off x="7504938" y="5310378"/>
              <a:ext cx="710565" cy="449580"/>
            </a:xfrm>
            <a:custGeom>
              <a:avLst/>
              <a:gdLst/>
              <a:ahLst/>
              <a:cxnLst/>
              <a:rect l="l" t="t" r="r" b="b"/>
              <a:pathLst>
                <a:path w="710565" h="449579">
                  <a:moveTo>
                    <a:pt x="0" y="112395"/>
                  </a:moveTo>
                  <a:lnTo>
                    <a:pt x="485393" y="112395"/>
                  </a:lnTo>
                  <a:lnTo>
                    <a:pt x="485393" y="0"/>
                  </a:lnTo>
                  <a:lnTo>
                    <a:pt x="710183" y="224790"/>
                  </a:lnTo>
                  <a:lnTo>
                    <a:pt x="485393" y="449580"/>
                  </a:lnTo>
                  <a:lnTo>
                    <a:pt x="485393" y="337185"/>
                  </a:lnTo>
                  <a:lnTo>
                    <a:pt x="0" y="337185"/>
                  </a:lnTo>
                  <a:lnTo>
                    <a:pt x="0" y="112395"/>
                  </a:lnTo>
                  <a:close/>
                </a:path>
              </a:pathLst>
            </a:custGeom>
            <a:ln w="25400">
              <a:solidFill>
                <a:srgbClr val="00AFEF"/>
              </a:solidFill>
            </a:ln>
          </p:spPr>
          <p:txBody>
            <a:bodyPr wrap="square" lIns="0" tIns="0" rIns="0" bIns="0" rtlCol="0"/>
            <a:lstStyle/>
            <a:p>
              <a:endParaRPr sz="1138"/>
            </a:p>
          </p:txBody>
        </p:sp>
      </p:grpSp>
      <p:grpSp>
        <p:nvGrpSpPr>
          <p:cNvPr id="82" name="object 82"/>
          <p:cNvGrpSpPr/>
          <p:nvPr/>
        </p:nvGrpSpPr>
        <p:grpSpPr>
          <a:xfrm>
            <a:off x="3432635" y="5456221"/>
            <a:ext cx="3252470" cy="406043"/>
            <a:chOff x="4224782" y="5924041"/>
            <a:chExt cx="4003040" cy="499745"/>
          </a:xfrm>
        </p:grpSpPr>
        <p:sp>
          <p:nvSpPr>
            <p:cNvPr id="83" name="object 83"/>
            <p:cNvSpPr/>
            <p:nvPr/>
          </p:nvSpPr>
          <p:spPr>
            <a:xfrm>
              <a:off x="4237482" y="5936741"/>
              <a:ext cx="730250" cy="449580"/>
            </a:xfrm>
            <a:custGeom>
              <a:avLst/>
              <a:gdLst/>
              <a:ahLst/>
              <a:cxnLst/>
              <a:rect l="l" t="t" r="r" b="b"/>
              <a:pathLst>
                <a:path w="730250" h="449579">
                  <a:moveTo>
                    <a:pt x="505205" y="0"/>
                  </a:moveTo>
                  <a:lnTo>
                    <a:pt x="505205" y="112395"/>
                  </a:lnTo>
                  <a:lnTo>
                    <a:pt x="0" y="112395"/>
                  </a:lnTo>
                  <a:lnTo>
                    <a:pt x="0" y="337185"/>
                  </a:lnTo>
                  <a:lnTo>
                    <a:pt x="505205" y="337185"/>
                  </a:lnTo>
                  <a:lnTo>
                    <a:pt x="505205" y="449580"/>
                  </a:lnTo>
                  <a:lnTo>
                    <a:pt x="729995" y="224790"/>
                  </a:lnTo>
                  <a:lnTo>
                    <a:pt x="505205" y="0"/>
                  </a:lnTo>
                  <a:close/>
                </a:path>
              </a:pathLst>
            </a:custGeom>
            <a:solidFill>
              <a:srgbClr val="FFFFFF"/>
            </a:solidFill>
          </p:spPr>
          <p:txBody>
            <a:bodyPr wrap="square" lIns="0" tIns="0" rIns="0" bIns="0" rtlCol="0"/>
            <a:lstStyle/>
            <a:p>
              <a:endParaRPr sz="1138"/>
            </a:p>
          </p:txBody>
        </p:sp>
        <p:sp>
          <p:nvSpPr>
            <p:cNvPr id="84" name="object 84"/>
            <p:cNvSpPr/>
            <p:nvPr/>
          </p:nvSpPr>
          <p:spPr>
            <a:xfrm>
              <a:off x="4237482" y="5936741"/>
              <a:ext cx="730250" cy="449580"/>
            </a:xfrm>
            <a:custGeom>
              <a:avLst/>
              <a:gdLst/>
              <a:ahLst/>
              <a:cxnLst/>
              <a:rect l="l" t="t" r="r" b="b"/>
              <a:pathLst>
                <a:path w="730250" h="449579">
                  <a:moveTo>
                    <a:pt x="0" y="112395"/>
                  </a:moveTo>
                  <a:lnTo>
                    <a:pt x="505205" y="112395"/>
                  </a:lnTo>
                  <a:lnTo>
                    <a:pt x="505205" y="0"/>
                  </a:lnTo>
                  <a:lnTo>
                    <a:pt x="729995" y="224790"/>
                  </a:lnTo>
                  <a:lnTo>
                    <a:pt x="505205" y="449580"/>
                  </a:lnTo>
                  <a:lnTo>
                    <a:pt x="505205" y="337185"/>
                  </a:lnTo>
                  <a:lnTo>
                    <a:pt x="0" y="337185"/>
                  </a:lnTo>
                  <a:lnTo>
                    <a:pt x="0" y="112395"/>
                  </a:lnTo>
                  <a:close/>
                </a:path>
              </a:pathLst>
            </a:custGeom>
            <a:ln w="25400">
              <a:solidFill>
                <a:srgbClr val="00AFEF"/>
              </a:solidFill>
            </a:ln>
          </p:spPr>
          <p:txBody>
            <a:bodyPr wrap="square" lIns="0" tIns="0" rIns="0" bIns="0" rtlCol="0"/>
            <a:lstStyle/>
            <a:p>
              <a:endParaRPr sz="1138"/>
            </a:p>
          </p:txBody>
        </p:sp>
        <p:sp>
          <p:nvSpPr>
            <p:cNvPr id="85" name="object 85"/>
            <p:cNvSpPr/>
            <p:nvPr/>
          </p:nvSpPr>
          <p:spPr>
            <a:xfrm>
              <a:off x="7504938" y="5961125"/>
              <a:ext cx="710565" cy="449580"/>
            </a:xfrm>
            <a:custGeom>
              <a:avLst/>
              <a:gdLst/>
              <a:ahLst/>
              <a:cxnLst/>
              <a:rect l="l" t="t" r="r" b="b"/>
              <a:pathLst>
                <a:path w="710565" h="449579">
                  <a:moveTo>
                    <a:pt x="485393" y="0"/>
                  </a:moveTo>
                  <a:lnTo>
                    <a:pt x="485393" y="112395"/>
                  </a:lnTo>
                  <a:lnTo>
                    <a:pt x="0" y="112395"/>
                  </a:lnTo>
                  <a:lnTo>
                    <a:pt x="0" y="337185"/>
                  </a:lnTo>
                  <a:lnTo>
                    <a:pt x="485393" y="337185"/>
                  </a:lnTo>
                  <a:lnTo>
                    <a:pt x="485393" y="449580"/>
                  </a:lnTo>
                  <a:lnTo>
                    <a:pt x="710183" y="224790"/>
                  </a:lnTo>
                  <a:lnTo>
                    <a:pt x="485393" y="0"/>
                  </a:lnTo>
                  <a:close/>
                </a:path>
              </a:pathLst>
            </a:custGeom>
            <a:solidFill>
              <a:srgbClr val="FFFFFF"/>
            </a:solidFill>
          </p:spPr>
          <p:txBody>
            <a:bodyPr wrap="square" lIns="0" tIns="0" rIns="0" bIns="0" rtlCol="0"/>
            <a:lstStyle/>
            <a:p>
              <a:endParaRPr sz="1138"/>
            </a:p>
          </p:txBody>
        </p:sp>
        <p:sp>
          <p:nvSpPr>
            <p:cNvPr id="86" name="object 86"/>
            <p:cNvSpPr/>
            <p:nvPr/>
          </p:nvSpPr>
          <p:spPr>
            <a:xfrm>
              <a:off x="7504938" y="5961125"/>
              <a:ext cx="710565" cy="449580"/>
            </a:xfrm>
            <a:custGeom>
              <a:avLst/>
              <a:gdLst/>
              <a:ahLst/>
              <a:cxnLst/>
              <a:rect l="l" t="t" r="r" b="b"/>
              <a:pathLst>
                <a:path w="710565" h="449579">
                  <a:moveTo>
                    <a:pt x="0" y="112395"/>
                  </a:moveTo>
                  <a:lnTo>
                    <a:pt x="485393" y="112395"/>
                  </a:lnTo>
                  <a:lnTo>
                    <a:pt x="485393" y="0"/>
                  </a:lnTo>
                  <a:lnTo>
                    <a:pt x="710183" y="224790"/>
                  </a:lnTo>
                  <a:lnTo>
                    <a:pt x="485393" y="449580"/>
                  </a:lnTo>
                  <a:lnTo>
                    <a:pt x="485393" y="337185"/>
                  </a:lnTo>
                  <a:lnTo>
                    <a:pt x="0" y="337185"/>
                  </a:lnTo>
                  <a:lnTo>
                    <a:pt x="0" y="112395"/>
                  </a:lnTo>
                  <a:close/>
                </a:path>
              </a:pathLst>
            </a:custGeom>
            <a:ln w="25400">
              <a:solidFill>
                <a:srgbClr val="00AFEF"/>
              </a:solidFill>
            </a:ln>
          </p:spPr>
          <p:txBody>
            <a:bodyPr wrap="square" lIns="0" tIns="0" rIns="0" bIns="0" rtlCol="0"/>
            <a:lstStyle/>
            <a:p>
              <a:endParaRPr sz="1138"/>
            </a:p>
          </p:txBody>
        </p:sp>
      </p:grpSp>
      <p:grpSp>
        <p:nvGrpSpPr>
          <p:cNvPr id="87" name="object 87"/>
          <p:cNvGrpSpPr/>
          <p:nvPr/>
        </p:nvGrpSpPr>
        <p:grpSpPr>
          <a:xfrm>
            <a:off x="3407871" y="3042872"/>
            <a:ext cx="3292197" cy="1331119"/>
            <a:chOff x="4194302" y="2953766"/>
            <a:chExt cx="4051935" cy="1638300"/>
          </a:xfrm>
        </p:grpSpPr>
        <p:sp>
          <p:nvSpPr>
            <p:cNvPr id="88" name="object 88"/>
            <p:cNvSpPr/>
            <p:nvPr/>
          </p:nvSpPr>
          <p:spPr>
            <a:xfrm>
              <a:off x="4207002" y="3271266"/>
              <a:ext cx="365760" cy="449580"/>
            </a:xfrm>
            <a:custGeom>
              <a:avLst/>
              <a:gdLst/>
              <a:ahLst/>
              <a:cxnLst/>
              <a:rect l="l" t="t" r="r" b="b"/>
              <a:pathLst>
                <a:path w="365760" h="449579">
                  <a:moveTo>
                    <a:pt x="182880" y="0"/>
                  </a:moveTo>
                  <a:lnTo>
                    <a:pt x="182880" y="112395"/>
                  </a:lnTo>
                  <a:lnTo>
                    <a:pt x="0" y="112395"/>
                  </a:lnTo>
                  <a:lnTo>
                    <a:pt x="0" y="337185"/>
                  </a:lnTo>
                  <a:lnTo>
                    <a:pt x="182880" y="337185"/>
                  </a:lnTo>
                  <a:lnTo>
                    <a:pt x="182880" y="449580"/>
                  </a:lnTo>
                  <a:lnTo>
                    <a:pt x="365760" y="224789"/>
                  </a:lnTo>
                  <a:lnTo>
                    <a:pt x="182880" y="0"/>
                  </a:lnTo>
                  <a:close/>
                </a:path>
              </a:pathLst>
            </a:custGeom>
            <a:solidFill>
              <a:srgbClr val="FFFFFF"/>
            </a:solidFill>
          </p:spPr>
          <p:txBody>
            <a:bodyPr wrap="square" lIns="0" tIns="0" rIns="0" bIns="0" rtlCol="0"/>
            <a:lstStyle/>
            <a:p>
              <a:endParaRPr sz="1138"/>
            </a:p>
          </p:txBody>
        </p:sp>
        <p:sp>
          <p:nvSpPr>
            <p:cNvPr id="89" name="object 89"/>
            <p:cNvSpPr/>
            <p:nvPr/>
          </p:nvSpPr>
          <p:spPr>
            <a:xfrm>
              <a:off x="4207002" y="3271266"/>
              <a:ext cx="365760" cy="449580"/>
            </a:xfrm>
            <a:custGeom>
              <a:avLst/>
              <a:gdLst/>
              <a:ahLst/>
              <a:cxnLst/>
              <a:rect l="l" t="t" r="r" b="b"/>
              <a:pathLst>
                <a:path w="365760" h="449579">
                  <a:moveTo>
                    <a:pt x="0" y="112395"/>
                  </a:moveTo>
                  <a:lnTo>
                    <a:pt x="182880" y="112395"/>
                  </a:lnTo>
                  <a:lnTo>
                    <a:pt x="182880" y="0"/>
                  </a:lnTo>
                  <a:lnTo>
                    <a:pt x="365760" y="224789"/>
                  </a:lnTo>
                  <a:lnTo>
                    <a:pt x="182880" y="449580"/>
                  </a:lnTo>
                  <a:lnTo>
                    <a:pt x="182880" y="337185"/>
                  </a:lnTo>
                  <a:lnTo>
                    <a:pt x="0" y="337185"/>
                  </a:lnTo>
                  <a:lnTo>
                    <a:pt x="0" y="112395"/>
                  </a:lnTo>
                  <a:close/>
                </a:path>
              </a:pathLst>
            </a:custGeom>
            <a:ln w="25400">
              <a:solidFill>
                <a:srgbClr val="00AFEF"/>
              </a:solidFill>
            </a:ln>
          </p:spPr>
          <p:txBody>
            <a:bodyPr wrap="square" lIns="0" tIns="0" rIns="0" bIns="0" rtlCol="0"/>
            <a:lstStyle/>
            <a:p>
              <a:endParaRPr sz="1138"/>
            </a:p>
          </p:txBody>
        </p:sp>
        <p:sp>
          <p:nvSpPr>
            <p:cNvPr id="90" name="object 90"/>
            <p:cNvSpPr/>
            <p:nvPr/>
          </p:nvSpPr>
          <p:spPr>
            <a:xfrm>
              <a:off x="4207002" y="4129277"/>
              <a:ext cx="365760" cy="449580"/>
            </a:xfrm>
            <a:custGeom>
              <a:avLst/>
              <a:gdLst/>
              <a:ahLst/>
              <a:cxnLst/>
              <a:rect l="l" t="t" r="r" b="b"/>
              <a:pathLst>
                <a:path w="365760" h="449579">
                  <a:moveTo>
                    <a:pt x="182880" y="0"/>
                  </a:moveTo>
                  <a:lnTo>
                    <a:pt x="182880" y="112395"/>
                  </a:lnTo>
                  <a:lnTo>
                    <a:pt x="0" y="112395"/>
                  </a:lnTo>
                  <a:lnTo>
                    <a:pt x="0" y="337185"/>
                  </a:lnTo>
                  <a:lnTo>
                    <a:pt x="182880" y="337185"/>
                  </a:lnTo>
                  <a:lnTo>
                    <a:pt x="182880" y="449580"/>
                  </a:lnTo>
                  <a:lnTo>
                    <a:pt x="365760" y="224790"/>
                  </a:lnTo>
                  <a:lnTo>
                    <a:pt x="182880" y="0"/>
                  </a:lnTo>
                  <a:close/>
                </a:path>
              </a:pathLst>
            </a:custGeom>
            <a:solidFill>
              <a:srgbClr val="FFFFFF"/>
            </a:solidFill>
          </p:spPr>
          <p:txBody>
            <a:bodyPr wrap="square" lIns="0" tIns="0" rIns="0" bIns="0" rtlCol="0"/>
            <a:lstStyle/>
            <a:p>
              <a:endParaRPr sz="1138"/>
            </a:p>
          </p:txBody>
        </p:sp>
        <p:sp>
          <p:nvSpPr>
            <p:cNvPr id="91" name="object 91"/>
            <p:cNvSpPr/>
            <p:nvPr/>
          </p:nvSpPr>
          <p:spPr>
            <a:xfrm>
              <a:off x="4207002" y="4129277"/>
              <a:ext cx="365760" cy="449580"/>
            </a:xfrm>
            <a:custGeom>
              <a:avLst/>
              <a:gdLst/>
              <a:ahLst/>
              <a:cxnLst/>
              <a:rect l="l" t="t" r="r" b="b"/>
              <a:pathLst>
                <a:path w="365760" h="449579">
                  <a:moveTo>
                    <a:pt x="0" y="112395"/>
                  </a:moveTo>
                  <a:lnTo>
                    <a:pt x="182880" y="112395"/>
                  </a:lnTo>
                  <a:lnTo>
                    <a:pt x="182880" y="0"/>
                  </a:lnTo>
                  <a:lnTo>
                    <a:pt x="365760" y="224790"/>
                  </a:lnTo>
                  <a:lnTo>
                    <a:pt x="182880" y="449580"/>
                  </a:lnTo>
                  <a:lnTo>
                    <a:pt x="182880" y="337185"/>
                  </a:lnTo>
                  <a:lnTo>
                    <a:pt x="0" y="337185"/>
                  </a:lnTo>
                  <a:lnTo>
                    <a:pt x="0" y="112395"/>
                  </a:lnTo>
                  <a:close/>
                </a:path>
              </a:pathLst>
            </a:custGeom>
            <a:ln w="25400">
              <a:solidFill>
                <a:srgbClr val="00AFEF"/>
              </a:solidFill>
            </a:ln>
          </p:spPr>
          <p:txBody>
            <a:bodyPr wrap="square" lIns="0" tIns="0" rIns="0" bIns="0" rtlCol="0"/>
            <a:lstStyle/>
            <a:p>
              <a:endParaRPr sz="1138"/>
            </a:p>
          </p:txBody>
        </p:sp>
        <p:sp>
          <p:nvSpPr>
            <p:cNvPr id="92" name="object 92"/>
            <p:cNvSpPr/>
            <p:nvPr/>
          </p:nvSpPr>
          <p:spPr>
            <a:xfrm>
              <a:off x="8052054" y="2966466"/>
              <a:ext cx="181610" cy="257810"/>
            </a:xfrm>
            <a:custGeom>
              <a:avLst/>
              <a:gdLst/>
              <a:ahLst/>
              <a:cxnLst/>
              <a:rect l="l" t="t" r="r" b="b"/>
              <a:pathLst>
                <a:path w="181609" h="257810">
                  <a:moveTo>
                    <a:pt x="90677" y="0"/>
                  </a:moveTo>
                  <a:lnTo>
                    <a:pt x="90677" y="64388"/>
                  </a:lnTo>
                  <a:lnTo>
                    <a:pt x="0" y="64388"/>
                  </a:lnTo>
                  <a:lnTo>
                    <a:pt x="0" y="193167"/>
                  </a:lnTo>
                  <a:lnTo>
                    <a:pt x="90677" y="193167"/>
                  </a:lnTo>
                  <a:lnTo>
                    <a:pt x="90677" y="257556"/>
                  </a:lnTo>
                  <a:lnTo>
                    <a:pt x="181355" y="128778"/>
                  </a:lnTo>
                  <a:lnTo>
                    <a:pt x="90677" y="0"/>
                  </a:lnTo>
                  <a:close/>
                </a:path>
              </a:pathLst>
            </a:custGeom>
            <a:solidFill>
              <a:srgbClr val="FFFFFF"/>
            </a:solidFill>
          </p:spPr>
          <p:txBody>
            <a:bodyPr wrap="square" lIns="0" tIns="0" rIns="0" bIns="0" rtlCol="0"/>
            <a:lstStyle/>
            <a:p>
              <a:endParaRPr sz="1138"/>
            </a:p>
          </p:txBody>
        </p:sp>
        <p:sp>
          <p:nvSpPr>
            <p:cNvPr id="93" name="object 93"/>
            <p:cNvSpPr/>
            <p:nvPr/>
          </p:nvSpPr>
          <p:spPr>
            <a:xfrm>
              <a:off x="8052054" y="2966466"/>
              <a:ext cx="181610" cy="257810"/>
            </a:xfrm>
            <a:custGeom>
              <a:avLst/>
              <a:gdLst/>
              <a:ahLst/>
              <a:cxnLst/>
              <a:rect l="l" t="t" r="r" b="b"/>
              <a:pathLst>
                <a:path w="181609" h="257810">
                  <a:moveTo>
                    <a:pt x="0" y="64388"/>
                  </a:moveTo>
                  <a:lnTo>
                    <a:pt x="90677" y="64388"/>
                  </a:lnTo>
                  <a:lnTo>
                    <a:pt x="90677" y="0"/>
                  </a:lnTo>
                  <a:lnTo>
                    <a:pt x="181355" y="128778"/>
                  </a:lnTo>
                  <a:lnTo>
                    <a:pt x="90677" y="257556"/>
                  </a:lnTo>
                  <a:lnTo>
                    <a:pt x="90677" y="193167"/>
                  </a:lnTo>
                  <a:lnTo>
                    <a:pt x="0" y="193167"/>
                  </a:lnTo>
                  <a:lnTo>
                    <a:pt x="0" y="64388"/>
                  </a:lnTo>
                  <a:close/>
                </a:path>
              </a:pathLst>
            </a:custGeom>
            <a:ln w="25400">
              <a:solidFill>
                <a:srgbClr val="00AFEF"/>
              </a:solidFill>
            </a:ln>
          </p:spPr>
          <p:txBody>
            <a:bodyPr wrap="square" lIns="0" tIns="0" rIns="0" bIns="0" rtlCol="0"/>
            <a:lstStyle/>
            <a:p>
              <a:endParaRPr sz="1138"/>
            </a:p>
          </p:txBody>
        </p:sp>
        <p:sp>
          <p:nvSpPr>
            <p:cNvPr id="94" name="object 94"/>
            <p:cNvSpPr/>
            <p:nvPr/>
          </p:nvSpPr>
          <p:spPr>
            <a:xfrm>
              <a:off x="8052054" y="3368802"/>
              <a:ext cx="181610" cy="256540"/>
            </a:xfrm>
            <a:custGeom>
              <a:avLst/>
              <a:gdLst/>
              <a:ahLst/>
              <a:cxnLst/>
              <a:rect l="l" t="t" r="r" b="b"/>
              <a:pathLst>
                <a:path w="181609" h="256539">
                  <a:moveTo>
                    <a:pt x="90677" y="0"/>
                  </a:moveTo>
                  <a:lnTo>
                    <a:pt x="90677" y="64008"/>
                  </a:lnTo>
                  <a:lnTo>
                    <a:pt x="0" y="64008"/>
                  </a:lnTo>
                  <a:lnTo>
                    <a:pt x="0" y="192024"/>
                  </a:lnTo>
                  <a:lnTo>
                    <a:pt x="90677" y="192024"/>
                  </a:lnTo>
                  <a:lnTo>
                    <a:pt x="90677" y="256031"/>
                  </a:lnTo>
                  <a:lnTo>
                    <a:pt x="181355" y="128015"/>
                  </a:lnTo>
                  <a:lnTo>
                    <a:pt x="90677" y="0"/>
                  </a:lnTo>
                  <a:close/>
                </a:path>
              </a:pathLst>
            </a:custGeom>
            <a:solidFill>
              <a:srgbClr val="FFFFFF"/>
            </a:solidFill>
          </p:spPr>
          <p:txBody>
            <a:bodyPr wrap="square" lIns="0" tIns="0" rIns="0" bIns="0" rtlCol="0"/>
            <a:lstStyle/>
            <a:p>
              <a:endParaRPr sz="1138"/>
            </a:p>
          </p:txBody>
        </p:sp>
        <p:sp>
          <p:nvSpPr>
            <p:cNvPr id="95" name="object 95"/>
            <p:cNvSpPr/>
            <p:nvPr/>
          </p:nvSpPr>
          <p:spPr>
            <a:xfrm>
              <a:off x="8052054" y="3368802"/>
              <a:ext cx="181610" cy="256540"/>
            </a:xfrm>
            <a:custGeom>
              <a:avLst/>
              <a:gdLst/>
              <a:ahLst/>
              <a:cxnLst/>
              <a:rect l="l" t="t" r="r" b="b"/>
              <a:pathLst>
                <a:path w="181609" h="256539">
                  <a:moveTo>
                    <a:pt x="0" y="64008"/>
                  </a:moveTo>
                  <a:lnTo>
                    <a:pt x="90677" y="64008"/>
                  </a:lnTo>
                  <a:lnTo>
                    <a:pt x="90677" y="0"/>
                  </a:lnTo>
                  <a:lnTo>
                    <a:pt x="181355" y="128015"/>
                  </a:lnTo>
                  <a:lnTo>
                    <a:pt x="90677" y="256031"/>
                  </a:lnTo>
                  <a:lnTo>
                    <a:pt x="90677" y="192024"/>
                  </a:lnTo>
                  <a:lnTo>
                    <a:pt x="0" y="192024"/>
                  </a:lnTo>
                  <a:lnTo>
                    <a:pt x="0" y="64008"/>
                  </a:lnTo>
                  <a:close/>
                </a:path>
              </a:pathLst>
            </a:custGeom>
            <a:ln w="25399">
              <a:solidFill>
                <a:srgbClr val="00AFEF"/>
              </a:solidFill>
            </a:ln>
          </p:spPr>
          <p:txBody>
            <a:bodyPr wrap="square" lIns="0" tIns="0" rIns="0" bIns="0" rtlCol="0"/>
            <a:lstStyle/>
            <a:p>
              <a:endParaRPr sz="1138"/>
            </a:p>
          </p:txBody>
        </p:sp>
        <p:sp>
          <p:nvSpPr>
            <p:cNvPr id="96" name="object 96"/>
            <p:cNvSpPr/>
            <p:nvPr/>
          </p:nvSpPr>
          <p:spPr>
            <a:xfrm>
              <a:off x="8052054" y="3812286"/>
              <a:ext cx="181610" cy="257810"/>
            </a:xfrm>
            <a:custGeom>
              <a:avLst/>
              <a:gdLst/>
              <a:ahLst/>
              <a:cxnLst/>
              <a:rect l="l" t="t" r="r" b="b"/>
              <a:pathLst>
                <a:path w="181609" h="257810">
                  <a:moveTo>
                    <a:pt x="90677" y="0"/>
                  </a:moveTo>
                  <a:lnTo>
                    <a:pt x="90677" y="64388"/>
                  </a:lnTo>
                  <a:lnTo>
                    <a:pt x="0" y="64388"/>
                  </a:lnTo>
                  <a:lnTo>
                    <a:pt x="0" y="193166"/>
                  </a:lnTo>
                  <a:lnTo>
                    <a:pt x="90677" y="193166"/>
                  </a:lnTo>
                  <a:lnTo>
                    <a:pt x="90677" y="257556"/>
                  </a:lnTo>
                  <a:lnTo>
                    <a:pt x="181355" y="128777"/>
                  </a:lnTo>
                  <a:lnTo>
                    <a:pt x="90677" y="0"/>
                  </a:lnTo>
                  <a:close/>
                </a:path>
              </a:pathLst>
            </a:custGeom>
            <a:solidFill>
              <a:srgbClr val="FFFFFF"/>
            </a:solidFill>
          </p:spPr>
          <p:txBody>
            <a:bodyPr wrap="square" lIns="0" tIns="0" rIns="0" bIns="0" rtlCol="0"/>
            <a:lstStyle/>
            <a:p>
              <a:endParaRPr sz="1138"/>
            </a:p>
          </p:txBody>
        </p:sp>
        <p:sp>
          <p:nvSpPr>
            <p:cNvPr id="97" name="object 97"/>
            <p:cNvSpPr/>
            <p:nvPr/>
          </p:nvSpPr>
          <p:spPr>
            <a:xfrm>
              <a:off x="8052054" y="3812286"/>
              <a:ext cx="181610" cy="257810"/>
            </a:xfrm>
            <a:custGeom>
              <a:avLst/>
              <a:gdLst/>
              <a:ahLst/>
              <a:cxnLst/>
              <a:rect l="l" t="t" r="r" b="b"/>
              <a:pathLst>
                <a:path w="181609" h="257810">
                  <a:moveTo>
                    <a:pt x="0" y="64388"/>
                  </a:moveTo>
                  <a:lnTo>
                    <a:pt x="90677" y="64388"/>
                  </a:lnTo>
                  <a:lnTo>
                    <a:pt x="90677" y="0"/>
                  </a:lnTo>
                  <a:lnTo>
                    <a:pt x="181355" y="128777"/>
                  </a:lnTo>
                  <a:lnTo>
                    <a:pt x="90677" y="257556"/>
                  </a:lnTo>
                  <a:lnTo>
                    <a:pt x="90677" y="193166"/>
                  </a:lnTo>
                  <a:lnTo>
                    <a:pt x="0" y="193166"/>
                  </a:lnTo>
                  <a:lnTo>
                    <a:pt x="0" y="64388"/>
                  </a:lnTo>
                  <a:close/>
                </a:path>
              </a:pathLst>
            </a:custGeom>
            <a:ln w="25400">
              <a:solidFill>
                <a:srgbClr val="00AFEF"/>
              </a:solidFill>
            </a:ln>
          </p:spPr>
          <p:txBody>
            <a:bodyPr wrap="square" lIns="0" tIns="0" rIns="0" bIns="0" rtlCol="0"/>
            <a:lstStyle/>
            <a:p>
              <a:endParaRPr sz="1138"/>
            </a:p>
          </p:txBody>
        </p:sp>
        <p:sp>
          <p:nvSpPr>
            <p:cNvPr id="98" name="object 98"/>
            <p:cNvSpPr/>
            <p:nvPr/>
          </p:nvSpPr>
          <p:spPr>
            <a:xfrm>
              <a:off x="8041386" y="4249674"/>
              <a:ext cx="181610" cy="257810"/>
            </a:xfrm>
            <a:custGeom>
              <a:avLst/>
              <a:gdLst/>
              <a:ahLst/>
              <a:cxnLst/>
              <a:rect l="l" t="t" r="r" b="b"/>
              <a:pathLst>
                <a:path w="181609" h="257810">
                  <a:moveTo>
                    <a:pt x="90678" y="0"/>
                  </a:moveTo>
                  <a:lnTo>
                    <a:pt x="90678" y="64388"/>
                  </a:lnTo>
                  <a:lnTo>
                    <a:pt x="0" y="64388"/>
                  </a:lnTo>
                  <a:lnTo>
                    <a:pt x="0" y="193167"/>
                  </a:lnTo>
                  <a:lnTo>
                    <a:pt x="90678" y="193167"/>
                  </a:lnTo>
                  <a:lnTo>
                    <a:pt x="90678" y="257556"/>
                  </a:lnTo>
                  <a:lnTo>
                    <a:pt x="181356" y="128777"/>
                  </a:lnTo>
                  <a:lnTo>
                    <a:pt x="90678" y="0"/>
                  </a:lnTo>
                  <a:close/>
                </a:path>
              </a:pathLst>
            </a:custGeom>
            <a:solidFill>
              <a:srgbClr val="FFFFFF"/>
            </a:solidFill>
          </p:spPr>
          <p:txBody>
            <a:bodyPr wrap="square" lIns="0" tIns="0" rIns="0" bIns="0" rtlCol="0"/>
            <a:lstStyle/>
            <a:p>
              <a:endParaRPr sz="1138"/>
            </a:p>
          </p:txBody>
        </p:sp>
        <p:sp>
          <p:nvSpPr>
            <p:cNvPr id="99" name="object 99"/>
            <p:cNvSpPr/>
            <p:nvPr/>
          </p:nvSpPr>
          <p:spPr>
            <a:xfrm>
              <a:off x="8041386" y="4249674"/>
              <a:ext cx="181610" cy="257810"/>
            </a:xfrm>
            <a:custGeom>
              <a:avLst/>
              <a:gdLst/>
              <a:ahLst/>
              <a:cxnLst/>
              <a:rect l="l" t="t" r="r" b="b"/>
              <a:pathLst>
                <a:path w="181609" h="257810">
                  <a:moveTo>
                    <a:pt x="0" y="64388"/>
                  </a:moveTo>
                  <a:lnTo>
                    <a:pt x="90678" y="64388"/>
                  </a:lnTo>
                  <a:lnTo>
                    <a:pt x="90678" y="0"/>
                  </a:lnTo>
                  <a:lnTo>
                    <a:pt x="181356" y="128777"/>
                  </a:lnTo>
                  <a:lnTo>
                    <a:pt x="90678" y="257556"/>
                  </a:lnTo>
                  <a:lnTo>
                    <a:pt x="90678" y="193167"/>
                  </a:lnTo>
                  <a:lnTo>
                    <a:pt x="0" y="193167"/>
                  </a:lnTo>
                  <a:lnTo>
                    <a:pt x="0" y="64388"/>
                  </a:lnTo>
                  <a:close/>
                </a:path>
              </a:pathLst>
            </a:custGeom>
            <a:ln w="25400">
              <a:solidFill>
                <a:srgbClr val="00AFEF"/>
              </a:solidFill>
            </a:ln>
          </p:spPr>
          <p:txBody>
            <a:bodyPr wrap="square" lIns="0" tIns="0" rIns="0" bIns="0" rtlCol="0"/>
            <a:lstStyle/>
            <a:p>
              <a:endParaRPr sz="1138"/>
            </a:p>
          </p:txBody>
        </p:sp>
        <p:sp>
          <p:nvSpPr>
            <p:cNvPr id="100" name="object 100"/>
            <p:cNvSpPr/>
            <p:nvPr/>
          </p:nvSpPr>
          <p:spPr>
            <a:xfrm>
              <a:off x="5910834" y="2974086"/>
              <a:ext cx="181610" cy="257810"/>
            </a:xfrm>
            <a:custGeom>
              <a:avLst/>
              <a:gdLst/>
              <a:ahLst/>
              <a:cxnLst/>
              <a:rect l="l" t="t" r="r" b="b"/>
              <a:pathLst>
                <a:path w="181610" h="257810">
                  <a:moveTo>
                    <a:pt x="90677" y="0"/>
                  </a:moveTo>
                  <a:lnTo>
                    <a:pt x="90677" y="64388"/>
                  </a:lnTo>
                  <a:lnTo>
                    <a:pt x="0" y="64388"/>
                  </a:lnTo>
                  <a:lnTo>
                    <a:pt x="0" y="193166"/>
                  </a:lnTo>
                  <a:lnTo>
                    <a:pt x="90677" y="193166"/>
                  </a:lnTo>
                  <a:lnTo>
                    <a:pt x="90677" y="257555"/>
                  </a:lnTo>
                  <a:lnTo>
                    <a:pt x="181355" y="128777"/>
                  </a:lnTo>
                  <a:lnTo>
                    <a:pt x="90677" y="0"/>
                  </a:lnTo>
                  <a:close/>
                </a:path>
              </a:pathLst>
            </a:custGeom>
            <a:solidFill>
              <a:srgbClr val="FFFFFF"/>
            </a:solidFill>
          </p:spPr>
          <p:txBody>
            <a:bodyPr wrap="square" lIns="0" tIns="0" rIns="0" bIns="0" rtlCol="0"/>
            <a:lstStyle/>
            <a:p>
              <a:endParaRPr sz="1138"/>
            </a:p>
          </p:txBody>
        </p:sp>
        <p:sp>
          <p:nvSpPr>
            <p:cNvPr id="101" name="object 101"/>
            <p:cNvSpPr/>
            <p:nvPr/>
          </p:nvSpPr>
          <p:spPr>
            <a:xfrm>
              <a:off x="5910834" y="2974086"/>
              <a:ext cx="181610" cy="257810"/>
            </a:xfrm>
            <a:custGeom>
              <a:avLst/>
              <a:gdLst/>
              <a:ahLst/>
              <a:cxnLst/>
              <a:rect l="l" t="t" r="r" b="b"/>
              <a:pathLst>
                <a:path w="181610" h="257810">
                  <a:moveTo>
                    <a:pt x="0" y="64388"/>
                  </a:moveTo>
                  <a:lnTo>
                    <a:pt x="90677" y="64388"/>
                  </a:lnTo>
                  <a:lnTo>
                    <a:pt x="90677" y="0"/>
                  </a:lnTo>
                  <a:lnTo>
                    <a:pt x="181355" y="128777"/>
                  </a:lnTo>
                  <a:lnTo>
                    <a:pt x="90677" y="257555"/>
                  </a:lnTo>
                  <a:lnTo>
                    <a:pt x="90677" y="193166"/>
                  </a:lnTo>
                  <a:lnTo>
                    <a:pt x="0" y="193166"/>
                  </a:lnTo>
                  <a:lnTo>
                    <a:pt x="0" y="64388"/>
                  </a:lnTo>
                  <a:close/>
                </a:path>
              </a:pathLst>
            </a:custGeom>
            <a:ln w="25400">
              <a:solidFill>
                <a:srgbClr val="00AFEF"/>
              </a:solidFill>
            </a:ln>
          </p:spPr>
          <p:txBody>
            <a:bodyPr wrap="square" lIns="0" tIns="0" rIns="0" bIns="0" rtlCol="0"/>
            <a:lstStyle/>
            <a:p>
              <a:endParaRPr sz="1138"/>
            </a:p>
          </p:txBody>
        </p:sp>
        <p:sp>
          <p:nvSpPr>
            <p:cNvPr id="102" name="object 102"/>
            <p:cNvSpPr/>
            <p:nvPr/>
          </p:nvSpPr>
          <p:spPr>
            <a:xfrm>
              <a:off x="5910834" y="3376422"/>
              <a:ext cx="181610" cy="257810"/>
            </a:xfrm>
            <a:custGeom>
              <a:avLst/>
              <a:gdLst/>
              <a:ahLst/>
              <a:cxnLst/>
              <a:rect l="l" t="t" r="r" b="b"/>
              <a:pathLst>
                <a:path w="181610" h="257810">
                  <a:moveTo>
                    <a:pt x="90677" y="0"/>
                  </a:moveTo>
                  <a:lnTo>
                    <a:pt x="90677" y="64388"/>
                  </a:lnTo>
                  <a:lnTo>
                    <a:pt x="0" y="64388"/>
                  </a:lnTo>
                  <a:lnTo>
                    <a:pt x="0" y="193166"/>
                  </a:lnTo>
                  <a:lnTo>
                    <a:pt x="90677" y="193166"/>
                  </a:lnTo>
                  <a:lnTo>
                    <a:pt x="90677" y="257555"/>
                  </a:lnTo>
                  <a:lnTo>
                    <a:pt x="181355" y="128777"/>
                  </a:lnTo>
                  <a:lnTo>
                    <a:pt x="90677" y="0"/>
                  </a:lnTo>
                  <a:close/>
                </a:path>
              </a:pathLst>
            </a:custGeom>
            <a:solidFill>
              <a:srgbClr val="FFFFFF"/>
            </a:solidFill>
          </p:spPr>
          <p:txBody>
            <a:bodyPr wrap="square" lIns="0" tIns="0" rIns="0" bIns="0" rtlCol="0"/>
            <a:lstStyle/>
            <a:p>
              <a:endParaRPr sz="1138"/>
            </a:p>
          </p:txBody>
        </p:sp>
        <p:sp>
          <p:nvSpPr>
            <p:cNvPr id="103" name="object 103"/>
            <p:cNvSpPr/>
            <p:nvPr/>
          </p:nvSpPr>
          <p:spPr>
            <a:xfrm>
              <a:off x="5910834" y="3376422"/>
              <a:ext cx="181610" cy="257810"/>
            </a:xfrm>
            <a:custGeom>
              <a:avLst/>
              <a:gdLst/>
              <a:ahLst/>
              <a:cxnLst/>
              <a:rect l="l" t="t" r="r" b="b"/>
              <a:pathLst>
                <a:path w="181610" h="257810">
                  <a:moveTo>
                    <a:pt x="0" y="64388"/>
                  </a:moveTo>
                  <a:lnTo>
                    <a:pt x="90677" y="64388"/>
                  </a:lnTo>
                  <a:lnTo>
                    <a:pt x="90677" y="0"/>
                  </a:lnTo>
                  <a:lnTo>
                    <a:pt x="181355" y="128777"/>
                  </a:lnTo>
                  <a:lnTo>
                    <a:pt x="90677" y="257555"/>
                  </a:lnTo>
                  <a:lnTo>
                    <a:pt x="90677" y="193166"/>
                  </a:lnTo>
                  <a:lnTo>
                    <a:pt x="0" y="193166"/>
                  </a:lnTo>
                  <a:lnTo>
                    <a:pt x="0" y="64388"/>
                  </a:lnTo>
                  <a:close/>
                </a:path>
              </a:pathLst>
            </a:custGeom>
            <a:ln w="25400">
              <a:solidFill>
                <a:srgbClr val="00AFEF"/>
              </a:solidFill>
            </a:ln>
          </p:spPr>
          <p:txBody>
            <a:bodyPr wrap="square" lIns="0" tIns="0" rIns="0" bIns="0" rtlCol="0"/>
            <a:lstStyle/>
            <a:p>
              <a:endParaRPr sz="1138"/>
            </a:p>
          </p:txBody>
        </p:sp>
        <p:sp>
          <p:nvSpPr>
            <p:cNvPr id="104" name="object 104"/>
            <p:cNvSpPr/>
            <p:nvPr/>
          </p:nvSpPr>
          <p:spPr>
            <a:xfrm>
              <a:off x="5910834" y="3784854"/>
              <a:ext cx="181610" cy="256540"/>
            </a:xfrm>
            <a:custGeom>
              <a:avLst/>
              <a:gdLst/>
              <a:ahLst/>
              <a:cxnLst/>
              <a:rect l="l" t="t" r="r" b="b"/>
              <a:pathLst>
                <a:path w="181610" h="256539">
                  <a:moveTo>
                    <a:pt x="90677" y="0"/>
                  </a:moveTo>
                  <a:lnTo>
                    <a:pt x="90677" y="64008"/>
                  </a:lnTo>
                  <a:lnTo>
                    <a:pt x="0" y="64008"/>
                  </a:lnTo>
                  <a:lnTo>
                    <a:pt x="0" y="192024"/>
                  </a:lnTo>
                  <a:lnTo>
                    <a:pt x="90677" y="192024"/>
                  </a:lnTo>
                  <a:lnTo>
                    <a:pt x="90677" y="256032"/>
                  </a:lnTo>
                  <a:lnTo>
                    <a:pt x="181355" y="128016"/>
                  </a:lnTo>
                  <a:lnTo>
                    <a:pt x="90677" y="0"/>
                  </a:lnTo>
                  <a:close/>
                </a:path>
              </a:pathLst>
            </a:custGeom>
            <a:solidFill>
              <a:srgbClr val="FFFFFF"/>
            </a:solidFill>
          </p:spPr>
          <p:txBody>
            <a:bodyPr wrap="square" lIns="0" tIns="0" rIns="0" bIns="0" rtlCol="0"/>
            <a:lstStyle/>
            <a:p>
              <a:endParaRPr sz="1138"/>
            </a:p>
          </p:txBody>
        </p:sp>
        <p:sp>
          <p:nvSpPr>
            <p:cNvPr id="105" name="object 105"/>
            <p:cNvSpPr/>
            <p:nvPr/>
          </p:nvSpPr>
          <p:spPr>
            <a:xfrm>
              <a:off x="5910834" y="3784854"/>
              <a:ext cx="181610" cy="256540"/>
            </a:xfrm>
            <a:custGeom>
              <a:avLst/>
              <a:gdLst/>
              <a:ahLst/>
              <a:cxnLst/>
              <a:rect l="l" t="t" r="r" b="b"/>
              <a:pathLst>
                <a:path w="181610" h="256539">
                  <a:moveTo>
                    <a:pt x="0" y="64008"/>
                  </a:moveTo>
                  <a:lnTo>
                    <a:pt x="90677" y="64008"/>
                  </a:lnTo>
                  <a:lnTo>
                    <a:pt x="90677" y="0"/>
                  </a:lnTo>
                  <a:lnTo>
                    <a:pt x="181355" y="128016"/>
                  </a:lnTo>
                  <a:lnTo>
                    <a:pt x="90677" y="256032"/>
                  </a:lnTo>
                  <a:lnTo>
                    <a:pt x="90677" y="192024"/>
                  </a:lnTo>
                  <a:lnTo>
                    <a:pt x="0" y="192024"/>
                  </a:lnTo>
                  <a:lnTo>
                    <a:pt x="0" y="64008"/>
                  </a:lnTo>
                  <a:close/>
                </a:path>
              </a:pathLst>
            </a:custGeom>
            <a:ln w="25399">
              <a:solidFill>
                <a:srgbClr val="00AFEF"/>
              </a:solidFill>
            </a:ln>
          </p:spPr>
          <p:txBody>
            <a:bodyPr wrap="square" lIns="0" tIns="0" rIns="0" bIns="0" rtlCol="0"/>
            <a:lstStyle/>
            <a:p>
              <a:endParaRPr sz="1138"/>
            </a:p>
          </p:txBody>
        </p:sp>
      </p:grpSp>
    </p:spTree>
    <p:extLst>
      <p:ext uri="{BB962C8B-B14F-4D97-AF65-F5344CB8AC3E}">
        <p14:creationId xmlns:p14="http://schemas.microsoft.com/office/powerpoint/2010/main" val="2004667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2431" y="934791"/>
            <a:ext cx="7243763" cy="791266"/>
          </a:xfrm>
          <a:prstGeom prst="rect">
            <a:avLst/>
          </a:prstGeom>
        </p:spPr>
        <p:txBody>
          <a:bodyPr spcFirstLastPara="1" vert="horz" wrap="square" lIns="0" tIns="325144" rIns="0" bIns="0" rtlCol="0" anchor="ctr" anchorCtr="0">
            <a:spAutoFit/>
          </a:bodyPr>
          <a:lstStyle/>
          <a:p>
            <a:pPr marL="1799074">
              <a:spcBef>
                <a:spcPts val="81"/>
              </a:spcBef>
            </a:pPr>
            <a:r>
              <a:rPr sz="2925" spc="-16" dirty="0">
                <a:solidFill>
                  <a:srgbClr val="000000"/>
                </a:solidFill>
              </a:rPr>
              <a:t>Pemotongan</a:t>
            </a:r>
            <a:r>
              <a:rPr sz="2925" spc="-65" dirty="0">
                <a:solidFill>
                  <a:srgbClr val="000000"/>
                </a:solidFill>
              </a:rPr>
              <a:t> </a:t>
            </a:r>
            <a:r>
              <a:rPr sz="2925" dirty="0">
                <a:solidFill>
                  <a:srgbClr val="000000"/>
                </a:solidFill>
              </a:rPr>
              <a:t>PPh</a:t>
            </a:r>
            <a:r>
              <a:rPr sz="2925" spc="-77" dirty="0">
                <a:solidFill>
                  <a:srgbClr val="000000"/>
                </a:solidFill>
              </a:rPr>
              <a:t> </a:t>
            </a:r>
            <a:r>
              <a:rPr sz="2925" dirty="0">
                <a:solidFill>
                  <a:srgbClr val="000000"/>
                </a:solidFill>
              </a:rPr>
              <a:t>21</a:t>
            </a:r>
            <a:r>
              <a:rPr sz="2925" spc="-85" dirty="0">
                <a:solidFill>
                  <a:srgbClr val="000000"/>
                </a:solidFill>
              </a:rPr>
              <a:t> </a:t>
            </a:r>
            <a:r>
              <a:rPr sz="2925" spc="-8" dirty="0">
                <a:solidFill>
                  <a:srgbClr val="FF0000"/>
                </a:solidFill>
              </a:rPr>
              <a:t>Final</a:t>
            </a:r>
            <a:endParaRPr sz="2925"/>
          </a:p>
        </p:txBody>
      </p:sp>
      <p:pic>
        <p:nvPicPr>
          <p:cNvPr id="3" name="object 3"/>
          <p:cNvPicPr/>
          <p:nvPr/>
        </p:nvPicPr>
        <p:blipFill>
          <a:blip r:embed="rId2" cstate="print"/>
          <a:stretch>
            <a:fillRect/>
          </a:stretch>
        </p:blipFill>
        <p:spPr>
          <a:xfrm>
            <a:off x="439578" y="1848992"/>
            <a:ext cx="2625709" cy="864918"/>
          </a:xfrm>
          <a:prstGeom prst="rect">
            <a:avLst/>
          </a:prstGeom>
        </p:spPr>
      </p:pic>
      <p:sp>
        <p:nvSpPr>
          <p:cNvPr id="4" name="object 4"/>
          <p:cNvSpPr txBox="1"/>
          <p:nvPr/>
        </p:nvSpPr>
        <p:spPr>
          <a:xfrm>
            <a:off x="826242" y="2119963"/>
            <a:ext cx="1853248" cy="310502"/>
          </a:xfrm>
          <a:prstGeom prst="rect">
            <a:avLst/>
          </a:prstGeom>
        </p:spPr>
        <p:txBody>
          <a:bodyPr vert="horz" wrap="square" lIns="0" tIns="10319" rIns="0" bIns="0" rtlCol="0">
            <a:spAutoFit/>
          </a:bodyPr>
          <a:lstStyle/>
          <a:p>
            <a:pPr marL="664011" marR="4128" indent="-654209">
              <a:spcBef>
                <a:spcPts val="81"/>
              </a:spcBef>
            </a:pPr>
            <a:r>
              <a:rPr sz="975" b="1" spc="-8" dirty="0">
                <a:solidFill>
                  <a:srgbClr val="FFFFFF"/>
                </a:solidFill>
                <a:latin typeface="Trebuchet MS"/>
                <a:cs typeface="Trebuchet MS"/>
              </a:rPr>
              <a:t>Penerima</a:t>
            </a:r>
            <a:r>
              <a:rPr sz="975" b="1" spc="-20" dirty="0">
                <a:solidFill>
                  <a:srgbClr val="FFFFFF"/>
                </a:solidFill>
                <a:latin typeface="Trebuchet MS"/>
                <a:cs typeface="Trebuchet MS"/>
              </a:rPr>
              <a:t> </a:t>
            </a:r>
            <a:r>
              <a:rPr sz="975" b="1" spc="-8" dirty="0">
                <a:solidFill>
                  <a:srgbClr val="FFFFFF"/>
                </a:solidFill>
                <a:latin typeface="Trebuchet MS"/>
                <a:cs typeface="Trebuchet MS"/>
              </a:rPr>
              <a:t>Penghasilan Pesangon Sekaligus</a:t>
            </a:r>
            <a:endParaRPr sz="975">
              <a:latin typeface="Trebuchet MS"/>
              <a:cs typeface="Trebuchet MS"/>
            </a:endParaRPr>
          </a:p>
        </p:txBody>
      </p:sp>
      <p:pic>
        <p:nvPicPr>
          <p:cNvPr id="5" name="object 5"/>
          <p:cNvPicPr/>
          <p:nvPr/>
        </p:nvPicPr>
        <p:blipFill>
          <a:blip r:embed="rId3" cstate="print"/>
          <a:stretch>
            <a:fillRect/>
          </a:stretch>
        </p:blipFill>
        <p:spPr>
          <a:xfrm>
            <a:off x="3355658" y="1748695"/>
            <a:ext cx="1854279" cy="1065514"/>
          </a:xfrm>
          <a:prstGeom prst="rect">
            <a:avLst/>
          </a:prstGeom>
        </p:spPr>
      </p:pic>
      <p:sp>
        <p:nvSpPr>
          <p:cNvPr id="6" name="object 6"/>
          <p:cNvSpPr txBox="1"/>
          <p:nvPr/>
        </p:nvSpPr>
        <p:spPr>
          <a:xfrm>
            <a:off x="3506311" y="2120274"/>
            <a:ext cx="1555035" cy="460543"/>
          </a:xfrm>
          <a:prstGeom prst="rect">
            <a:avLst/>
          </a:prstGeom>
        </p:spPr>
        <p:txBody>
          <a:bodyPr vert="horz" wrap="square" lIns="0" tIns="10319" rIns="0" bIns="0" rtlCol="0">
            <a:spAutoFit/>
          </a:bodyPr>
          <a:lstStyle/>
          <a:p>
            <a:pPr marL="10319" marR="4128" indent="-1548" algn="ctr">
              <a:spcBef>
                <a:spcPts val="81"/>
              </a:spcBef>
            </a:pPr>
            <a:r>
              <a:rPr sz="975" b="1" spc="-8" dirty="0">
                <a:latin typeface="Trebuchet MS"/>
                <a:cs typeface="Trebuchet MS"/>
              </a:rPr>
              <a:t>Pesangon</a:t>
            </a:r>
            <a:r>
              <a:rPr sz="975" b="1" spc="-24" dirty="0">
                <a:latin typeface="Trebuchet MS"/>
                <a:cs typeface="Trebuchet MS"/>
              </a:rPr>
              <a:t> </a:t>
            </a:r>
            <a:r>
              <a:rPr sz="975" b="1" dirty="0">
                <a:latin typeface="Trebuchet MS"/>
                <a:cs typeface="Trebuchet MS"/>
              </a:rPr>
              <a:t>yang</a:t>
            </a:r>
            <a:r>
              <a:rPr sz="975" b="1" spc="-24" dirty="0">
                <a:latin typeface="Trebuchet MS"/>
                <a:cs typeface="Trebuchet MS"/>
              </a:rPr>
              <a:t> </a:t>
            </a:r>
            <a:r>
              <a:rPr sz="975" b="1" spc="-8" dirty="0">
                <a:latin typeface="Trebuchet MS"/>
                <a:cs typeface="Trebuchet MS"/>
              </a:rPr>
              <a:t>dibayarkan </a:t>
            </a:r>
            <a:r>
              <a:rPr sz="975" b="1" dirty="0">
                <a:latin typeface="Trebuchet MS"/>
                <a:cs typeface="Trebuchet MS"/>
              </a:rPr>
              <a:t>dalam</a:t>
            </a:r>
            <a:r>
              <a:rPr sz="975" b="1" spc="-33" dirty="0">
                <a:latin typeface="Trebuchet MS"/>
                <a:cs typeface="Trebuchet MS"/>
              </a:rPr>
              <a:t> </a:t>
            </a:r>
            <a:r>
              <a:rPr sz="975" b="1" dirty="0">
                <a:latin typeface="Trebuchet MS"/>
                <a:cs typeface="Trebuchet MS"/>
              </a:rPr>
              <a:t>jangka</a:t>
            </a:r>
            <a:r>
              <a:rPr sz="975" b="1" spc="-33" dirty="0">
                <a:latin typeface="Trebuchet MS"/>
                <a:cs typeface="Trebuchet MS"/>
              </a:rPr>
              <a:t> </a:t>
            </a:r>
            <a:r>
              <a:rPr sz="975" b="1" dirty="0">
                <a:latin typeface="Trebuchet MS"/>
                <a:cs typeface="Trebuchet MS"/>
              </a:rPr>
              <a:t>waktu</a:t>
            </a:r>
            <a:r>
              <a:rPr sz="975" b="1" spc="-41" dirty="0">
                <a:latin typeface="Trebuchet MS"/>
                <a:cs typeface="Trebuchet MS"/>
              </a:rPr>
              <a:t> </a:t>
            </a:r>
            <a:r>
              <a:rPr sz="975" b="1" spc="-8" dirty="0">
                <a:latin typeface="Trebuchet MS"/>
                <a:cs typeface="Trebuchet MS"/>
              </a:rPr>
              <a:t>paling </a:t>
            </a:r>
            <a:r>
              <a:rPr sz="975" b="1" dirty="0">
                <a:latin typeface="Trebuchet MS"/>
                <a:cs typeface="Trebuchet MS"/>
              </a:rPr>
              <a:t>lama</a:t>
            </a:r>
            <a:r>
              <a:rPr sz="975" b="1" spc="-12" dirty="0">
                <a:latin typeface="Trebuchet MS"/>
                <a:cs typeface="Trebuchet MS"/>
              </a:rPr>
              <a:t> </a:t>
            </a:r>
            <a:r>
              <a:rPr sz="975" b="1" dirty="0">
                <a:latin typeface="Trebuchet MS"/>
                <a:cs typeface="Trebuchet MS"/>
              </a:rPr>
              <a:t>2</a:t>
            </a:r>
            <a:r>
              <a:rPr sz="975" b="1" spc="-16" dirty="0">
                <a:latin typeface="Trebuchet MS"/>
                <a:cs typeface="Trebuchet MS"/>
              </a:rPr>
              <a:t> </a:t>
            </a:r>
            <a:r>
              <a:rPr sz="975" b="1" dirty="0">
                <a:latin typeface="Trebuchet MS"/>
                <a:cs typeface="Trebuchet MS"/>
              </a:rPr>
              <a:t>tahun</a:t>
            </a:r>
            <a:r>
              <a:rPr sz="975" b="1" spc="-8" dirty="0">
                <a:latin typeface="Trebuchet MS"/>
                <a:cs typeface="Trebuchet MS"/>
              </a:rPr>
              <a:t> kalender</a:t>
            </a:r>
            <a:endParaRPr sz="975">
              <a:latin typeface="Trebuchet MS"/>
              <a:cs typeface="Trebuchet MS"/>
            </a:endParaRPr>
          </a:p>
        </p:txBody>
      </p:sp>
      <p:grpSp>
        <p:nvGrpSpPr>
          <p:cNvPr id="7" name="object 7"/>
          <p:cNvGrpSpPr/>
          <p:nvPr/>
        </p:nvGrpSpPr>
        <p:grpSpPr>
          <a:xfrm>
            <a:off x="3053731" y="1814291"/>
            <a:ext cx="6243876" cy="635119"/>
            <a:chOff x="3758438" y="1441665"/>
            <a:chExt cx="7684770" cy="781685"/>
          </a:xfrm>
        </p:grpSpPr>
        <p:pic>
          <p:nvPicPr>
            <p:cNvPr id="8" name="object 8"/>
            <p:cNvPicPr/>
            <p:nvPr/>
          </p:nvPicPr>
          <p:blipFill>
            <a:blip r:embed="rId4" cstate="print"/>
            <a:stretch>
              <a:fillRect/>
            </a:stretch>
          </p:blipFill>
          <p:spPr>
            <a:xfrm>
              <a:off x="9464040" y="1441665"/>
              <a:ext cx="1978913" cy="272072"/>
            </a:xfrm>
            <a:prstGeom prst="rect">
              <a:avLst/>
            </a:prstGeom>
          </p:spPr>
        </p:pic>
        <p:sp>
          <p:nvSpPr>
            <p:cNvPr id="9" name="object 9"/>
            <p:cNvSpPr/>
            <p:nvPr/>
          </p:nvSpPr>
          <p:spPr>
            <a:xfrm>
              <a:off x="6401561" y="1454657"/>
              <a:ext cx="414655" cy="248920"/>
            </a:xfrm>
            <a:custGeom>
              <a:avLst/>
              <a:gdLst/>
              <a:ahLst/>
              <a:cxnLst/>
              <a:rect l="l" t="t" r="r" b="b"/>
              <a:pathLst>
                <a:path w="414654" h="248919">
                  <a:moveTo>
                    <a:pt x="290321" y="0"/>
                  </a:moveTo>
                  <a:lnTo>
                    <a:pt x="290321" y="62102"/>
                  </a:lnTo>
                  <a:lnTo>
                    <a:pt x="0" y="62102"/>
                  </a:lnTo>
                  <a:lnTo>
                    <a:pt x="0" y="186308"/>
                  </a:lnTo>
                  <a:lnTo>
                    <a:pt x="290321" y="186308"/>
                  </a:lnTo>
                  <a:lnTo>
                    <a:pt x="290321" y="248412"/>
                  </a:lnTo>
                  <a:lnTo>
                    <a:pt x="414528" y="124205"/>
                  </a:lnTo>
                  <a:lnTo>
                    <a:pt x="290321" y="0"/>
                  </a:lnTo>
                  <a:close/>
                </a:path>
              </a:pathLst>
            </a:custGeom>
            <a:solidFill>
              <a:srgbClr val="FFFFFF"/>
            </a:solidFill>
          </p:spPr>
          <p:txBody>
            <a:bodyPr wrap="square" lIns="0" tIns="0" rIns="0" bIns="0" rtlCol="0"/>
            <a:lstStyle/>
            <a:p>
              <a:endParaRPr sz="1138"/>
            </a:p>
          </p:txBody>
        </p:sp>
        <p:sp>
          <p:nvSpPr>
            <p:cNvPr id="10" name="object 10"/>
            <p:cNvSpPr/>
            <p:nvPr/>
          </p:nvSpPr>
          <p:spPr>
            <a:xfrm>
              <a:off x="6401561" y="1454657"/>
              <a:ext cx="414655" cy="248920"/>
            </a:xfrm>
            <a:custGeom>
              <a:avLst/>
              <a:gdLst/>
              <a:ahLst/>
              <a:cxnLst/>
              <a:rect l="l" t="t" r="r" b="b"/>
              <a:pathLst>
                <a:path w="414654" h="248919">
                  <a:moveTo>
                    <a:pt x="0" y="62102"/>
                  </a:moveTo>
                  <a:lnTo>
                    <a:pt x="290321" y="62102"/>
                  </a:lnTo>
                  <a:lnTo>
                    <a:pt x="290321" y="0"/>
                  </a:lnTo>
                  <a:lnTo>
                    <a:pt x="414528" y="124205"/>
                  </a:lnTo>
                  <a:lnTo>
                    <a:pt x="290321" y="248412"/>
                  </a:lnTo>
                  <a:lnTo>
                    <a:pt x="290321" y="186308"/>
                  </a:lnTo>
                  <a:lnTo>
                    <a:pt x="0" y="186308"/>
                  </a:lnTo>
                  <a:lnTo>
                    <a:pt x="0" y="62102"/>
                  </a:lnTo>
                  <a:close/>
                </a:path>
              </a:pathLst>
            </a:custGeom>
            <a:ln w="25400">
              <a:solidFill>
                <a:srgbClr val="00AFEF"/>
              </a:solidFill>
            </a:ln>
          </p:spPr>
          <p:txBody>
            <a:bodyPr wrap="square" lIns="0" tIns="0" rIns="0" bIns="0" rtlCol="0"/>
            <a:lstStyle/>
            <a:p>
              <a:endParaRPr sz="1138"/>
            </a:p>
          </p:txBody>
        </p:sp>
        <p:sp>
          <p:nvSpPr>
            <p:cNvPr id="11" name="object 11"/>
            <p:cNvSpPr/>
            <p:nvPr/>
          </p:nvSpPr>
          <p:spPr>
            <a:xfrm>
              <a:off x="3771138" y="1809749"/>
              <a:ext cx="355600" cy="401320"/>
            </a:xfrm>
            <a:custGeom>
              <a:avLst/>
              <a:gdLst/>
              <a:ahLst/>
              <a:cxnLst/>
              <a:rect l="l" t="t" r="r" b="b"/>
              <a:pathLst>
                <a:path w="355600" h="401319">
                  <a:moveTo>
                    <a:pt x="177546" y="0"/>
                  </a:moveTo>
                  <a:lnTo>
                    <a:pt x="177546" y="100202"/>
                  </a:lnTo>
                  <a:lnTo>
                    <a:pt x="0" y="100202"/>
                  </a:lnTo>
                  <a:lnTo>
                    <a:pt x="0" y="300609"/>
                  </a:lnTo>
                  <a:lnTo>
                    <a:pt x="177546" y="300609"/>
                  </a:lnTo>
                  <a:lnTo>
                    <a:pt x="177546" y="400812"/>
                  </a:lnTo>
                  <a:lnTo>
                    <a:pt x="355091" y="200405"/>
                  </a:lnTo>
                  <a:lnTo>
                    <a:pt x="177546" y="0"/>
                  </a:lnTo>
                  <a:close/>
                </a:path>
              </a:pathLst>
            </a:custGeom>
            <a:solidFill>
              <a:srgbClr val="FFFFFF"/>
            </a:solidFill>
          </p:spPr>
          <p:txBody>
            <a:bodyPr wrap="square" lIns="0" tIns="0" rIns="0" bIns="0" rtlCol="0"/>
            <a:lstStyle/>
            <a:p>
              <a:endParaRPr sz="1138"/>
            </a:p>
          </p:txBody>
        </p:sp>
        <p:sp>
          <p:nvSpPr>
            <p:cNvPr id="12" name="object 12"/>
            <p:cNvSpPr/>
            <p:nvPr/>
          </p:nvSpPr>
          <p:spPr>
            <a:xfrm>
              <a:off x="3771138" y="1809749"/>
              <a:ext cx="355600" cy="401320"/>
            </a:xfrm>
            <a:custGeom>
              <a:avLst/>
              <a:gdLst/>
              <a:ahLst/>
              <a:cxnLst/>
              <a:rect l="l" t="t" r="r" b="b"/>
              <a:pathLst>
                <a:path w="355600" h="401319">
                  <a:moveTo>
                    <a:pt x="0" y="100202"/>
                  </a:moveTo>
                  <a:lnTo>
                    <a:pt x="177546" y="100202"/>
                  </a:lnTo>
                  <a:lnTo>
                    <a:pt x="177546" y="0"/>
                  </a:lnTo>
                  <a:lnTo>
                    <a:pt x="355091" y="200405"/>
                  </a:lnTo>
                  <a:lnTo>
                    <a:pt x="177546" y="400812"/>
                  </a:lnTo>
                  <a:lnTo>
                    <a:pt x="177546" y="300609"/>
                  </a:lnTo>
                  <a:lnTo>
                    <a:pt x="0" y="300609"/>
                  </a:lnTo>
                  <a:lnTo>
                    <a:pt x="0" y="100202"/>
                  </a:lnTo>
                  <a:close/>
                </a:path>
              </a:pathLst>
            </a:custGeom>
            <a:ln w="25399">
              <a:solidFill>
                <a:srgbClr val="00AFEF"/>
              </a:solidFill>
            </a:ln>
          </p:spPr>
          <p:txBody>
            <a:bodyPr wrap="square" lIns="0" tIns="0" rIns="0" bIns="0" rtlCol="0"/>
            <a:lstStyle/>
            <a:p>
              <a:endParaRPr sz="1138"/>
            </a:p>
          </p:txBody>
        </p:sp>
        <p:pic>
          <p:nvPicPr>
            <p:cNvPr id="13" name="object 13"/>
            <p:cNvPicPr/>
            <p:nvPr/>
          </p:nvPicPr>
          <p:blipFill>
            <a:blip r:embed="rId5" cstate="print"/>
            <a:stretch>
              <a:fillRect/>
            </a:stretch>
          </p:blipFill>
          <p:spPr>
            <a:xfrm>
              <a:off x="6819900" y="1441665"/>
              <a:ext cx="2209038" cy="272072"/>
            </a:xfrm>
            <a:prstGeom prst="rect">
              <a:avLst/>
            </a:prstGeom>
          </p:spPr>
        </p:pic>
      </p:grpSp>
      <p:sp>
        <p:nvSpPr>
          <p:cNvPr id="14" name="object 14"/>
          <p:cNvSpPr txBox="1"/>
          <p:nvPr/>
        </p:nvSpPr>
        <p:spPr>
          <a:xfrm>
            <a:off x="3635089" y="1837437"/>
            <a:ext cx="3449042" cy="292548"/>
          </a:xfrm>
          <a:prstGeom prst="rect">
            <a:avLst/>
          </a:prstGeom>
        </p:spPr>
        <p:txBody>
          <a:bodyPr vert="horz" wrap="square" lIns="0" tIns="10319" rIns="0" bIns="0" rtlCol="0">
            <a:spAutoFit/>
          </a:bodyPr>
          <a:lstStyle/>
          <a:p>
            <a:pPr marL="2172613">
              <a:lnSpc>
                <a:spcPts val="1113"/>
              </a:lnSpc>
              <a:spcBef>
                <a:spcPts val="81"/>
              </a:spcBef>
            </a:pPr>
            <a:r>
              <a:rPr sz="975" b="1" dirty="0">
                <a:latin typeface="Trebuchet MS"/>
                <a:cs typeface="Trebuchet MS"/>
              </a:rPr>
              <a:t>Ph</a:t>
            </a:r>
            <a:r>
              <a:rPr sz="975" b="1" spc="-16" dirty="0">
                <a:latin typeface="Trebuchet MS"/>
                <a:cs typeface="Trebuchet MS"/>
              </a:rPr>
              <a:t> </a:t>
            </a:r>
            <a:r>
              <a:rPr sz="975" b="1" dirty="0">
                <a:latin typeface="Trebuchet MS"/>
                <a:cs typeface="Trebuchet MS"/>
              </a:rPr>
              <a:t>Bruto</a:t>
            </a:r>
            <a:r>
              <a:rPr sz="975" b="1" spc="-28" dirty="0">
                <a:latin typeface="Trebuchet MS"/>
                <a:cs typeface="Trebuchet MS"/>
              </a:rPr>
              <a:t> </a:t>
            </a:r>
            <a:r>
              <a:rPr sz="975" b="1" dirty="0">
                <a:latin typeface="Trebuchet MS"/>
                <a:cs typeface="Trebuchet MS"/>
              </a:rPr>
              <a:t>sd</a:t>
            </a:r>
            <a:r>
              <a:rPr sz="975" b="1" spc="-8" dirty="0">
                <a:latin typeface="Trebuchet MS"/>
                <a:cs typeface="Trebuchet MS"/>
              </a:rPr>
              <a:t> </a:t>
            </a:r>
            <a:r>
              <a:rPr sz="975" b="1" dirty="0">
                <a:latin typeface="Trebuchet MS"/>
                <a:cs typeface="Trebuchet MS"/>
              </a:rPr>
              <a:t>Rp50</a:t>
            </a:r>
            <a:r>
              <a:rPr sz="975" b="1" spc="-16" dirty="0">
                <a:latin typeface="Trebuchet MS"/>
                <a:cs typeface="Trebuchet MS"/>
              </a:rPr>
              <a:t> juta</a:t>
            </a:r>
            <a:endParaRPr sz="975">
              <a:latin typeface="Trebuchet MS"/>
              <a:cs typeface="Trebuchet MS"/>
            </a:endParaRPr>
          </a:p>
          <a:p>
            <a:pPr marL="10319">
              <a:lnSpc>
                <a:spcPts val="1113"/>
              </a:lnSpc>
            </a:pPr>
            <a:r>
              <a:rPr sz="975" b="1" dirty="0">
                <a:solidFill>
                  <a:srgbClr val="FF0000"/>
                </a:solidFill>
                <a:latin typeface="Trebuchet MS"/>
                <a:cs typeface="Trebuchet MS"/>
              </a:rPr>
              <a:t>Kumulatif</a:t>
            </a:r>
            <a:r>
              <a:rPr sz="975" b="1" spc="-37" dirty="0">
                <a:solidFill>
                  <a:srgbClr val="FF0000"/>
                </a:solidFill>
                <a:latin typeface="Trebuchet MS"/>
                <a:cs typeface="Trebuchet MS"/>
              </a:rPr>
              <a:t> </a:t>
            </a:r>
            <a:r>
              <a:rPr sz="975" b="1" spc="-8" dirty="0">
                <a:latin typeface="Trebuchet MS"/>
                <a:cs typeface="Trebuchet MS"/>
              </a:rPr>
              <a:t>Penghasilan</a:t>
            </a:r>
            <a:endParaRPr sz="975">
              <a:latin typeface="Trebuchet MS"/>
              <a:cs typeface="Trebuchet MS"/>
            </a:endParaRPr>
          </a:p>
        </p:txBody>
      </p:sp>
      <p:grpSp>
        <p:nvGrpSpPr>
          <p:cNvPr id="15" name="object 15"/>
          <p:cNvGrpSpPr/>
          <p:nvPr/>
        </p:nvGrpSpPr>
        <p:grpSpPr>
          <a:xfrm>
            <a:off x="5190950" y="1814529"/>
            <a:ext cx="2498685" cy="468987"/>
            <a:chOff x="6388861" y="1441958"/>
            <a:chExt cx="3075305" cy="577215"/>
          </a:xfrm>
        </p:grpSpPr>
        <p:sp>
          <p:nvSpPr>
            <p:cNvPr id="16" name="object 16"/>
            <p:cNvSpPr/>
            <p:nvPr/>
          </p:nvSpPr>
          <p:spPr>
            <a:xfrm>
              <a:off x="9036557" y="1454658"/>
              <a:ext cx="414655" cy="248920"/>
            </a:xfrm>
            <a:custGeom>
              <a:avLst/>
              <a:gdLst/>
              <a:ahLst/>
              <a:cxnLst/>
              <a:rect l="l" t="t" r="r" b="b"/>
              <a:pathLst>
                <a:path w="414654" h="248919">
                  <a:moveTo>
                    <a:pt x="290322" y="0"/>
                  </a:moveTo>
                  <a:lnTo>
                    <a:pt x="290322" y="62102"/>
                  </a:lnTo>
                  <a:lnTo>
                    <a:pt x="0" y="62102"/>
                  </a:lnTo>
                  <a:lnTo>
                    <a:pt x="0" y="186308"/>
                  </a:lnTo>
                  <a:lnTo>
                    <a:pt x="290322" y="186308"/>
                  </a:lnTo>
                  <a:lnTo>
                    <a:pt x="290322" y="248412"/>
                  </a:lnTo>
                  <a:lnTo>
                    <a:pt x="414527" y="124205"/>
                  </a:lnTo>
                  <a:lnTo>
                    <a:pt x="290322" y="0"/>
                  </a:lnTo>
                  <a:close/>
                </a:path>
              </a:pathLst>
            </a:custGeom>
            <a:solidFill>
              <a:srgbClr val="FFFFFF"/>
            </a:solidFill>
          </p:spPr>
          <p:txBody>
            <a:bodyPr wrap="square" lIns="0" tIns="0" rIns="0" bIns="0" rtlCol="0"/>
            <a:lstStyle/>
            <a:p>
              <a:endParaRPr sz="1138"/>
            </a:p>
          </p:txBody>
        </p:sp>
        <p:sp>
          <p:nvSpPr>
            <p:cNvPr id="17" name="object 17"/>
            <p:cNvSpPr/>
            <p:nvPr/>
          </p:nvSpPr>
          <p:spPr>
            <a:xfrm>
              <a:off x="9036557" y="1454658"/>
              <a:ext cx="414655" cy="248920"/>
            </a:xfrm>
            <a:custGeom>
              <a:avLst/>
              <a:gdLst/>
              <a:ahLst/>
              <a:cxnLst/>
              <a:rect l="l" t="t" r="r" b="b"/>
              <a:pathLst>
                <a:path w="414654" h="248919">
                  <a:moveTo>
                    <a:pt x="0" y="62102"/>
                  </a:moveTo>
                  <a:lnTo>
                    <a:pt x="290322" y="62102"/>
                  </a:lnTo>
                  <a:lnTo>
                    <a:pt x="290322" y="0"/>
                  </a:lnTo>
                  <a:lnTo>
                    <a:pt x="414527" y="124205"/>
                  </a:lnTo>
                  <a:lnTo>
                    <a:pt x="290322" y="248412"/>
                  </a:lnTo>
                  <a:lnTo>
                    <a:pt x="290322" y="186308"/>
                  </a:lnTo>
                  <a:lnTo>
                    <a:pt x="0" y="186308"/>
                  </a:lnTo>
                  <a:lnTo>
                    <a:pt x="0" y="62102"/>
                  </a:lnTo>
                  <a:close/>
                </a:path>
              </a:pathLst>
            </a:custGeom>
            <a:ln w="25400">
              <a:solidFill>
                <a:srgbClr val="00AFEF"/>
              </a:solidFill>
            </a:ln>
          </p:spPr>
          <p:txBody>
            <a:bodyPr wrap="square" lIns="0" tIns="0" rIns="0" bIns="0" rtlCol="0"/>
            <a:lstStyle/>
            <a:p>
              <a:endParaRPr sz="1138"/>
            </a:p>
          </p:txBody>
        </p:sp>
        <p:sp>
          <p:nvSpPr>
            <p:cNvPr id="18" name="object 18"/>
            <p:cNvSpPr/>
            <p:nvPr/>
          </p:nvSpPr>
          <p:spPr>
            <a:xfrm>
              <a:off x="6401561" y="1757934"/>
              <a:ext cx="414655" cy="248920"/>
            </a:xfrm>
            <a:custGeom>
              <a:avLst/>
              <a:gdLst/>
              <a:ahLst/>
              <a:cxnLst/>
              <a:rect l="l" t="t" r="r" b="b"/>
              <a:pathLst>
                <a:path w="414654" h="248919">
                  <a:moveTo>
                    <a:pt x="290321" y="0"/>
                  </a:moveTo>
                  <a:lnTo>
                    <a:pt x="290321" y="62102"/>
                  </a:lnTo>
                  <a:lnTo>
                    <a:pt x="0" y="62102"/>
                  </a:lnTo>
                  <a:lnTo>
                    <a:pt x="0" y="186308"/>
                  </a:lnTo>
                  <a:lnTo>
                    <a:pt x="290321" y="186308"/>
                  </a:lnTo>
                  <a:lnTo>
                    <a:pt x="290321" y="248412"/>
                  </a:lnTo>
                  <a:lnTo>
                    <a:pt x="414528" y="124205"/>
                  </a:lnTo>
                  <a:lnTo>
                    <a:pt x="290321" y="0"/>
                  </a:lnTo>
                  <a:close/>
                </a:path>
              </a:pathLst>
            </a:custGeom>
            <a:solidFill>
              <a:srgbClr val="FFFFFF"/>
            </a:solidFill>
          </p:spPr>
          <p:txBody>
            <a:bodyPr wrap="square" lIns="0" tIns="0" rIns="0" bIns="0" rtlCol="0"/>
            <a:lstStyle/>
            <a:p>
              <a:endParaRPr sz="1138"/>
            </a:p>
          </p:txBody>
        </p:sp>
        <p:sp>
          <p:nvSpPr>
            <p:cNvPr id="19" name="object 19"/>
            <p:cNvSpPr/>
            <p:nvPr/>
          </p:nvSpPr>
          <p:spPr>
            <a:xfrm>
              <a:off x="6401561" y="1757934"/>
              <a:ext cx="414655" cy="248920"/>
            </a:xfrm>
            <a:custGeom>
              <a:avLst/>
              <a:gdLst/>
              <a:ahLst/>
              <a:cxnLst/>
              <a:rect l="l" t="t" r="r" b="b"/>
              <a:pathLst>
                <a:path w="414654" h="248919">
                  <a:moveTo>
                    <a:pt x="0" y="62102"/>
                  </a:moveTo>
                  <a:lnTo>
                    <a:pt x="290321" y="62102"/>
                  </a:lnTo>
                  <a:lnTo>
                    <a:pt x="290321" y="0"/>
                  </a:lnTo>
                  <a:lnTo>
                    <a:pt x="414528" y="124205"/>
                  </a:lnTo>
                  <a:lnTo>
                    <a:pt x="290321" y="248412"/>
                  </a:lnTo>
                  <a:lnTo>
                    <a:pt x="290321" y="186308"/>
                  </a:lnTo>
                  <a:lnTo>
                    <a:pt x="0" y="186308"/>
                  </a:lnTo>
                  <a:lnTo>
                    <a:pt x="0" y="62102"/>
                  </a:lnTo>
                  <a:close/>
                </a:path>
              </a:pathLst>
            </a:custGeom>
            <a:ln w="25400">
              <a:solidFill>
                <a:srgbClr val="00AFEF"/>
              </a:solidFill>
            </a:ln>
          </p:spPr>
          <p:txBody>
            <a:bodyPr wrap="square" lIns="0" tIns="0" rIns="0" bIns="0" rtlCol="0"/>
            <a:lstStyle/>
            <a:p>
              <a:endParaRPr sz="1138"/>
            </a:p>
          </p:txBody>
        </p:sp>
        <p:pic>
          <p:nvPicPr>
            <p:cNvPr id="20" name="object 20"/>
            <p:cNvPicPr/>
            <p:nvPr/>
          </p:nvPicPr>
          <p:blipFill>
            <a:blip r:embed="rId5" cstate="print"/>
            <a:stretch>
              <a:fillRect/>
            </a:stretch>
          </p:blipFill>
          <p:spPr>
            <a:xfrm>
              <a:off x="6819899" y="1743430"/>
              <a:ext cx="2209038" cy="273583"/>
            </a:xfrm>
            <a:prstGeom prst="rect">
              <a:avLst/>
            </a:prstGeom>
          </p:spPr>
        </p:pic>
      </p:grpSp>
      <p:sp>
        <p:nvSpPr>
          <p:cNvPr id="21" name="object 21"/>
          <p:cNvSpPr txBox="1"/>
          <p:nvPr/>
        </p:nvSpPr>
        <p:spPr>
          <a:xfrm>
            <a:off x="5701006" y="2103454"/>
            <a:ext cx="1479193" cy="122886"/>
          </a:xfrm>
          <a:prstGeom prst="rect">
            <a:avLst/>
          </a:prstGeom>
        </p:spPr>
        <p:txBody>
          <a:bodyPr vert="horz" wrap="square" lIns="0" tIns="10319" rIns="0" bIns="0" rtlCol="0">
            <a:spAutoFit/>
          </a:bodyPr>
          <a:lstStyle/>
          <a:p>
            <a:pPr marL="10319">
              <a:spcBef>
                <a:spcPts val="81"/>
              </a:spcBef>
            </a:pPr>
            <a:r>
              <a:rPr sz="731" b="1" dirty="0">
                <a:latin typeface="Trebuchet MS"/>
                <a:cs typeface="Trebuchet MS"/>
              </a:rPr>
              <a:t>Ph</a:t>
            </a:r>
            <a:r>
              <a:rPr sz="731" b="1" spc="-20" dirty="0">
                <a:latin typeface="Trebuchet MS"/>
                <a:cs typeface="Trebuchet MS"/>
              </a:rPr>
              <a:t> </a:t>
            </a:r>
            <a:r>
              <a:rPr sz="731" b="1" dirty="0">
                <a:latin typeface="Trebuchet MS"/>
                <a:cs typeface="Trebuchet MS"/>
              </a:rPr>
              <a:t>Bruto</a:t>
            </a:r>
            <a:r>
              <a:rPr sz="731" b="1" spc="8" dirty="0">
                <a:latin typeface="Trebuchet MS"/>
                <a:cs typeface="Trebuchet MS"/>
              </a:rPr>
              <a:t> </a:t>
            </a:r>
            <a:r>
              <a:rPr sz="731" b="1" dirty="0">
                <a:latin typeface="Trebuchet MS"/>
                <a:cs typeface="Trebuchet MS"/>
              </a:rPr>
              <a:t>Rp50</a:t>
            </a:r>
            <a:r>
              <a:rPr sz="731" b="1" spc="-20" dirty="0">
                <a:latin typeface="Trebuchet MS"/>
                <a:cs typeface="Trebuchet MS"/>
              </a:rPr>
              <a:t> </a:t>
            </a:r>
            <a:r>
              <a:rPr sz="731" b="1" dirty="0">
                <a:latin typeface="Trebuchet MS"/>
                <a:cs typeface="Trebuchet MS"/>
              </a:rPr>
              <a:t>juta</a:t>
            </a:r>
            <a:r>
              <a:rPr sz="731" b="1" spc="-12" dirty="0">
                <a:latin typeface="Trebuchet MS"/>
                <a:cs typeface="Trebuchet MS"/>
              </a:rPr>
              <a:t> </a:t>
            </a:r>
            <a:r>
              <a:rPr sz="731" b="1" dirty="0">
                <a:latin typeface="Trebuchet MS"/>
                <a:cs typeface="Trebuchet MS"/>
              </a:rPr>
              <a:t>sd</a:t>
            </a:r>
            <a:r>
              <a:rPr sz="731" b="1" spc="-4" dirty="0">
                <a:latin typeface="Trebuchet MS"/>
                <a:cs typeface="Trebuchet MS"/>
              </a:rPr>
              <a:t> </a:t>
            </a:r>
            <a:r>
              <a:rPr sz="731" b="1" dirty="0">
                <a:latin typeface="Trebuchet MS"/>
                <a:cs typeface="Trebuchet MS"/>
              </a:rPr>
              <a:t>Rp100</a:t>
            </a:r>
            <a:r>
              <a:rPr sz="731" b="1" spc="-28" dirty="0">
                <a:latin typeface="Trebuchet MS"/>
                <a:cs typeface="Trebuchet MS"/>
              </a:rPr>
              <a:t> </a:t>
            </a:r>
            <a:r>
              <a:rPr sz="731" b="1" spc="-16" dirty="0">
                <a:latin typeface="Trebuchet MS"/>
                <a:cs typeface="Trebuchet MS"/>
              </a:rPr>
              <a:t>juta</a:t>
            </a:r>
            <a:endParaRPr sz="731">
              <a:latin typeface="Trebuchet MS"/>
              <a:cs typeface="Trebuchet MS"/>
            </a:endParaRPr>
          </a:p>
        </p:txBody>
      </p:sp>
      <p:grpSp>
        <p:nvGrpSpPr>
          <p:cNvPr id="22" name="object 22"/>
          <p:cNvGrpSpPr/>
          <p:nvPr/>
        </p:nvGrpSpPr>
        <p:grpSpPr>
          <a:xfrm>
            <a:off x="5190950" y="2305886"/>
            <a:ext cx="2145268" cy="224433"/>
            <a:chOff x="6388861" y="2046706"/>
            <a:chExt cx="2640330" cy="276225"/>
          </a:xfrm>
        </p:grpSpPr>
        <p:sp>
          <p:nvSpPr>
            <p:cNvPr id="23" name="object 23"/>
            <p:cNvSpPr/>
            <p:nvPr/>
          </p:nvSpPr>
          <p:spPr>
            <a:xfrm>
              <a:off x="6401561" y="2061210"/>
              <a:ext cx="414655" cy="248920"/>
            </a:xfrm>
            <a:custGeom>
              <a:avLst/>
              <a:gdLst/>
              <a:ahLst/>
              <a:cxnLst/>
              <a:rect l="l" t="t" r="r" b="b"/>
              <a:pathLst>
                <a:path w="414654" h="248919">
                  <a:moveTo>
                    <a:pt x="290321" y="0"/>
                  </a:moveTo>
                  <a:lnTo>
                    <a:pt x="290321" y="62102"/>
                  </a:lnTo>
                  <a:lnTo>
                    <a:pt x="0" y="62102"/>
                  </a:lnTo>
                  <a:lnTo>
                    <a:pt x="0" y="186309"/>
                  </a:lnTo>
                  <a:lnTo>
                    <a:pt x="290321" y="186309"/>
                  </a:lnTo>
                  <a:lnTo>
                    <a:pt x="290321" y="248412"/>
                  </a:lnTo>
                  <a:lnTo>
                    <a:pt x="414528" y="124205"/>
                  </a:lnTo>
                  <a:lnTo>
                    <a:pt x="290321" y="0"/>
                  </a:lnTo>
                  <a:close/>
                </a:path>
              </a:pathLst>
            </a:custGeom>
            <a:solidFill>
              <a:srgbClr val="FFFFFF"/>
            </a:solidFill>
          </p:spPr>
          <p:txBody>
            <a:bodyPr wrap="square" lIns="0" tIns="0" rIns="0" bIns="0" rtlCol="0"/>
            <a:lstStyle/>
            <a:p>
              <a:endParaRPr sz="1138"/>
            </a:p>
          </p:txBody>
        </p:sp>
        <p:sp>
          <p:nvSpPr>
            <p:cNvPr id="24" name="object 24"/>
            <p:cNvSpPr/>
            <p:nvPr/>
          </p:nvSpPr>
          <p:spPr>
            <a:xfrm>
              <a:off x="6401561" y="2061210"/>
              <a:ext cx="414655" cy="248920"/>
            </a:xfrm>
            <a:custGeom>
              <a:avLst/>
              <a:gdLst/>
              <a:ahLst/>
              <a:cxnLst/>
              <a:rect l="l" t="t" r="r" b="b"/>
              <a:pathLst>
                <a:path w="414654" h="248919">
                  <a:moveTo>
                    <a:pt x="0" y="62102"/>
                  </a:moveTo>
                  <a:lnTo>
                    <a:pt x="290321" y="62102"/>
                  </a:lnTo>
                  <a:lnTo>
                    <a:pt x="290321" y="0"/>
                  </a:lnTo>
                  <a:lnTo>
                    <a:pt x="414528" y="124205"/>
                  </a:lnTo>
                  <a:lnTo>
                    <a:pt x="290321" y="248412"/>
                  </a:lnTo>
                  <a:lnTo>
                    <a:pt x="290321" y="186309"/>
                  </a:lnTo>
                  <a:lnTo>
                    <a:pt x="0" y="186309"/>
                  </a:lnTo>
                  <a:lnTo>
                    <a:pt x="0" y="62102"/>
                  </a:lnTo>
                  <a:close/>
                </a:path>
              </a:pathLst>
            </a:custGeom>
            <a:ln w="25400">
              <a:solidFill>
                <a:srgbClr val="00AFEF"/>
              </a:solidFill>
            </a:ln>
          </p:spPr>
          <p:txBody>
            <a:bodyPr wrap="square" lIns="0" tIns="0" rIns="0" bIns="0" rtlCol="0"/>
            <a:lstStyle/>
            <a:p>
              <a:endParaRPr sz="1138"/>
            </a:p>
          </p:txBody>
        </p:sp>
        <p:pic>
          <p:nvPicPr>
            <p:cNvPr id="25" name="object 25"/>
            <p:cNvPicPr/>
            <p:nvPr/>
          </p:nvPicPr>
          <p:blipFill>
            <a:blip r:embed="rId5" cstate="print"/>
            <a:stretch>
              <a:fillRect/>
            </a:stretch>
          </p:blipFill>
          <p:spPr>
            <a:xfrm>
              <a:off x="6819899" y="2046706"/>
              <a:ext cx="2209038" cy="273583"/>
            </a:xfrm>
            <a:prstGeom prst="rect">
              <a:avLst/>
            </a:prstGeom>
          </p:spPr>
        </p:pic>
      </p:grpSp>
      <p:sp>
        <p:nvSpPr>
          <p:cNvPr id="26" name="object 26"/>
          <p:cNvSpPr txBox="1"/>
          <p:nvPr/>
        </p:nvSpPr>
        <p:spPr>
          <a:xfrm>
            <a:off x="5673764" y="2349866"/>
            <a:ext cx="1533882" cy="122886"/>
          </a:xfrm>
          <a:prstGeom prst="rect">
            <a:avLst/>
          </a:prstGeom>
        </p:spPr>
        <p:txBody>
          <a:bodyPr vert="horz" wrap="square" lIns="0" tIns="10319" rIns="0" bIns="0" rtlCol="0">
            <a:spAutoFit/>
          </a:bodyPr>
          <a:lstStyle/>
          <a:p>
            <a:pPr marL="10319">
              <a:spcBef>
                <a:spcPts val="81"/>
              </a:spcBef>
            </a:pPr>
            <a:r>
              <a:rPr sz="731" b="1" dirty="0">
                <a:latin typeface="Trebuchet MS"/>
                <a:cs typeface="Trebuchet MS"/>
              </a:rPr>
              <a:t>Ph</a:t>
            </a:r>
            <a:r>
              <a:rPr sz="731" b="1" spc="-20" dirty="0">
                <a:latin typeface="Trebuchet MS"/>
                <a:cs typeface="Trebuchet MS"/>
              </a:rPr>
              <a:t> </a:t>
            </a:r>
            <a:r>
              <a:rPr sz="731" b="1" dirty="0">
                <a:latin typeface="Trebuchet MS"/>
                <a:cs typeface="Trebuchet MS"/>
              </a:rPr>
              <a:t>Bruto</a:t>
            </a:r>
            <a:r>
              <a:rPr sz="731" b="1" spc="8" dirty="0">
                <a:latin typeface="Trebuchet MS"/>
                <a:cs typeface="Trebuchet MS"/>
              </a:rPr>
              <a:t> </a:t>
            </a:r>
            <a:r>
              <a:rPr sz="731" b="1" dirty="0">
                <a:latin typeface="Trebuchet MS"/>
                <a:cs typeface="Trebuchet MS"/>
              </a:rPr>
              <a:t>Rp100</a:t>
            </a:r>
            <a:r>
              <a:rPr sz="731" b="1" spc="-16" dirty="0">
                <a:latin typeface="Trebuchet MS"/>
                <a:cs typeface="Trebuchet MS"/>
              </a:rPr>
              <a:t> </a:t>
            </a:r>
            <a:r>
              <a:rPr sz="731" b="1" dirty="0">
                <a:latin typeface="Trebuchet MS"/>
                <a:cs typeface="Trebuchet MS"/>
              </a:rPr>
              <a:t>juta</a:t>
            </a:r>
            <a:r>
              <a:rPr sz="731" b="1" spc="-20" dirty="0">
                <a:latin typeface="Trebuchet MS"/>
                <a:cs typeface="Trebuchet MS"/>
              </a:rPr>
              <a:t> </a:t>
            </a:r>
            <a:r>
              <a:rPr sz="731" b="1" dirty="0">
                <a:latin typeface="Trebuchet MS"/>
                <a:cs typeface="Trebuchet MS"/>
              </a:rPr>
              <a:t>sd</a:t>
            </a:r>
            <a:r>
              <a:rPr sz="731" b="1" spc="-4" dirty="0">
                <a:latin typeface="Trebuchet MS"/>
                <a:cs typeface="Trebuchet MS"/>
              </a:rPr>
              <a:t> </a:t>
            </a:r>
            <a:r>
              <a:rPr sz="731" b="1" dirty="0">
                <a:latin typeface="Trebuchet MS"/>
                <a:cs typeface="Trebuchet MS"/>
              </a:rPr>
              <a:t>Rp500</a:t>
            </a:r>
            <a:r>
              <a:rPr sz="731" b="1" spc="-16" dirty="0">
                <a:latin typeface="Trebuchet MS"/>
                <a:cs typeface="Trebuchet MS"/>
              </a:rPr>
              <a:t> juta</a:t>
            </a:r>
            <a:endParaRPr sz="731">
              <a:latin typeface="Trebuchet MS"/>
              <a:cs typeface="Trebuchet MS"/>
            </a:endParaRPr>
          </a:p>
        </p:txBody>
      </p:sp>
      <p:grpSp>
        <p:nvGrpSpPr>
          <p:cNvPr id="27" name="object 27"/>
          <p:cNvGrpSpPr/>
          <p:nvPr/>
        </p:nvGrpSpPr>
        <p:grpSpPr>
          <a:xfrm>
            <a:off x="5190950" y="2549811"/>
            <a:ext cx="2145268" cy="222885"/>
            <a:chOff x="6388861" y="2346921"/>
            <a:chExt cx="2640330" cy="274320"/>
          </a:xfrm>
        </p:grpSpPr>
        <p:sp>
          <p:nvSpPr>
            <p:cNvPr id="28" name="object 28"/>
            <p:cNvSpPr/>
            <p:nvPr/>
          </p:nvSpPr>
          <p:spPr>
            <a:xfrm>
              <a:off x="6401561" y="2361437"/>
              <a:ext cx="414655" cy="247015"/>
            </a:xfrm>
            <a:custGeom>
              <a:avLst/>
              <a:gdLst/>
              <a:ahLst/>
              <a:cxnLst/>
              <a:rect l="l" t="t" r="r" b="b"/>
              <a:pathLst>
                <a:path w="414654" h="247014">
                  <a:moveTo>
                    <a:pt x="291084" y="0"/>
                  </a:moveTo>
                  <a:lnTo>
                    <a:pt x="291084" y="61722"/>
                  </a:lnTo>
                  <a:lnTo>
                    <a:pt x="0" y="61722"/>
                  </a:lnTo>
                  <a:lnTo>
                    <a:pt x="0" y="185165"/>
                  </a:lnTo>
                  <a:lnTo>
                    <a:pt x="291084" y="185165"/>
                  </a:lnTo>
                  <a:lnTo>
                    <a:pt x="291084" y="246887"/>
                  </a:lnTo>
                  <a:lnTo>
                    <a:pt x="414528" y="123444"/>
                  </a:lnTo>
                  <a:lnTo>
                    <a:pt x="291084" y="0"/>
                  </a:lnTo>
                  <a:close/>
                </a:path>
              </a:pathLst>
            </a:custGeom>
            <a:solidFill>
              <a:srgbClr val="FFFFFF"/>
            </a:solidFill>
          </p:spPr>
          <p:txBody>
            <a:bodyPr wrap="square" lIns="0" tIns="0" rIns="0" bIns="0" rtlCol="0"/>
            <a:lstStyle/>
            <a:p>
              <a:endParaRPr sz="1138"/>
            </a:p>
          </p:txBody>
        </p:sp>
        <p:sp>
          <p:nvSpPr>
            <p:cNvPr id="29" name="object 29"/>
            <p:cNvSpPr/>
            <p:nvPr/>
          </p:nvSpPr>
          <p:spPr>
            <a:xfrm>
              <a:off x="6401561" y="2361437"/>
              <a:ext cx="414655" cy="247015"/>
            </a:xfrm>
            <a:custGeom>
              <a:avLst/>
              <a:gdLst/>
              <a:ahLst/>
              <a:cxnLst/>
              <a:rect l="l" t="t" r="r" b="b"/>
              <a:pathLst>
                <a:path w="414654" h="247014">
                  <a:moveTo>
                    <a:pt x="0" y="61722"/>
                  </a:moveTo>
                  <a:lnTo>
                    <a:pt x="291084" y="61722"/>
                  </a:lnTo>
                  <a:lnTo>
                    <a:pt x="291084" y="0"/>
                  </a:lnTo>
                  <a:lnTo>
                    <a:pt x="414528" y="123444"/>
                  </a:lnTo>
                  <a:lnTo>
                    <a:pt x="291084" y="246887"/>
                  </a:lnTo>
                  <a:lnTo>
                    <a:pt x="291084" y="185165"/>
                  </a:lnTo>
                  <a:lnTo>
                    <a:pt x="0" y="185165"/>
                  </a:lnTo>
                  <a:lnTo>
                    <a:pt x="0" y="61722"/>
                  </a:lnTo>
                  <a:close/>
                </a:path>
              </a:pathLst>
            </a:custGeom>
            <a:ln w="25400">
              <a:solidFill>
                <a:srgbClr val="00AFEF"/>
              </a:solidFill>
            </a:ln>
          </p:spPr>
          <p:txBody>
            <a:bodyPr wrap="square" lIns="0" tIns="0" rIns="0" bIns="0" rtlCol="0"/>
            <a:lstStyle/>
            <a:p>
              <a:endParaRPr sz="1138"/>
            </a:p>
          </p:txBody>
        </p:sp>
        <p:pic>
          <p:nvPicPr>
            <p:cNvPr id="30" name="object 30"/>
            <p:cNvPicPr/>
            <p:nvPr/>
          </p:nvPicPr>
          <p:blipFill>
            <a:blip r:embed="rId5" cstate="print"/>
            <a:stretch>
              <a:fillRect/>
            </a:stretch>
          </p:blipFill>
          <p:spPr>
            <a:xfrm>
              <a:off x="6819899" y="2346921"/>
              <a:ext cx="2209038" cy="272072"/>
            </a:xfrm>
            <a:prstGeom prst="rect">
              <a:avLst/>
            </a:prstGeom>
          </p:spPr>
        </p:pic>
      </p:grpSp>
      <p:sp>
        <p:nvSpPr>
          <p:cNvPr id="31" name="object 31"/>
          <p:cNvSpPr txBox="1"/>
          <p:nvPr/>
        </p:nvSpPr>
        <p:spPr>
          <a:xfrm>
            <a:off x="5651166" y="2573472"/>
            <a:ext cx="1577737" cy="160461"/>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Ph</a:t>
            </a:r>
            <a:r>
              <a:rPr sz="975" b="1" spc="-16" dirty="0">
                <a:latin typeface="Trebuchet MS"/>
                <a:cs typeface="Trebuchet MS"/>
              </a:rPr>
              <a:t> </a:t>
            </a:r>
            <a:r>
              <a:rPr sz="975" b="1" dirty="0">
                <a:latin typeface="Trebuchet MS"/>
                <a:cs typeface="Trebuchet MS"/>
              </a:rPr>
              <a:t>Bruto</a:t>
            </a:r>
            <a:r>
              <a:rPr sz="975" b="1" spc="-24" dirty="0">
                <a:latin typeface="Trebuchet MS"/>
                <a:cs typeface="Trebuchet MS"/>
              </a:rPr>
              <a:t> </a:t>
            </a:r>
            <a:r>
              <a:rPr sz="975" b="1" dirty="0">
                <a:latin typeface="Trebuchet MS"/>
                <a:cs typeface="Trebuchet MS"/>
              </a:rPr>
              <a:t>diatas</a:t>
            </a:r>
            <a:r>
              <a:rPr sz="975" b="1" spc="-8" dirty="0">
                <a:latin typeface="Trebuchet MS"/>
                <a:cs typeface="Trebuchet MS"/>
              </a:rPr>
              <a:t> </a:t>
            </a:r>
            <a:r>
              <a:rPr sz="975" b="1" dirty="0">
                <a:latin typeface="Trebuchet MS"/>
                <a:cs typeface="Trebuchet MS"/>
              </a:rPr>
              <a:t>Rp500</a:t>
            </a:r>
            <a:r>
              <a:rPr sz="975" b="1" spc="-16" dirty="0">
                <a:latin typeface="Trebuchet MS"/>
                <a:cs typeface="Trebuchet MS"/>
              </a:rPr>
              <a:t> juta</a:t>
            </a:r>
            <a:endParaRPr sz="975">
              <a:latin typeface="Trebuchet MS"/>
              <a:cs typeface="Trebuchet MS"/>
            </a:endParaRPr>
          </a:p>
        </p:txBody>
      </p:sp>
      <p:grpSp>
        <p:nvGrpSpPr>
          <p:cNvPr id="32" name="object 32"/>
          <p:cNvGrpSpPr/>
          <p:nvPr/>
        </p:nvGrpSpPr>
        <p:grpSpPr>
          <a:xfrm>
            <a:off x="7331884" y="2053510"/>
            <a:ext cx="1965722" cy="726440"/>
            <a:chOff x="9023857" y="1736089"/>
            <a:chExt cx="2419350" cy="894080"/>
          </a:xfrm>
        </p:grpSpPr>
        <p:pic>
          <p:nvPicPr>
            <p:cNvPr id="33" name="object 33"/>
            <p:cNvPicPr/>
            <p:nvPr/>
          </p:nvPicPr>
          <p:blipFill>
            <a:blip r:embed="rId4" cstate="print"/>
            <a:stretch>
              <a:fillRect/>
            </a:stretch>
          </p:blipFill>
          <p:spPr>
            <a:xfrm>
              <a:off x="9464039" y="1743417"/>
              <a:ext cx="1978913" cy="272072"/>
            </a:xfrm>
            <a:prstGeom prst="rect">
              <a:avLst/>
            </a:prstGeom>
          </p:spPr>
        </p:pic>
        <p:sp>
          <p:nvSpPr>
            <p:cNvPr id="34" name="object 34"/>
            <p:cNvSpPr/>
            <p:nvPr/>
          </p:nvSpPr>
          <p:spPr>
            <a:xfrm>
              <a:off x="9036557" y="1748789"/>
              <a:ext cx="414655" cy="248920"/>
            </a:xfrm>
            <a:custGeom>
              <a:avLst/>
              <a:gdLst/>
              <a:ahLst/>
              <a:cxnLst/>
              <a:rect l="l" t="t" r="r" b="b"/>
              <a:pathLst>
                <a:path w="414654" h="248919">
                  <a:moveTo>
                    <a:pt x="290322" y="0"/>
                  </a:moveTo>
                  <a:lnTo>
                    <a:pt x="290322" y="62102"/>
                  </a:lnTo>
                  <a:lnTo>
                    <a:pt x="0" y="62102"/>
                  </a:lnTo>
                  <a:lnTo>
                    <a:pt x="0" y="186309"/>
                  </a:lnTo>
                  <a:lnTo>
                    <a:pt x="290322" y="186309"/>
                  </a:lnTo>
                  <a:lnTo>
                    <a:pt x="290322" y="248412"/>
                  </a:lnTo>
                  <a:lnTo>
                    <a:pt x="414527" y="124206"/>
                  </a:lnTo>
                  <a:lnTo>
                    <a:pt x="290322" y="0"/>
                  </a:lnTo>
                  <a:close/>
                </a:path>
              </a:pathLst>
            </a:custGeom>
            <a:solidFill>
              <a:srgbClr val="FFFFFF"/>
            </a:solidFill>
          </p:spPr>
          <p:txBody>
            <a:bodyPr wrap="square" lIns="0" tIns="0" rIns="0" bIns="0" rtlCol="0"/>
            <a:lstStyle/>
            <a:p>
              <a:endParaRPr sz="1138"/>
            </a:p>
          </p:txBody>
        </p:sp>
        <p:sp>
          <p:nvSpPr>
            <p:cNvPr id="35" name="object 35"/>
            <p:cNvSpPr/>
            <p:nvPr/>
          </p:nvSpPr>
          <p:spPr>
            <a:xfrm>
              <a:off x="9036557" y="1748789"/>
              <a:ext cx="414655" cy="248920"/>
            </a:xfrm>
            <a:custGeom>
              <a:avLst/>
              <a:gdLst/>
              <a:ahLst/>
              <a:cxnLst/>
              <a:rect l="l" t="t" r="r" b="b"/>
              <a:pathLst>
                <a:path w="414654" h="248919">
                  <a:moveTo>
                    <a:pt x="0" y="62102"/>
                  </a:moveTo>
                  <a:lnTo>
                    <a:pt x="290322" y="62102"/>
                  </a:lnTo>
                  <a:lnTo>
                    <a:pt x="290322" y="0"/>
                  </a:lnTo>
                  <a:lnTo>
                    <a:pt x="414527" y="124206"/>
                  </a:lnTo>
                  <a:lnTo>
                    <a:pt x="290322" y="248412"/>
                  </a:lnTo>
                  <a:lnTo>
                    <a:pt x="290322" y="186309"/>
                  </a:lnTo>
                  <a:lnTo>
                    <a:pt x="0" y="186309"/>
                  </a:lnTo>
                  <a:lnTo>
                    <a:pt x="0" y="62102"/>
                  </a:lnTo>
                  <a:close/>
                </a:path>
              </a:pathLst>
            </a:custGeom>
            <a:ln w="25400">
              <a:solidFill>
                <a:srgbClr val="00AFEF"/>
              </a:solidFill>
            </a:ln>
          </p:spPr>
          <p:txBody>
            <a:bodyPr wrap="square" lIns="0" tIns="0" rIns="0" bIns="0" rtlCol="0"/>
            <a:lstStyle/>
            <a:p>
              <a:endParaRPr sz="1138"/>
            </a:p>
          </p:txBody>
        </p:sp>
        <p:pic>
          <p:nvPicPr>
            <p:cNvPr id="36" name="object 36"/>
            <p:cNvPicPr/>
            <p:nvPr/>
          </p:nvPicPr>
          <p:blipFill>
            <a:blip r:embed="rId4" cstate="print"/>
            <a:stretch>
              <a:fillRect/>
            </a:stretch>
          </p:blipFill>
          <p:spPr>
            <a:xfrm>
              <a:off x="9464039" y="2054313"/>
              <a:ext cx="1978913" cy="272072"/>
            </a:xfrm>
            <a:prstGeom prst="rect">
              <a:avLst/>
            </a:prstGeom>
          </p:spPr>
        </p:pic>
        <p:sp>
          <p:nvSpPr>
            <p:cNvPr id="37" name="object 37"/>
            <p:cNvSpPr/>
            <p:nvPr/>
          </p:nvSpPr>
          <p:spPr>
            <a:xfrm>
              <a:off x="9045701" y="2068829"/>
              <a:ext cx="414655" cy="248920"/>
            </a:xfrm>
            <a:custGeom>
              <a:avLst/>
              <a:gdLst/>
              <a:ahLst/>
              <a:cxnLst/>
              <a:rect l="l" t="t" r="r" b="b"/>
              <a:pathLst>
                <a:path w="414654" h="248919">
                  <a:moveTo>
                    <a:pt x="290322" y="0"/>
                  </a:moveTo>
                  <a:lnTo>
                    <a:pt x="290322" y="62103"/>
                  </a:lnTo>
                  <a:lnTo>
                    <a:pt x="0" y="62103"/>
                  </a:lnTo>
                  <a:lnTo>
                    <a:pt x="0" y="186309"/>
                  </a:lnTo>
                  <a:lnTo>
                    <a:pt x="290322" y="186309"/>
                  </a:lnTo>
                  <a:lnTo>
                    <a:pt x="290322" y="248412"/>
                  </a:lnTo>
                  <a:lnTo>
                    <a:pt x="414527" y="124206"/>
                  </a:lnTo>
                  <a:lnTo>
                    <a:pt x="290322" y="0"/>
                  </a:lnTo>
                  <a:close/>
                </a:path>
              </a:pathLst>
            </a:custGeom>
            <a:solidFill>
              <a:srgbClr val="FFFFFF"/>
            </a:solidFill>
          </p:spPr>
          <p:txBody>
            <a:bodyPr wrap="square" lIns="0" tIns="0" rIns="0" bIns="0" rtlCol="0"/>
            <a:lstStyle/>
            <a:p>
              <a:endParaRPr sz="1138"/>
            </a:p>
          </p:txBody>
        </p:sp>
        <p:sp>
          <p:nvSpPr>
            <p:cNvPr id="38" name="object 38"/>
            <p:cNvSpPr/>
            <p:nvPr/>
          </p:nvSpPr>
          <p:spPr>
            <a:xfrm>
              <a:off x="9045701" y="2068829"/>
              <a:ext cx="414655" cy="248920"/>
            </a:xfrm>
            <a:custGeom>
              <a:avLst/>
              <a:gdLst/>
              <a:ahLst/>
              <a:cxnLst/>
              <a:rect l="l" t="t" r="r" b="b"/>
              <a:pathLst>
                <a:path w="414654" h="248919">
                  <a:moveTo>
                    <a:pt x="0" y="62103"/>
                  </a:moveTo>
                  <a:lnTo>
                    <a:pt x="290322" y="62103"/>
                  </a:lnTo>
                  <a:lnTo>
                    <a:pt x="290322" y="0"/>
                  </a:lnTo>
                  <a:lnTo>
                    <a:pt x="414527" y="124206"/>
                  </a:lnTo>
                  <a:lnTo>
                    <a:pt x="290322" y="248412"/>
                  </a:lnTo>
                  <a:lnTo>
                    <a:pt x="290322" y="186309"/>
                  </a:lnTo>
                  <a:lnTo>
                    <a:pt x="0" y="186309"/>
                  </a:lnTo>
                  <a:lnTo>
                    <a:pt x="0" y="62103"/>
                  </a:lnTo>
                  <a:close/>
                </a:path>
              </a:pathLst>
            </a:custGeom>
            <a:ln w="25400">
              <a:solidFill>
                <a:srgbClr val="00AFEF"/>
              </a:solidFill>
            </a:ln>
          </p:spPr>
          <p:txBody>
            <a:bodyPr wrap="square" lIns="0" tIns="0" rIns="0" bIns="0" rtlCol="0"/>
            <a:lstStyle/>
            <a:p>
              <a:endParaRPr sz="1138"/>
            </a:p>
          </p:txBody>
        </p:sp>
        <p:pic>
          <p:nvPicPr>
            <p:cNvPr id="39" name="object 39"/>
            <p:cNvPicPr/>
            <p:nvPr/>
          </p:nvPicPr>
          <p:blipFill>
            <a:blip r:embed="rId4" cstate="print"/>
            <a:stretch>
              <a:fillRect/>
            </a:stretch>
          </p:blipFill>
          <p:spPr>
            <a:xfrm>
              <a:off x="9464039" y="2357589"/>
              <a:ext cx="1978913" cy="272072"/>
            </a:xfrm>
            <a:prstGeom prst="rect">
              <a:avLst/>
            </a:prstGeom>
          </p:spPr>
        </p:pic>
      </p:grpSp>
      <p:sp>
        <p:nvSpPr>
          <p:cNvPr id="40" name="object 40"/>
          <p:cNvSpPr txBox="1"/>
          <p:nvPr/>
        </p:nvSpPr>
        <p:spPr>
          <a:xfrm>
            <a:off x="7776828" y="1837436"/>
            <a:ext cx="1435338" cy="887904"/>
          </a:xfrm>
          <a:prstGeom prst="rect">
            <a:avLst/>
          </a:prstGeom>
        </p:spPr>
        <p:txBody>
          <a:bodyPr vert="horz" wrap="square" lIns="0" tIns="10319" rIns="0" bIns="0" rtlCol="0">
            <a:spAutoFit/>
          </a:bodyPr>
          <a:lstStyle/>
          <a:p>
            <a:pPr marL="47465">
              <a:spcBef>
                <a:spcPts val="81"/>
              </a:spcBef>
            </a:pPr>
            <a:r>
              <a:rPr sz="975" b="1" dirty="0">
                <a:latin typeface="Trebuchet MS"/>
                <a:cs typeface="Trebuchet MS"/>
              </a:rPr>
              <a:t>0%</a:t>
            </a:r>
            <a:r>
              <a:rPr sz="975" b="1" spc="-16" dirty="0">
                <a:latin typeface="Trebuchet MS"/>
                <a:cs typeface="Trebuchet MS"/>
              </a:rPr>
              <a:t> </a:t>
            </a:r>
            <a:r>
              <a:rPr sz="975" b="1" dirty="0">
                <a:latin typeface="Trebuchet MS"/>
                <a:cs typeface="Trebuchet MS"/>
              </a:rPr>
              <a:t>X</a:t>
            </a:r>
            <a:r>
              <a:rPr sz="975" b="1" spc="-4" dirty="0">
                <a:latin typeface="Trebuchet MS"/>
                <a:cs typeface="Trebuchet MS"/>
              </a:rPr>
              <a:t> </a:t>
            </a:r>
            <a:r>
              <a:rPr sz="975" b="1" spc="-8" dirty="0">
                <a:latin typeface="Trebuchet MS"/>
                <a:cs typeface="Trebuchet MS"/>
              </a:rPr>
              <a:t>Penghasilan</a:t>
            </a:r>
            <a:r>
              <a:rPr sz="975" b="1" dirty="0">
                <a:latin typeface="Trebuchet MS"/>
                <a:cs typeface="Trebuchet MS"/>
              </a:rPr>
              <a:t> </a:t>
            </a:r>
            <a:r>
              <a:rPr sz="975" b="1" spc="-8" dirty="0">
                <a:latin typeface="Trebuchet MS"/>
                <a:cs typeface="Trebuchet MS"/>
              </a:rPr>
              <a:t>Bruto</a:t>
            </a:r>
            <a:endParaRPr sz="975">
              <a:latin typeface="Trebuchet MS"/>
              <a:cs typeface="Trebuchet MS"/>
            </a:endParaRPr>
          </a:p>
          <a:p>
            <a:pPr marL="10319" indent="37148">
              <a:spcBef>
                <a:spcPts val="764"/>
              </a:spcBef>
            </a:pPr>
            <a:r>
              <a:rPr sz="975" b="1" dirty="0">
                <a:latin typeface="Trebuchet MS"/>
                <a:cs typeface="Trebuchet MS"/>
              </a:rPr>
              <a:t>5%</a:t>
            </a:r>
            <a:r>
              <a:rPr sz="975" b="1" spc="-16" dirty="0">
                <a:latin typeface="Trebuchet MS"/>
                <a:cs typeface="Trebuchet MS"/>
              </a:rPr>
              <a:t> </a:t>
            </a:r>
            <a:r>
              <a:rPr sz="975" b="1" dirty="0">
                <a:latin typeface="Trebuchet MS"/>
                <a:cs typeface="Trebuchet MS"/>
              </a:rPr>
              <a:t>X</a:t>
            </a:r>
            <a:r>
              <a:rPr sz="975" b="1" spc="-4" dirty="0">
                <a:latin typeface="Trebuchet MS"/>
                <a:cs typeface="Trebuchet MS"/>
              </a:rPr>
              <a:t> </a:t>
            </a:r>
            <a:r>
              <a:rPr sz="975" b="1" spc="-8" dirty="0">
                <a:latin typeface="Trebuchet MS"/>
                <a:cs typeface="Trebuchet MS"/>
              </a:rPr>
              <a:t>Penghasilan</a:t>
            </a:r>
            <a:r>
              <a:rPr sz="975" b="1" dirty="0">
                <a:latin typeface="Trebuchet MS"/>
                <a:cs typeface="Trebuchet MS"/>
              </a:rPr>
              <a:t> </a:t>
            </a:r>
            <a:r>
              <a:rPr sz="975" b="1" spc="-8" dirty="0">
                <a:latin typeface="Trebuchet MS"/>
                <a:cs typeface="Trebuchet MS"/>
              </a:rPr>
              <a:t>Bruto</a:t>
            </a:r>
            <a:endParaRPr sz="975">
              <a:latin typeface="Trebuchet MS"/>
              <a:cs typeface="Trebuchet MS"/>
            </a:endParaRPr>
          </a:p>
          <a:p>
            <a:pPr marL="10319" marR="4128">
              <a:lnSpc>
                <a:spcPct val="165300"/>
              </a:lnSpc>
              <a:spcBef>
                <a:spcPts val="57"/>
              </a:spcBef>
            </a:pPr>
            <a:r>
              <a:rPr sz="975" b="1" dirty="0">
                <a:latin typeface="Trebuchet MS"/>
                <a:cs typeface="Trebuchet MS"/>
              </a:rPr>
              <a:t>15%</a:t>
            </a:r>
            <a:r>
              <a:rPr sz="975" b="1" spc="-12" dirty="0">
                <a:latin typeface="Trebuchet MS"/>
                <a:cs typeface="Trebuchet MS"/>
              </a:rPr>
              <a:t> </a:t>
            </a:r>
            <a:r>
              <a:rPr sz="975" b="1" dirty="0">
                <a:latin typeface="Trebuchet MS"/>
                <a:cs typeface="Trebuchet MS"/>
              </a:rPr>
              <a:t>X</a:t>
            </a:r>
            <a:r>
              <a:rPr sz="975" b="1" spc="-8" dirty="0">
                <a:latin typeface="Trebuchet MS"/>
                <a:cs typeface="Trebuchet MS"/>
              </a:rPr>
              <a:t> Penghasilan</a:t>
            </a:r>
            <a:r>
              <a:rPr sz="975" b="1" spc="4" dirty="0">
                <a:latin typeface="Trebuchet MS"/>
                <a:cs typeface="Trebuchet MS"/>
              </a:rPr>
              <a:t> </a:t>
            </a:r>
            <a:r>
              <a:rPr sz="975" b="1" spc="-8" dirty="0">
                <a:latin typeface="Trebuchet MS"/>
                <a:cs typeface="Trebuchet MS"/>
              </a:rPr>
              <a:t>Bruto </a:t>
            </a:r>
            <a:r>
              <a:rPr sz="975" b="1" dirty="0">
                <a:latin typeface="Trebuchet MS"/>
                <a:cs typeface="Trebuchet MS"/>
              </a:rPr>
              <a:t>25%</a:t>
            </a:r>
            <a:r>
              <a:rPr sz="975" b="1" spc="-12" dirty="0">
                <a:latin typeface="Trebuchet MS"/>
                <a:cs typeface="Trebuchet MS"/>
              </a:rPr>
              <a:t> </a:t>
            </a:r>
            <a:r>
              <a:rPr sz="975" b="1" dirty="0">
                <a:latin typeface="Trebuchet MS"/>
                <a:cs typeface="Trebuchet MS"/>
              </a:rPr>
              <a:t>X</a:t>
            </a:r>
            <a:r>
              <a:rPr sz="975" b="1" spc="-8" dirty="0">
                <a:latin typeface="Trebuchet MS"/>
                <a:cs typeface="Trebuchet MS"/>
              </a:rPr>
              <a:t> Penghasilan</a:t>
            </a:r>
            <a:r>
              <a:rPr sz="975" b="1" spc="4" dirty="0">
                <a:latin typeface="Trebuchet MS"/>
                <a:cs typeface="Trebuchet MS"/>
              </a:rPr>
              <a:t> </a:t>
            </a:r>
            <a:r>
              <a:rPr sz="975" b="1" spc="-8" dirty="0">
                <a:latin typeface="Trebuchet MS"/>
                <a:cs typeface="Trebuchet MS"/>
              </a:rPr>
              <a:t>Bruto</a:t>
            </a:r>
            <a:endParaRPr sz="975">
              <a:latin typeface="Trebuchet MS"/>
              <a:cs typeface="Trebuchet MS"/>
            </a:endParaRPr>
          </a:p>
        </p:txBody>
      </p:sp>
      <p:grpSp>
        <p:nvGrpSpPr>
          <p:cNvPr id="41" name="object 41"/>
          <p:cNvGrpSpPr/>
          <p:nvPr/>
        </p:nvGrpSpPr>
        <p:grpSpPr>
          <a:xfrm>
            <a:off x="7339314" y="2552525"/>
            <a:ext cx="357545" cy="221337"/>
            <a:chOff x="9033002" y="2350261"/>
            <a:chExt cx="440055" cy="272415"/>
          </a:xfrm>
        </p:grpSpPr>
        <p:sp>
          <p:nvSpPr>
            <p:cNvPr id="42" name="object 42"/>
            <p:cNvSpPr/>
            <p:nvPr/>
          </p:nvSpPr>
          <p:spPr>
            <a:xfrm>
              <a:off x="9045702" y="2362961"/>
              <a:ext cx="414655" cy="247015"/>
            </a:xfrm>
            <a:custGeom>
              <a:avLst/>
              <a:gdLst/>
              <a:ahLst/>
              <a:cxnLst/>
              <a:rect l="l" t="t" r="r" b="b"/>
              <a:pathLst>
                <a:path w="414654" h="247014">
                  <a:moveTo>
                    <a:pt x="291083" y="0"/>
                  </a:moveTo>
                  <a:lnTo>
                    <a:pt x="291083" y="61722"/>
                  </a:lnTo>
                  <a:lnTo>
                    <a:pt x="0" y="61722"/>
                  </a:lnTo>
                  <a:lnTo>
                    <a:pt x="0" y="185165"/>
                  </a:lnTo>
                  <a:lnTo>
                    <a:pt x="291083" y="185165"/>
                  </a:lnTo>
                  <a:lnTo>
                    <a:pt x="291083" y="246887"/>
                  </a:lnTo>
                  <a:lnTo>
                    <a:pt x="414527" y="123443"/>
                  </a:lnTo>
                  <a:lnTo>
                    <a:pt x="291083" y="0"/>
                  </a:lnTo>
                  <a:close/>
                </a:path>
              </a:pathLst>
            </a:custGeom>
            <a:solidFill>
              <a:srgbClr val="FFFFFF"/>
            </a:solidFill>
          </p:spPr>
          <p:txBody>
            <a:bodyPr wrap="square" lIns="0" tIns="0" rIns="0" bIns="0" rtlCol="0"/>
            <a:lstStyle/>
            <a:p>
              <a:endParaRPr sz="1138"/>
            </a:p>
          </p:txBody>
        </p:sp>
        <p:sp>
          <p:nvSpPr>
            <p:cNvPr id="43" name="object 43"/>
            <p:cNvSpPr/>
            <p:nvPr/>
          </p:nvSpPr>
          <p:spPr>
            <a:xfrm>
              <a:off x="9045702" y="2362961"/>
              <a:ext cx="414655" cy="247015"/>
            </a:xfrm>
            <a:custGeom>
              <a:avLst/>
              <a:gdLst/>
              <a:ahLst/>
              <a:cxnLst/>
              <a:rect l="l" t="t" r="r" b="b"/>
              <a:pathLst>
                <a:path w="414654" h="247014">
                  <a:moveTo>
                    <a:pt x="0" y="61722"/>
                  </a:moveTo>
                  <a:lnTo>
                    <a:pt x="291083" y="61722"/>
                  </a:lnTo>
                  <a:lnTo>
                    <a:pt x="291083" y="0"/>
                  </a:lnTo>
                  <a:lnTo>
                    <a:pt x="414527" y="123443"/>
                  </a:lnTo>
                  <a:lnTo>
                    <a:pt x="291083" y="246887"/>
                  </a:lnTo>
                  <a:lnTo>
                    <a:pt x="291083" y="185165"/>
                  </a:lnTo>
                  <a:lnTo>
                    <a:pt x="0" y="185165"/>
                  </a:lnTo>
                  <a:lnTo>
                    <a:pt x="0" y="61722"/>
                  </a:lnTo>
                  <a:close/>
                </a:path>
              </a:pathLst>
            </a:custGeom>
            <a:ln w="25400">
              <a:solidFill>
                <a:srgbClr val="00AFEF"/>
              </a:solidFill>
            </a:ln>
          </p:spPr>
          <p:txBody>
            <a:bodyPr wrap="square" lIns="0" tIns="0" rIns="0" bIns="0" rtlCol="0"/>
            <a:lstStyle/>
            <a:p>
              <a:endParaRPr sz="1138"/>
            </a:p>
          </p:txBody>
        </p:sp>
      </p:grpSp>
      <p:grpSp>
        <p:nvGrpSpPr>
          <p:cNvPr id="44" name="object 44"/>
          <p:cNvGrpSpPr/>
          <p:nvPr/>
        </p:nvGrpSpPr>
        <p:grpSpPr>
          <a:xfrm>
            <a:off x="8376555" y="5626688"/>
            <a:ext cx="1421924" cy="500975"/>
            <a:chOff x="10309606" y="6133846"/>
            <a:chExt cx="1750060" cy="616585"/>
          </a:xfrm>
        </p:grpSpPr>
        <p:sp>
          <p:nvSpPr>
            <p:cNvPr id="45" name="object 45"/>
            <p:cNvSpPr/>
            <p:nvPr/>
          </p:nvSpPr>
          <p:spPr>
            <a:xfrm>
              <a:off x="10315956" y="6140196"/>
              <a:ext cx="1737360" cy="603885"/>
            </a:xfrm>
            <a:custGeom>
              <a:avLst/>
              <a:gdLst/>
              <a:ahLst/>
              <a:cxnLst/>
              <a:rect l="l" t="t" r="r" b="b"/>
              <a:pathLst>
                <a:path w="1737359" h="603884">
                  <a:moveTo>
                    <a:pt x="1636776" y="0"/>
                  </a:moveTo>
                  <a:lnTo>
                    <a:pt x="100584" y="0"/>
                  </a:lnTo>
                  <a:lnTo>
                    <a:pt x="61454" y="7904"/>
                  </a:lnTo>
                  <a:lnTo>
                    <a:pt x="29479" y="29460"/>
                  </a:lnTo>
                  <a:lnTo>
                    <a:pt x="7911" y="61432"/>
                  </a:lnTo>
                  <a:lnTo>
                    <a:pt x="0" y="100583"/>
                  </a:lnTo>
                  <a:lnTo>
                    <a:pt x="0" y="502919"/>
                  </a:lnTo>
                  <a:lnTo>
                    <a:pt x="7911" y="542071"/>
                  </a:lnTo>
                  <a:lnTo>
                    <a:pt x="29479" y="574043"/>
                  </a:lnTo>
                  <a:lnTo>
                    <a:pt x="61454" y="595599"/>
                  </a:lnTo>
                  <a:lnTo>
                    <a:pt x="100584" y="603503"/>
                  </a:lnTo>
                  <a:lnTo>
                    <a:pt x="1636776" y="603503"/>
                  </a:lnTo>
                  <a:lnTo>
                    <a:pt x="1675905" y="595599"/>
                  </a:lnTo>
                  <a:lnTo>
                    <a:pt x="1707880" y="574043"/>
                  </a:lnTo>
                  <a:lnTo>
                    <a:pt x="1729448" y="542071"/>
                  </a:lnTo>
                  <a:lnTo>
                    <a:pt x="1737360" y="502919"/>
                  </a:lnTo>
                  <a:lnTo>
                    <a:pt x="1737360" y="100583"/>
                  </a:lnTo>
                  <a:lnTo>
                    <a:pt x="1729448" y="61432"/>
                  </a:lnTo>
                  <a:lnTo>
                    <a:pt x="1707880" y="29460"/>
                  </a:lnTo>
                  <a:lnTo>
                    <a:pt x="1675905" y="7904"/>
                  </a:lnTo>
                  <a:lnTo>
                    <a:pt x="1636776" y="0"/>
                  </a:lnTo>
                  <a:close/>
                </a:path>
              </a:pathLst>
            </a:custGeom>
            <a:solidFill>
              <a:srgbClr val="FFFFFF"/>
            </a:solidFill>
          </p:spPr>
          <p:txBody>
            <a:bodyPr wrap="square" lIns="0" tIns="0" rIns="0" bIns="0" rtlCol="0"/>
            <a:lstStyle/>
            <a:p>
              <a:endParaRPr sz="1138"/>
            </a:p>
          </p:txBody>
        </p:sp>
        <p:sp>
          <p:nvSpPr>
            <p:cNvPr id="46" name="object 46"/>
            <p:cNvSpPr/>
            <p:nvPr/>
          </p:nvSpPr>
          <p:spPr>
            <a:xfrm>
              <a:off x="10315956" y="6140196"/>
              <a:ext cx="1737360" cy="603885"/>
            </a:xfrm>
            <a:custGeom>
              <a:avLst/>
              <a:gdLst/>
              <a:ahLst/>
              <a:cxnLst/>
              <a:rect l="l" t="t" r="r" b="b"/>
              <a:pathLst>
                <a:path w="1737359" h="603884">
                  <a:moveTo>
                    <a:pt x="0" y="100583"/>
                  </a:moveTo>
                  <a:lnTo>
                    <a:pt x="7911" y="61432"/>
                  </a:lnTo>
                  <a:lnTo>
                    <a:pt x="29479" y="29460"/>
                  </a:lnTo>
                  <a:lnTo>
                    <a:pt x="61454" y="7904"/>
                  </a:lnTo>
                  <a:lnTo>
                    <a:pt x="100584" y="0"/>
                  </a:lnTo>
                  <a:lnTo>
                    <a:pt x="1636776" y="0"/>
                  </a:lnTo>
                  <a:lnTo>
                    <a:pt x="1675905" y="7904"/>
                  </a:lnTo>
                  <a:lnTo>
                    <a:pt x="1707880" y="29460"/>
                  </a:lnTo>
                  <a:lnTo>
                    <a:pt x="1729448" y="61432"/>
                  </a:lnTo>
                  <a:lnTo>
                    <a:pt x="1737360" y="100583"/>
                  </a:lnTo>
                  <a:lnTo>
                    <a:pt x="1737360" y="502919"/>
                  </a:lnTo>
                  <a:lnTo>
                    <a:pt x="1729448" y="542071"/>
                  </a:lnTo>
                  <a:lnTo>
                    <a:pt x="1707880" y="574043"/>
                  </a:lnTo>
                  <a:lnTo>
                    <a:pt x="1675905" y="595599"/>
                  </a:lnTo>
                  <a:lnTo>
                    <a:pt x="1636776" y="603503"/>
                  </a:lnTo>
                  <a:lnTo>
                    <a:pt x="100584" y="603503"/>
                  </a:lnTo>
                  <a:lnTo>
                    <a:pt x="61454" y="595599"/>
                  </a:lnTo>
                  <a:lnTo>
                    <a:pt x="29479" y="574043"/>
                  </a:lnTo>
                  <a:lnTo>
                    <a:pt x="7911" y="542071"/>
                  </a:lnTo>
                  <a:lnTo>
                    <a:pt x="0" y="502919"/>
                  </a:lnTo>
                  <a:lnTo>
                    <a:pt x="0" y="100583"/>
                  </a:lnTo>
                  <a:close/>
                </a:path>
              </a:pathLst>
            </a:custGeom>
            <a:ln w="12700">
              <a:solidFill>
                <a:srgbClr val="000000"/>
              </a:solidFill>
              <a:prstDash val="sysDash"/>
            </a:ln>
          </p:spPr>
          <p:txBody>
            <a:bodyPr wrap="square" lIns="0" tIns="0" rIns="0" bIns="0" rtlCol="0"/>
            <a:lstStyle/>
            <a:p>
              <a:endParaRPr sz="1138"/>
            </a:p>
          </p:txBody>
        </p:sp>
      </p:grpSp>
      <p:sp>
        <p:nvSpPr>
          <p:cNvPr id="47" name="object 47"/>
          <p:cNvSpPr txBox="1"/>
          <p:nvPr/>
        </p:nvSpPr>
        <p:spPr>
          <a:xfrm>
            <a:off x="8500689" y="5641093"/>
            <a:ext cx="1173758" cy="460543"/>
          </a:xfrm>
          <a:prstGeom prst="rect">
            <a:avLst/>
          </a:prstGeom>
        </p:spPr>
        <p:txBody>
          <a:bodyPr vert="horz" wrap="square" lIns="0" tIns="10319" rIns="0" bIns="0" rtlCol="0">
            <a:spAutoFit/>
          </a:bodyPr>
          <a:lstStyle/>
          <a:p>
            <a:pPr marL="58301">
              <a:spcBef>
                <a:spcPts val="81"/>
              </a:spcBef>
            </a:pPr>
            <a:r>
              <a:rPr sz="975" b="1" dirty="0">
                <a:solidFill>
                  <a:srgbClr val="1B2852"/>
                </a:solidFill>
                <a:latin typeface="Trebuchet MS"/>
                <a:cs typeface="Trebuchet MS"/>
              </a:rPr>
              <a:t>PP</a:t>
            </a:r>
            <a:r>
              <a:rPr sz="975" b="1" spc="-24" dirty="0">
                <a:solidFill>
                  <a:srgbClr val="1B2852"/>
                </a:solidFill>
                <a:latin typeface="Trebuchet MS"/>
                <a:cs typeface="Trebuchet MS"/>
              </a:rPr>
              <a:t> </a:t>
            </a:r>
            <a:r>
              <a:rPr sz="975" b="1" dirty="0">
                <a:solidFill>
                  <a:srgbClr val="1B2852"/>
                </a:solidFill>
                <a:latin typeface="Trebuchet MS"/>
                <a:cs typeface="Trebuchet MS"/>
              </a:rPr>
              <a:t>68</a:t>
            </a:r>
            <a:r>
              <a:rPr sz="975" b="1" spc="-20"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2010</a:t>
            </a:r>
            <a:endParaRPr sz="975">
              <a:latin typeface="Trebuchet MS"/>
              <a:cs typeface="Trebuchet MS"/>
            </a:endParaRPr>
          </a:p>
          <a:p>
            <a:pPr marL="10319">
              <a:spcBef>
                <a:spcPts val="4"/>
              </a:spcBef>
            </a:pPr>
            <a:r>
              <a:rPr sz="975" b="1" dirty="0">
                <a:solidFill>
                  <a:srgbClr val="1B2852"/>
                </a:solidFill>
                <a:latin typeface="Trebuchet MS"/>
                <a:cs typeface="Trebuchet MS"/>
              </a:rPr>
              <a:t>PMK</a:t>
            </a:r>
            <a:r>
              <a:rPr sz="975" b="1" spc="-28" dirty="0">
                <a:solidFill>
                  <a:srgbClr val="1B2852"/>
                </a:solidFill>
                <a:latin typeface="Trebuchet MS"/>
                <a:cs typeface="Trebuchet MS"/>
              </a:rPr>
              <a:t> </a:t>
            </a:r>
            <a:r>
              <a:rPr sz="975" b="1" dirty="0">
                <a:solidFill>
                  <a:srgbClr val="1B2852"/>
                </a:solidFill>
                <a:latin typeface="Trebuchet MS"/>
                <a:cs typeface="Trebuchet MS"/>
              </a:rPr>
              <a:t>16</a:t>
            </a:r>
            <a:r>
              <a:rPr sz="975" b="1" spc="-20"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2010</a:t>
            </a:r>
            <a:endParaRPr sz="975">
              <a:latin typeface="Trebuchet MS"/>
              <a:cs typeface="Trebuchet MS"/>
            </a:endParaRPr>
          </a:p>
          <a:p>
            <a:pPr marL="58301"/>
            <a:r>
              <a:rPr sz="975" b="1" dirty="0">
                <a:solidFill>
                  <a:srgbClr val="1B2852"/>
                </a:solidFill>
                <a:latin typeface="Trebuchet MS"/>
                <a:cs typeface="Trebuchet MS"/>
              </a:rPr>
              <a:t>PP</a:t>
            </a:r>
            <a:r>
              <a:rPr sz="975" b="1" spc="-28" dirty="0">
                <a:solidFill>
                  <a:srgbClr val="1B2852"/>
                </a:solidFill>
                <a:latin typeface="Trebuchet MS"/>
                <a:cs typeface="Trebuchet MS"/>
              </a:rPr>
              <a:t> </a:t>
            </a:r>
            <a:r>
              <a:rPr sz="975" b="1" dirty="0">
                <a:solidFill>
                  <a:srgbClr val="1B2852"/>
                </a:solidFill>
                <a:latin typeface="Trebuchet MS"/>
                <a:cs typeface="Trebuchet MS"/>
              </a:rPr>
              <a:t>80</a:t>
            </a:r>
            <a:r>
              <a:rPr sz="975" b="1" spc="-16" dirty="0">
                <a:solidFill>
                  <a:srgbClr val="1B2852"/>
                </a:solidFill>
                <a:latin typeface="Trebuchet MS"/>
                <a:cs typeface="Trebuchet MS"/>
              </a:rPr>
              <a:t> </a:t>
            </a:r>
            <a:r>
              <a:rPr sz="975" b="1" dirty="0">
                <a:solidFill>
                  <a:srgbClr val="1B2852"/>
                </a:solidFill>
                <a:latin typeface="Trebuchet MS"/>
                <a:cs typeface="Trebuchet MS"/>
              </a:rPr>
              <a:t>Tahun </a:t>
            </a:r>
            <a:r>
              <a:rPr sz="975" b="1" spc="-16" dirty="0">
                <a:solidFill>
                  <a:srgbClr val="1B2852"/>
                </a:solidFill>
                <a:latin typeface="Trebuchet MS"/>
                <a:cs typeface="Trebuchet MS"/>
              </a:rPr>
              <a:t>2010</a:t>
            </a:r>
            <a:endParaRPr sz="975">
              <a:latin typeface="Trebuchet MS"/>
              <a:cs typeface="Trebuchet MS"/>
            </a:endParaRPr>
          </a:p>
        </p:txBody>
      </p:sp>
      <p:pic>
        <p:nvPicPr>
          <p:cNvPr id="48" name="object 48"/>
          <p:cNvPicPr/>
          <p:nvPr/>
        </p:nvPicPr>
        <p:blipFill>
          <a:blip r:embed="rId2" cstate="print"/>
          <a:stretch>
            <a:fillRect/>
          </a:stretch>
        </p:blipFill>
        <p:spPr>
          <a:xfrm>
            <a:off x="439578" y="3016662"/>
            <a:ext cx="2625709" cy="866156"/>
          </a:xfrm>
          <a:prstGeom prst="rect">
            <a:avLst/>
          </a:prstGeom>
        </p:spPr>
      </p:pic>
      <p:sp>
        <p:nvSpPr>
          <p:cNvPr id="49" name="object 49"/>
          <p:cNvSpPr txBox="1"/>
          <p:nvPr/>
        </p:nvSpPr>
        <p:spPr>
          <a:xfrm>
            <a:off x="657841" y="3288871"/>
            <a:ext cx="2189639" cy="310502"/>
          </a:xfrm>
          <a:prstGeom prst="rect">
            <a:avLst/>
          </a:prstGeom>
        </p:spPr>
        <p:txBody>
          <a:bodyPr vert="horz" wrap="square" lIns="0" tIns="10319" rIns="0" bIns="0" rtlCol="0">
            <a:spAutoFit/>
          </a:bodyPr>
          <a:lstStyle/>
          <a:p>
            <a:pPr marL="717153" marR="4128" indent="-707350">
              <a:spcBef>
                <a:spcPts val="81"/>
              </a:spcBef>
            </a:pPr>
            <a:r>
              <a:rPr sz="975" spc="-8" dirty="0">
                <a:solidFill>
                  <a:srgbClr val="FFFFFF"/>
                </a:solidFill>
                <a:latin typeface="Trebuchet MS"/>
                <a:cs typeface="Trebuchet MS"/>
              </a:rPr>
              <a:t>Penghasilan</a:t>
            </a:r>
            <a:r>
              <a:rPr sz="975" spc="-45" dirty="0">
                <a:solidFill>
                  <a:srgbClr val="FFFFFF"/>
                </a:solidFill>
                <a:latin typeface="Trebuchet MS"/>
                <a:cs typeface="Trebuchet MS"/>
              </a:rPr>
              <a:t> </a:t>
            </a:r>
            <a:r>
              <a:rPr sz="975" dirty="0">
                <a:solidFill>
                  <a:srgbClr val="FFFFFF"/>
                </a:solidFill>
                <a:latin typeface="Trebuchet MS"/>
                <a:cs typeface="Trebuchet MS"/>
              </a:rPr>
              <a:t>Manfaat</a:t>
            </a:r>
            <a:r>
              <a:rPr sz="975" spc="-28" dirty="0">
                <a:solidFill>
                  <a:srgbClr val="FFFFFF"/>
                </a:solidFill>
                <a:latin typeface="Trebuchet MS"/>
                <a:cs typeface="Trebuchet MS"/>
              </a:rPr>
              <a:t> </a:t>
            </a:r>
            <a:r>
              <a:rPr sz="975" spc="-8" dirty="0">
                <a:solidFill>
                  <a:srgbClr val="FFFFFF"/>
                </a:solidFill>
                <a:latin typeface="Trebuchet MS"/>
                <a:cs typeface="Trebuchet MS"/>
              </a:rPr>
              <a:t>Pensiun,</a:t>
            </a:r>
            <a:r>
              <a:rPr sz="975" spc="-33" dirty="0">
                <a:solidFill>
                  <a:srgbClr val="FFFFFF"/>
                </a:solidFill>
                <a:latin typeface="Trebuchet MS"/>
                <a:cs typeface="Trebuchet MS"/>
              </a:rPr>
              <a:t> </a:t>
            </a:r>
            <a:r>
              <a:rPr sz="975" dirty="0">
                <a:solidFill>
                  <a:srgbClr val="FFFFFF"/>
                </a:solidFill>
                <a:latin typeface="Trebuchet MS"/>
                <a:cs typeface="Trebuchet MS"/>
              </a:rPr>
              <a:t>THT</a:t>
            </a:r>
            <a:r>
              <a:rPr sz="975" spc="-24" dirty="0">
                <a:solidFill>
                  <a:srgbClr val="FFFFFF"/>
                </a:solidFill>
                <a:latin typeface="Trebuchet MS"/>
                <a:cs typeface="Trebuchet MS"/>
              </a:rPr>
              <a:t> </a:t>
            </a:r>
            <a:r>
              <a:rPr sz="975" spc="-16" dirty="0">
                <a:solidFill>
                  <a:srgbClr val="FFFFFF"/>
                </a:solidFill>
                <a:latin typeface="Trebuchet MS"/>
                <a:cs typeface="Trebuchet MS"/>
              </a:rPr>
              <a:t>atau </a:t>
            </a:r>
            <a:r>
              <a:rPr sz="975" dirty="0">
                <a:solidFill>
                  <a:srgbClr val="FFFFFF"/>
                </a:solidFill>
                <a:latin typeface="Trebuchet MS"/>
                <a:cs typeface="Trebuchet MS"/>
              </a:rPr>
              <a:t>JHT</a:t>
            </a:r>
            <a:r>
              <a:rPr sz="975" spc="-37" dirty="0">
                <a:solidFill>
                  <a:srgbClr val="FFFFFF"/>
                </a:solidFill>
                <a:latin typeface="Trebuchet MS"/>
                <a:cs typeface="Trebuchet MS"/>
              </a:rPr>
              <a:t> </a:t>
            </a:r>
            <a:r>
              <a:rPr sz="975" spc="-8" dirty="0">
                <a:solidFill>
                  <a:srgbClr val="FFFFFF"/>
                </a:solidFill>
                <a:latin typeface="Trebuchet MS"/>
                <a:cs typeface="Trebuchet MS"/>
              </a:rPr>
              <a:t>Sekaligus</a:t>
            </a:r>
            <a:endParaRPr sz="975">
              <a:latin typeface="Trebuchet MS"/>
              <a:cs typeface="Trebuchet MS"/>
            </a:endParaRPr>
          </a:p>
        </p:txBody>
      </p:sp>
      <p:pic>
        <p:nvPicPr>
          <p:cNvPr id="50" name="object 50"/>
          <p:cNvPicPr/>
          <p:nvPr/>
        </p:nvPicPr>
        <p:blipFill>
          <a:blip r:embed="rId3" cstate="print"/>
          <a:stretch>
            <a:fillRect/>
          </a:stretch>
        </p:blipFill>
        <p:spPr>
          <a:xfrm>
            <a:off x="3355658" y="2908935"/>
            <a:ext cx="1854279" cy="1066752"/>
          </a:xfrm>
          <a:prstGeom prst="rect">
            <a:avLst/>
          </a:prstGeom>
        </p:spPr>
      </p:pic>
      <p:sp>
        <p:nvSpPr>
          <p:cNvPr id="51" name="object 51"/>
          <p:cNvSpPr txBox="1"/>
          <p:nvPr/>
        </p:nvSpPr>
        <p:spPr>
          <a:xfrm>
            <a:off x="3497643" y="3058143"/>
            <a:ext cx="1571030" cy="760625"/>
          </a:xfrm>
          <a:prstGeom prst="rect">
            <a:avLst/>
          </a:prstGeom>
        </p:spPr>
        <p:txBody>
          <a:bodyPr vert="horz" wrap="square" lIns="0" tIns="10319" rIns="0" bIns="0" rtlCol="0">
            <a:spAutoFit/>
          </a:bodyPr>
          <a:lstStyle/>
          <a:p>
            <a:pPr marL="10319" marR="4128" indent="1032" algn="ctr">
              <a:spcBef>
                <a:spcPts val="81"/>
              </a:spcBef>
            </a:pPr>
            <a:r>
              <a:rPr sz="975" b="1" dirty="0">
                <a:solidFill>
                  <a:srgbClr val="FF0000"/>
                </a:solidFill>
                <a:latin typeface="Trebuchet MS"/>
                <a:cs typeface="Trebuchet MS"/>
              </a:rPr>
              <a:t>Kumulatif</a:t>
            </a:r>
            <a:r>
              <a:rPr sz="975" b="1" spc="-37" dirty="0">
                <a:solidFill>
                  <a:srgbClr val="FF0000"/>
                </a:solidFill>
                <a:latin typeface="Trebuchet MS"/>
                <a:cs typeface="Trebuchet MS"/>
              </a:rPr>
              <a:t> </a:t>
            </a:r>
            <a:r>
              <a:rPr sz="975" b="1" spc="-8" dirty="0">
                <a:latin typeface="Trebuchet MS"/>
                <a:cs typeface="Trebuchet MS"/>
              </a:rPr>
              <a:t>Penghasilan </a:t>
            </a:r>
            <a:r>
              <a:rPr sz="975" b="1" dirty="0">
                <a:latin typeface="Trebuchet MS"/>
                <a:cs typeface="Trebuchet MS"/>
              </a:rPr>
              <a:t>Manfaat</a:t>
            </a:r>
            <a:r>
              <a:rPr sz="975" b="1" spc="-28" dirty="0">
                <a:latin typeface="Trebuchet MS"/>
                <a:cs typeface="Trebuchet MS"/>
              </a:rPr>
              <a:t> </a:t>
            </a:r>
            <a:r>
              <a:rPr sz="975" b="1" spc="-8" dirty="0">
                <a:latin typeface="Trebuchet MS"/>
                <a:cs typeface="Trebuchet MS"/>
              </a:rPr>
              <a:t>Pensiun,</a:t>
            </a:r>
            <a:r>
              <a:rPr sz="975" b="1" spc="-37" dirty="0">
                <a:latin typeface="Trebuchet MS"/>
                <a:cs typeface="Trebuchet MS"/>
              </a:rPr>
              <a:t> </a:t>
            </a:r>
            <a:r>
              <a:rPr sz="975" b="1" dirty="0">
                <a:latin typeface="Trebuchet MS"/>
                <a:cs typeface="Trebuchet MS"/>
              </a:rPr>
              <a:t>THT</a:t>
            </a:r>
            <a:r>
              <a:rPr sz="975" b="1" spc="-33" dirty="0">
                <a:latin typeface="Trebuchet MS"/>
                <a:cs typeface="Trebuchet MS"/>
              </a:rPr>
              <a:t> </a:t>
            </a:r>
            <a:r>
              <a:rPr sz="975" b="1" spc="-16" dirty="0">
                <a:latin typeface="Trebuchet MS"/>
                <a:cs typeface="Trebuchet MS"/>
              </a:rPr>
              <a:t>atau </a:t>
            </a:r>
            <a:r>
              <a:rPr sz="975" b="1" dirty="0">
                <a:latin typeface="Trebuchet MS"/>
                <a:cs typeface="Trebuchet MS"/>
              </a:rPr>
              <a:t>JHT</a:t>
            </a:r>
            <a:r>
              <a:rPr sz="975" b="1" spc="-24" dirty="0">
                <a:latin typeface="Trebuchet MS"/>
                <a:cs typeface="Trebuchet MS"/>
              </a:rPr>
              <a:t> </a:t>
            </a:r>
            <a:r>
              <a:rPr sz="975" b="1" dirty="0">
                <a:latin typeface="Trebuchet MS"/>
                <a:cs typeface="Trebuchet MS"/>
              </a:rPr>
              <a:t>yang</a:t>
            </a:r>
            <a:r>
              <a:rPr sz="975" b="1" spc="-16" dirty="0">
                <a:latin typeface="Trebuchet MS"/>
                <a:cs typeface="Trebuchet MS"/>
              </a:rPr>
              <a:t> </a:t>
            </a:r>
            <a:r>
              <a:rPr sz="975" b="1" spc="-8" dirty="0">
                <a:latin typeface="Trebuchet MS"/>
                <a:cs typeface="Trebuchet MS"/>
              </a:rPr>
              <a:t>dibayarkan </a:t>
            </a:r>
            <a:r>
              <a:rPr sz="975" b="1" dirty="0">
                <a:latin typeface="Trebuchet MS"/>
                <a:cs typeface="Trebuchet MS"/>
              </a:rPr>
              <a:t>dalam</a:t>
            </a:r>
            <a:r>
              <a:rPr sz="975" b="1" spc="-33" dirty="0">
                <a:latin typeface="Trebuchet MS"/>
                <a:cs typeface="Trebuchet MS"/>
              </a:rPr>
              <a:t> </a:t>
            </a:r>
            <a:r>
              <a:rPr sz="975" b="1" dirty="0">
                <a:latin typeface="Trebuchet MS"/>
                <a:cs typeface="Trebuchet MS"/>
              </a:rPr>
              <a:t>jangka</a:t>
            </a:r>
            <a:r>
              <a:rPr sz="975" b="1" spc="-28" dirty="0">
                <a:latin typeface="Trebuchet MS"/>
                <a:cs typeface="Trebuchet MS"/>
              </a:rPr>
              <a:t> </a:t>
            </a:r>
            <a:r>
              <a:rPr sz="975" b="1" dirty="0">
                <a:latin typeface="Trebuchet MS"/>
                <a:cs typeface="Trebuchet MS"/>
              </a:rPr>
              <a:t>waktu</a:t>
            </a:r>
            <a:r>
              <a:rPr sz="975" b="1" spc="-37" dirty="0">
                <a:latin typeface="Trebuchet MS"/>
                <a:cs typeface="Trebuchet MS"/>
              </a:rPr>
              <a:t> </a:t>
            </a:r>
            <a:r>
              <a:rPr sz="975" b="1" spc="-8" dirty="0">
                <a:latin typeface="Trebuchet MS"/>
                <a:cs typeface="Trebuchet MS"/>
              </a:rPr>
              <a:t>paling </a:t>
            </a:r>
            <a:r>
              <a:rPr sz="975" b="1" dirty="0">
                <a:latin typeface="Trebuchet MS"/>
                <a:cs typeface="Trebuchet MS"/>
              </a:rPr>
              <a:t>lama</a:t>
            </a:r>
            <a:r>
              <a:rPr sz="975" b="1" spc="-12" dirty="0">
                <a:latin typeface="Trebuchet MS"/>
                <a:cs typeface="Trebuchet MS"/>
              </a:rPr>
              <a:t> </a:t>
            </a:r>
            <a:r>
              <a:rPr sz="975" b="1" dirty="0">
                <a:latin typeface="Trebuchet MS"/>
                <a:cs typeface="Trebuchet MS"/>
              </a:rPr>
              <a:t>2</a:t>
            </a:r>
            <a:r>
              <a:rPr sz="975" b="1" spc="-16" dirty="0">
                <a:latin typeface="Trebuchet MS"/>
                <a:cs typeface="Trebuchet MS"/>
              </a:rPr>
              <a:t> </a:t>
            </a:r>
            <a:r>
              <a:rPr sz="975" b="1" dirty="0">
                <a:latin typeface="Trebuchet MS"/>
                <a:cs typeface="Trebuchet MS"/>
              </a:rPr>
              <a:t>tahun</a:t>
            </a:r>
            <a:r>
              <a:rPr sz="975" b="1" spc="-8" dirty="0">
                <a:latin typeface="Trebuchet MS"/>
                <a:cs typeface="Trebuchet MS"/>
              </a:rPr>
              <a:t> kalender</a:t>
            </a:r>
            <a:endParaRPr sz="975">
              <a:latin typeface="Trebuchet MS"/>
              <a:cs typeface="Trebuchet MS"/>
            </a:endParaRPr>
          </a:p>
        </p:txBody>
      </p:sp>
      <p:grpSp>
        <p:nvGrpSpPr>
          <p:cNvPr id="52" name="object 52"/>
          <p:cNvGrpSpPr/>
          <p:nvPr/>
        </p:nvGrpSpPr>
        <p:grpSpPr>
          <a:xfrm>
            <a:off x="3053731" y="3194971"/>
            <a:ext cx="6243876" cy="469503"/>
            <a:chOff x="3758438" y="3140964"/>
            <a:chExt cx="7684770" cy="577850"/>
          </a:xfrm>
        </p:grpSpPr>
        <p:sp>
          <p:nvSpPr>
            <p:cNvPr id="53" name="object 53"/>
            <p:cNvSpPr/>
            <p:nvPr/>
          </p:nvSpPr>
          <p:spPr>
            <a:xfrm>
              <a:off x="3771138" y="3239262"/>
              <a:ext cx="355600" cy="399415"/>
            </a:xfrm>
            <a:custGeom>
              <a:avLst/>
              <a:gdLst/>
              <a:ahLst/>
              <a:cxnLst/>
              <a:rect l="l" t="t" r="r" b="b"/>
              <a:pathLst>
                <a:path w="355600" h="399414">
                  <a:moveTo>
                    <a:pt x="177546" y="0"/>
                  </a:moveTo>
                  <a:lnTo>
                    <a:pt x="177546" y="99822"/>
                  </a:lnTo>
                  <a:lnTo>
                    <a:pt x="0" y="99822"/>
                  </a:lnTo>
                  <a:lnTo>
                    <a:pt x="0" y="299465"/>
                  </a:lnTo>
                  <a:lnTo>
                    <a:pt x="177546" y="299465"/>
                  </a:lnTo>
                  <a:lnTo>
                    <a:pt x="177546" y="399288"/>
                  </a:lnTo>
                  <a:lnTo>
                    <a:pt x="355091" y="199643"/>
                  </a:lnTo>
                  <a:lnTo>
                    <a:pt x="177546" y="0"/>
                  </a:lnTo>
                  <a:close/>
                </a:path>
              </a:pathLst>
            </a:custGeom>
            <a:solidFill>
              <a:srgbClr val="FFFFFF"/>
            </a:solidFill>
          </p:spPr>
          <p:txBody>
            <a:bodyPr wrap="square" lIns="0" tIns="0" rIns="0" bIns="0" rtlCol="0"/>
            <a:lstStyle/>
            <a:p>
              <a:endParaRPr sz="1138"/>
            </a:p>
          </p:txBody>
        </p:sp>
        <p:sp>
          <p:nvSpPr>
            <p:cNvPr id="54" name="object 54"/>
            <p:cNvSpPr/>
            <p:nvPr/>
          </p:nvSpPr>
          <p:spPr>
            <a:xfrm>
              <a:off x="3771138" y="3239262"/>
              <a:ext cx="355600" cy="399415"/>
            </a:xfrm>
            <a:custGeom>
              <a:avLst/>
              <a:gdLst/>
              <a:ahLst/>
              <a:cxnLst/>
              <a:rect l="l" t="t" r="r" b="b"/>
              <a:pathLst>
                <a:path w="355600" h="399414">
                  <a:moveTo>
                    <a:pt x="0" y="99822"/>
                  </a:moveTo>
                  <a:lnTo>
                    <a:pt x="177546" y="99822"/>
                  </a:lnTo>
                  <a:lnTo>
                    <a:pt x="177546" y="0"/>
                  </a:lnTo>
                  <a:lnTo>
                    <a:pt x="355091" y="199643"/>
                  </a:lnTo>
                  <a:lnTo>
                    <a:pt x="177546" y="399288"/>
                  </a:lnTo>
                  <a:lnTo>
                    <a:pt x="177546" y="299465"/>
                  </a:lnTo>
                  <a:lnTo>
                    <a:pt x="0" y="299465"/>
                  </a:lnTo>
                  <a:lnTo>
                    <a:pt x="0" y="99822"/>
                  </a:lnTo>
                  <a:close/>
                </a:path>
              </a:pathLst>
            </a:custGeom>
            <a:ln w="25400">
              <a:solidFill>
                <a:srgbClr val="00AFEF"/>
              </a:solidFill>
            </a:ln>
          </p:spPr>
          <p:txBody>
            <a:bodyPr wrap="square" lIns="0" tIns="0" rIns="0" bIns="0" rtlCol="0"/>
            <a:lstStyle/>
            <a:p>
              <a:endParaRPr sz="1138"/>
            </a:p>
          </p:txBody>
        </p:sp>
        <p:pic>
          <p:nvPicPr>
            <p:cNvPr id="55" name="object 55"/>
            <p:cNvPicPr/>
            <p:nvPr/>
          </p:nvPicPr>
          <p:blipFill>
            <a:blip r:embed="rId6" cstate="print"/>
            <a:stretch>
              <a:fillRect/>
            </a:stretch>
          </p:blipFill>
          <p:spPr>
            <a:xfrm>
              <a:off x="9464040" y="3140964"/>
              <a:ext cx="1978913" cy="272034"/>
            </a:xfrm>
            <a:prstGeom prst="rect">
              <a:avLst/>
            </a:prstGeom>
          </p:spPr>
        </p:pic>
        <p:sp>
          <p:nvSpPr>
            <p:cNvPr id="56" name="object 56"/>
            <p:cNvSpPr/>
            <p:nvPr/>
          </p:nvSpPr>
          <p:spPr>
            <a:xfrm>
              <a:off x="6401561" y="3153918"/>
              <a:ext cx="414655" cy="248920"/>
            </a:xfrm>
            <a:custGeom>
              <a:avLst/>
              <a:gdLst/>
              <a:ahLst/>
              <a:cxnLst/>
              <a:rect l="l" t="t" r="r" b="b"/>
              <a:pathLst>
                <a:path w="414654" h="248920">
                  <a:moveTo>
                    <a:pt x="290321" y="0"/>
                  </a:moveTo>
                  <a:lnTo>
                    <a:pt x="290321" y="62103"/>
                  </a:lnTo>
                  <a:lnTo>
                    <a:pt x="0" y="62103"/>
                  </a:lnTo>
                  <a:lnTo>
                    <a:pt x="0" y="186309"/>
                  </a:lnTo>
                  <a:lnTo>
                    <a:pt x="290321" y="186309"/>
                  </a:lnTo>
                  <a:lnTo>
                    <a:pt x="290321" y="248412"/>
                  </a:lnTo>
                  <a:lnTo>
                    <a:pt x="414528" y="124206"/>
                  </a:lnTo>
                  <a:lnTo>
                    <a:pt x="290321" y="0"/>
                  </a:lnTo>
                  <a:close/>
                </a:path>
              </a:pathLst>
            </a:custGeom>
            <a:solidFill>
              <a:srgbClr val="FFFFFF"/>
            </a:solidFill>
          </p:spPr>
          <p:txBody>
            <a:bodyPr wrap="square" lIns="0" tIns="0" rIns="0" bIns="0" rtlCol="0"/>
            <a:lstStyle/>
            <a:p>
              <a:endParaRPr sz="1138"/>
            </a:p>
          </p:txBody>
        </p:sp>
        <p:sp>
          <p:nvSpPr>
            <p:cNvPr id="57" name="object 57"/>
            <p:cNvSpPr/>
            <p:nvPr/>
          </p:nvSpPr>
          <p:spPr>
            <a:xfrm>
              <a:off x="6401561" y="3153918"/>
              <a:ext cx="414655" cy="248920"/>
            </a:xfrm>
            <a:custGeom>
              <a:avLst/>
              <a:gdLst/>
              <a:ahLst/>
              <a:cxnLst/>
              <a:rect l="l" t="t" r="r" b="b"/>
              <a:pathLst>
                <a:path w="414654" h="248920">
                  <a:moveTo>
                    <a:pt x="0" y="62103"/>
                  </a:moveTo>
                  <a:lnTo>
                    <a:pt x="290321" y="62103"/>
                  </a:lnTo>
                  <a:lnTo>
                    <a:pt x="290321" y="0"/>
                  </a:lnTo>
                  <a:lnTo>
                    <a:pt x="414528" y="124206"/>
                  </a:lnTo>
                  <a:lnTo>
                    <a:pt x="290321" y="248412"/>
                  </a:lnTo>
                  <a:lnTo>
                    <a:pt x="290321" y="186309"/>
                  </a:lnTo>
                  <a:lnTo>
                    <a:pt x="0" y="186309"/>
                  </a:lnTo>
                  <a:lnTo>
                    <a:pt x="0" y="62103"/>
                  </a:lnTo>
                  <a:close/>
                </a:path>
              </a:pathLst>
            </a:custGeom>
            <a:ln w="25400">
              <a:solidFill>
                <a:srgbClr val="00AFEF"/>
              </a:solidFill>
            </a:ln>
          </p:spPr>
          <p:txBody>
            <a:bodyPr wrap="square" lIns="0" tIns="0" rIns="0" bIns="0" rtlCol="0"/>
            <a:lstStyle/>
            <a:p>
              <a:endParaRPr sz="1138"/>
            </a:p>
          </p:txBody>
        </p:sp>
        <p:pic>
          <p:nvPicPr>
            <p:cNvPr id="58" name="object 58"/>
            <p:cNvPicPr/>
            <p:nvPr/>
          </p:nvPicPr>
          <p:blipFill>
            <a:blip r:embed="rId7" cstate="print"/>
            <a:stretch>
              <a:fillRect/>
            </a:stretch>
          </p:blipFill>
          <p:spPr>
            <a:xfrm>
              <a:off x="6819900" y="3140964"/>
              <a:ext cx="2209038" cy="272034"/>
            </a:xfrm>
            <a:prstGeom prst="rect">
              <a:avLst/>
            </a:prstGeom>
          </p:spPr>
        </p:pic>
        <p:sp>
          <p:nvSpPr>
            <p:cNvPr id="59" name="object 59"/>
            <p:cNvSpPr/>
            <p:nvPr/>
          </p:nvSpPr>
          <p:spPr>
            <a:xfrm>
              <a:off x="9036558" y="3153918"/>
              <a:ext cx="414655" cy="248920"/>
            </a:xfrm>
            <a:custGeom>
              <a:avLst/>
              <a:gdLst/>
              <a:ahLst/>
              <a:cxnLst/>
              <a:rect l="l" t="t" r="r" b="b"/>
              <a:pathLst>
                <a:path w="414654" h="248920">
                  <a:moveTo>
                    <a:pt x="290322" y="0"/>
                  </a:moveTo>
                  <a:lnTo>
                    <a:pt x="290322" y="62103"/>
                  </a:lnTo>
                  <a:lnTo>
                    <a:pt x="0" y="62103"/>
                  </a:lnTo>
                  <a:lnTo>
                    <a:pt x="0" y="186309"/>
                  </a:lnTo>
                  <a:lnTo>
                    <a:pt x="290322" y="186309"/>
                  </a:lnTo>
                  <a:lnTo>
                    <a:pt x="290322" y="248412"/>
                  </a:lnTo>
                  <a:lnTo>
                    <a:pt x="414527" y="124206"/>
                  </a:lnTo>
                  <a:lnTo>
                    <a:pt x="290322" y="0"/>
                  </a:lnTo>
                  <a:close/>
                </a:path>
              </a:pathLst>
            </a:custGeom>
            <a:solidFill>
              <a:srgbClr val="FFFFFF"/>
            </a:solidFill>
          </p:spPr>
          <p:txBody>
            <a:bodyPr wrap="square" lIns="0" tIns="0" rIns="0" bIns="0" rtlCol="0"/>
            <a:lstStyle/>
            <a:p>
              <a:endParaRPr sz="1138"/>
            </a:p>
          </p:txBody>
        </p:sp>
        <p:sp>
          <p:nvSpPr>
            <p:cNvPr id="60" name="object 60"/>
            <p:cNvSpPr/>
            <p:nvPr/>
          </p:nvSpPr>
          <p:spPr>
            <a:xfrm>
              <a:off x="9036558" y="3153918"/>
              <a:ext cx="414655" cy="248920"/>
            </a:xfrm>
            <a:custGeom>
              <a:avLst/>
              <a:gdLst/>
              <a:ahLst/>
              <a:cxnLst/>
              <a:rect l="l" t="t" r="r" b="b"/>
              <a:pathLst>
                <a:path w="414654" h="248920">
                  <a:moveTo>
                    <a:pt x="0" y="62103"/>
                  </a:moveTo>
                  <a:lnTo>
                    <a:pt x="290322" y="62103"/>
                  </a:lnTo>
                  <a:lnTo>
                    <a:pt x="290322" y="0"/>
                  </a:lnTo>
                  <a:lnTo>
                    <a:pt x="414527" y="124206"/>
                  </a:lnTo>
                  <a:lnTo>
                    <a:pt x="290322" y="248412"/>
                  </a:lnTo>
                  <a:lnTo>
                    <a:pt x="290322" y="186309"/>
                  </a:lnTo>
                  <a:lnTo>
                    <a:pt x="0" y="186309"/>
                  </a:lnTo>
                  <a:lnTo>
                    <a:pt x="0" y="62103"/>
                  </a:lnTo>
                  <a:close/>
                </a:path>
              </a:pathLst>
            </a:custGeom>
            <a:ln w="25400">
              <a:solidFill>
                <a:srgbClr val="00AFEF"/>
              </a:solidFill>
            </a:ln>
          </p:spPr>
          <p:txBody>
            <a:bodyPr wrap="square" lIns="0" tIns="0" rIns="0" bIns="0" rtlCol="0"/>
            <a:lstStyle/>
            <a:p>
              <a:endParaRPr sz="1138"/>
            </a:p>
          </p:txBody>
        </p:sp>
        <p:sp>
          <p:nvSpPr>
            <p:cNvPr id="61" name="object 61"/>
            <p:cNvSpPr/>
            <p:nvPr/>
          </p:nvSpPr>
          <p:spPr>
            <a:xfrm>
              <a:off x="6401561" y="3457194"/>
              <a:ext cx="414655" cy="248920"/>
            </a:xfrm>
            <a:custGeom>
              <a:avLst/>
              <a:gdLst/>
              <a:ahLst/>
              <a:cxnLst/>
              <a:rect l="l" t="t" r="r" b="b"/>
              <a:pathLst>
                <a:path w="414654" h="248920">
                  <a:moveTo>
                    <a:pt x="290321" y="0"/>
                  </a:moveTo>
                  <a:lnTo>
                    <a:pt x="290321" y="62102"/>
                  </a:lnTo>
                  <a:lnTo>
                    <a:pt x="0" y="62102"/>
                  </a:lnTo>
                  <a:lnTo>
                    <a:pt x="0" y="186308"/>
                  </a:lnTo>
                  <a:lnTo>
                    <a:pt x="290321" y="186308"/>
                  </a:lnTo>
                  <a:lnTo>
                    <a:pt x="290321" y="248411"/>
                  </a:lnTo>
                  <a:lnTo>
                    <a:pt x="414528" y="124205"/>
                  </a:lnTo>
                  <a:lnTo>
                    <a:pt x="290321" y="0"/>
                  </a:lnTo>
                  <a:close/>
                </a:path>
              </a:pathLst>
            </a:custGeom>
            <a:solidFill>
              <a:srgbClr val="FFFFFF"/>
            </a:solidFill>
          </p:spPr>
          <p:txBody>
            <a:bodyPr wrap="square" lIns="0" tIns="0" rIns="0" bIns="0" rtlCol="0"/>
            <a:lstStyle/>
            <a:p>
              <a:endParaRPr sz="1138"/>
            </a:p>
          </p:txBody>
        </p:sp>
        <p:sp>
          <p:nvSpPr>
            <p:cNvPr id="62" name="object 62"/>
            <p:cNvSpPr/>
            <p:nvPr/>
          </p:nvSpPr>
          <p:spPr>
            <a:xfrm>
              <a:off x="6401561" y="3457194"/>
              <a:ext cx="414655" cy="248920"/>
            </a:xfrm>
            <a:custGeom>
              <a:avLst/>
              <a:gdLst/>
              <a:ahLst/>
              <a:cxnLst/>
              <a:rect l="l" t="t" r="r" b="b"/>
              <a:pathLst>
                <a:path w="414654" h="248920">
                  <a:moveTo>
                    <a:pt x="0" y="62102"/>
                  </a:moveTo>
                  <a:lnTo>
                    <a:pt x="290321" y="62102"/>
                  </a:lnTo>
                  <a:lnTo>
                    <a:pt x="290321" y="0"/>
                  </a:lnTo>
                  <a:lnTo>
                    <a:pt x="414528" y="124205"/>
                  </a:lnTo>
                  <a:lnTo>
                    <a:pt x="290321" y="248411"/>
                  </a:lnTo>
                  <a:lnTo>
                    <a:pt x="290321" y="186308"/>
                  </a:lnTo>
                  <a:lnTo>
                    <a:pt x="0" y="186308"/>
                  </a:lnTo>
                  <a:lnTo>
                    <a:pt x="0" y="62102"/>
                  </a:lnTo>
                  <a:close/>
                </a:path>
              </a:pathLst>
            </a:custGeom>
            <a:ln w="25400">
              <a:solidFill>
                <a:srgbClr val="00AFEF"/>
              </a:solidFill>
            </a:ln>
          </p:spPr>
          <p:txBody>
            <a:bodyPr wrap="square" lIns="0" tIns="0" rIns="0" bIns="0" rtlCol="0"/>
            <a:lstStyle/>
            <a:p>
              <a:endParaRPr sz="1138"/>
            </a:p>
          </p:txBody>
        </p:sp>
        <p:pic>
          <p:nvPicPr>
            <p:cNvPr id="63" name="object 63"/>
            <p:cNvPicPr/>
            <p:nvPr/>
          </p:nvPicPr>
          <p:blipFill>
            <a:blip r:embed="rId5" cstate="print"/>
            <a:stretch>
              <a:fillRect/>
            </a:stretch>
          </p:blipFill>
          <p:spPr>
            <a:xfrm>
              <a:off x="6819900" y="3442690"/>
              <a:ext cx="2209038" cy="273583"/>
            </a:xfrm>
            <a:prstGeom prst="rect">
              <a:avLst/>
            </a:prstGeom>
          </p:spPr>
        </p:pic>
      </p:grpSp>
      <p:sp>
        <p:nvSpPr>
          <p:cNvPr id="64" name="object 64"/>
          <p:cNvSpPr txBox="1"/>
          <p:nvPr/>
        </p:nvSpPr>
        <p:spPr>
          <a:xfrm>
            <a:off x="5688314" y="3218290"/>
            <a:ext cx="1504474" cy="413094"/>
          </a:xfrm>
          <a:prstGeom prst="rect">
            <a:avLst/>
          </a:prstGeom>
        </p:spPr>
        <p:txBody>
          <a:bodyPr vert="horz" wrap="square" lIns="0" tIns="10319" rIns="0" bIns="0" rtlCol="0">
            <a:spAutoFit/>
          </a:bodyPr>
          <a:lstStyle/>
          <a:p>
            <a:pPr algn="ctr">
              <a:spcBef>
                <a:spcPts val="81"/>
              </a:spcBef>
            </a:pPr>
            <a:r>
              <a:rPr sz="975" b="1" dirty="0">
                <a:latin typeface="Trebuchet MS"/>
                <a:cs typeface="Trebuchet MS"/>
              </a:rPr>
              <a:t>Ph</a:t>
            </a:r>
            <a:r>
              <a:rPr sz="975" b="1" spc="-16" dirty="0">
                <a:latin typeface="Trebuchet MS"/>
                <a:cs typeface="Trebuchet MS"/>
              </a:rPr>
              <a:t> </a:t>
            </a:r>
            <a:r>
              <a:rPr sz="975" b="1" dirty="0">
                <a:latin typeface="Trebuchet MS"/>
                <a:cs typeface="Trebuchet MS"/>
              </a:rPr>
              <a:t>Bruto</a:t>
            </a:r>
            <a:r>
              <a:rPr sz="975" b="1" spc="-28" dirty="0">
                <a:latin typeface="Trebuchet MS"/>
                <a:cs typeface="Trebuchet MS"/>
              </a:rPr>
              <a:t> </a:t>
            </a:r>
            <a:r>
              <a:rPr sz="975" b="1" dirty="0">
                <a:latin typeface="Trebuchet MS"/>
                <a:cs typeface="Trebuchet MS"/>
              </a:rPr>
              <a:t>sd</a:t>
            </a:r>
            <a:r>
              <a:rPr sz="975" b="1" spc="-8" dirty="0">
                <a:latin typeface="Trebuchet MS"/>
                <a:cs typeface="Trebuchet MS"/>
              </a:rPr>
              <a:t> </a:t>
            </a:r>
            <a:r>
              <a:rPr sz="975" b="1" dirty="0">
                <a:latin typeface="Trebuchet MS"/>
                <a:cs typeface="Trebuchet MS"/>
              </a:rPr>
              <a:t>Rp50</a:t>
            </a:r>
            <a:r>
              <a:rPr sz="975" b="1" spc="-16" dirty="0">
                <a:latin typeface="Trebuchet MS"/>
                <a:cs typeface="Trebuchet MS"/>
              </a:rPr>
              <a:t> juta</a:t>
            </a:r>
            <a:endParaRPr sz="975">
              <a:latin typeface="Trebuchet MS"/>
              <a:cs typeface="Trebuchet MS"/>
            </a:endParaRPr>
          </a:p>
          <a:p>
            <a:pPr algn="ctr">
              <a:spcBef>
                <a:spcPts val="767"/>
              </a:spcBef>
            </a:pPr>
            <a:r>
              <a:rPr sz="975" b="1" dirty="0">
                <a:latin typeface="Trebuchet MS"/>
                <a:cs typeface="Trebuchet MS"/>
              </a:rPr>
              <a:t>Ph</a:t>
            </a:r>
            <a:r>
              <a:rPr sz="975" b="1" spc="-16" dirty="0">
                <a:latin typeface="Trebuchet MS"/>
                <a:cs typeface="Trebuchet MS"/>
              </a:rPr>
              <a:t> </a:t>
            </a:r>
            <a:r>
              <a:rPr sz="975" b="1" dirty="0">
                <a:latin typeface="Trebuchet MS"/>
                <a:cs typeface="Trebuchet MS"/>
              </a:rPr>
              <a:t>Bruto</a:t>
            </a:r>
            <a:r>
              <a:rPr sz="975" b="1" spc="-24" dirty="0">
                <a:latin typeface="Trebuchet MS"/>
                <a:cs typeface="Trebuchet MS"/>
              </a:rPr>
              <a:t> </a:t>
            </a:r>
            <a:r>
              <a:rPr sz="975" b="1" dirty="0">
                <a:latin typeface="Trebuchet MS"/>
                <a:cs typeface="Trebuchet MS"/>
              </a:rPr>
              <a:t>diatas</a:t>
            </a:r>
            <a:r>
              <a:rPr sz="975" b="1" spc="-8" dirty="0">
                <a:latin typeface="Trebuchet MS"/>
                <a:cs typeface="Trebuchet MS"/>
              </a:rPr>
              <a:t> </a:t>
            </a:r>
            <a:r>
              <a:rPr sz="975" b="1" dirty="0">
                <a:latin typeface="Trebuchet MS"/>
                <a:cs typeface="Trebuchet MS"/>
              </a:rPr>
              <a:t>Rp50</a:t>
            </a:r>
            <a:r>
              <a:rPr sz="975" b="1" spc="-16" dirty="0">
                <a:latin typeface="Trebuchet MS"/>
                <a:cs typeface="Trebuchet MS"/>
              </a:rPr>
              <a:t> juta</a:t>
            </a:r>
            <a:endParaRPr sz="975">
              <a:latin typeface="Trebuchet MS"/>
              <a:cs typeface="Trebuchet MS"/>
            </a:endParaRPr>
          </a:p>
        </p:txBody>
      </p:sp>
      <p:pic>
        <p:nvPicPr>
          <p:cNvPr id="65" name="object 65"/>
          <p:cNvPicPr/>
          <p:nvPr/>
        </p:nvPicPr>
        <p:blipFill>
          <a:blip r:embed="rId6" cstate="print"/>
          <a:stretch>
            <a:fillRect/>
          </a:stretch>
        </p:blipFill>
        <p:spPr>
          <a:xfrm>
            <a:off x="7689533" y="3440143"/>
            <a:ext cx="1607867" cy="221028"/>
          </a:xfrm>
          <a:prstGeom prst="rect">
            <a:avLst/>
          </a:prstGeom>
        </p:spPr>
      </p:pic>
      <p:sp>
        <p:nvSpPr>
          <p:cNvPr id="66" name="object 66"/>
          <p:cNvSpPr txBox="1"/>
          <p:nvPr/>
        </p:nvSpPr>
        <p:spPr>
          <a:xfrm>
            <a:off x="7813977" y="3218290"/>
            <a:ext cx="1362591" cy="413094"/>
          </a:xfrm>
          <a:prstGeom prst="rect">
            <a:avLst/>
          </a:prstGeom>
        </p:spPr>
        <p:txBody>
          <a:bodyPr vert="horz" wrap="square" lIns="0" tIns="10319" rIns="0" bIns="0" rtlCol="0">
            <a:spAutoFit/>
          </a:bodyPr>
          <a:lstStyle/>
          <a:p>
            <a:pPr marL="10319">
              <a:spcBef>
                <a:spcPts val="81"/>
              </a:spcBef>
            </a:pPr>
            <a:r>
              <a:rPr sz="975" b="1" dirty="0">
                <a:latin typeface="Trebuchet MS"/>
                <a:cs typeface="Trebuchet MS"/>
              </a:rPr>
              <a:t>0%</a:t>
            </a:r>
            <a:r>
              <a:rPr sz="975" b="1" spc="-16" dirty="0">
                <a:latin typeface="Trebuchet MS"/>
                <a:cs typeface="Trebuchet MS"/>
              </a:rPr>
              <a:t> </a:t>
            </a:r>
            <a:r>
              <a:rPr sz="975" b="1" dirty="0">
                <a:latin typeface="Trebuchet MS"/>
                <a:cs typeface="Trebuchet MS"/>
              </a:rPr>
              <a:t>X</a:t>
            </a:r>
            <a:r>
              <a:rPr sz="975" b="1" spc="-4" dirty="0">
                <a:latin typeface="Trebuchet MS"/>
                <a:cs typeface="Trebuchet MS"/>
              </a:rPr>
              <a:t> </a:t>
            </a:r>
            <a:r>
              <a:rPr sz="975" b="1" spc="-8" dirty="0">
                <a:latin typeface="Trebuchet MS"/>
                <a:cs typeface="Trebuchet MS"/>
              </a:rPr>
              <a:t>Penghasilan</a:t>
            </a:r>
            <a:r>
              <a:rPr sz="975" b="1" dirty="0">
                <a:latin typeface="Trebuchet MS"/>
                <a:cs typeface="Trebuchet MS"/>
              </a:rPr>
              <a:t> </a:t>
            </a:r>
            <a:r>
              <a:rPr sz="975" b="1" spc="-8" dirty="0">
                <a:latin typeface="Trebuchet MS"/>
                <a:cs typeface="Trebuchet MS"/>
              </a:rPr>
              <a:t>Bruto</a:t>
            </a:r>
            <a:endParaRPr sz="975">
              <a:latin typeface="Trebuchet MS"/>
              <a:cs typeface="Trebuchet MS"/>
            </a:endParaRPr>
          </a:p>
          <a:p>
            <a:pPr marL="10319">
              <a:spcBef>
                <a:spcPts val="764"/>
              </a:spcBef>
            </a:pPr>
            <a:r>
              <a:rPr sz="975" b="1" dirty="0">
                <a:latin typeface="Trebuchet MS"/>
                <a:cs typeface="Trebuchet MS"/>
              </a:rPr>
              <a:t>5%</a:t>
            </a:r>
            <a:r>
              <a:rPr sz="975" b="1" spc="-16" dirty="0">
                <a:latin typeface="Trebuchet MS"/>
                <a:cs typeface="Trebuchet MS"/>
              </a:rPr>
              <a:t> </a:t>
            </a:r>
            <a:r>
              <a:rPr sz="975" b="1" dirty="0">
                <a:latin typeface="Trebuchet MS"/>
                <a:cs typeface="Trebuchet MS"/>
              </a:rPr>
              <a:t>X</a:t>
            </a:r>
            <a:r>
              <a:rPr sz="975" b="1" spc="-4" dirty="0">
                <a:latin typeface="Trebuchet MS"/>
                <a:cs typeface="Trebuchet MS"/>
              </a:rPr>
              <a:t> </a:t>
            </a:r>
            <a:r>
              <a:rPr sz="975" b="1" spc="-8" dirty="0">
                <a:latin typeface="Trebuchet MS"/>
                <a:cs typeface="Trebuchet MS"/>
              </a:rPr>
              <a:t>Penghasilan</a:t>
            </a:r>
            <a:r>
              <a:rPr sz="975" b="1" dirty="0">
                <a:latin typeface="Trebuchet MS"/>
                <a:cs typeface="Trebuchet MS"/>
              </a:rPr>
              <a:t> </a:t>
            </a:r>
            <a:r>
              <a:rPr sz="975" b="1" spc="-8" dirty="0">
                <a:latin typeface="Trebuchet MS"/>
                <a:cs typeface="Trebuchet MS"/>
              </a:rPr>
              <a:t>Bruto</a:t>
            </a:r>
            <a:endParaRPr sz="975">
              <a:latin typeface="Trebuchet MS"/>
              <a:cs typeface="Trebuchet MS"/>
            </a:endParaRPr>
          </a:p>
        </p:txBody>
      </p:sp>
      <p:grpSp>
        <p:nvGrpSpPr>
          <p:cNvPr id="67" name="object 67"/>
          <p:cNvGrpSpPr/>
          <p:nvPr/>
        </p:nvGrpSpPr>
        <p:grpSpPr>
          <a:xfrm>
            <a:off x="7331884" y="3434159"/>
            <a:ext cx="357545" cy="222885"/>
            <a:chOff x="9023857" y="3435350"/>
            <a:chExt cx="440055" cy="274320"/>
          </a:xfrm>
        </p:grpSpPr>
        <p:sp>
          <p:nvSpPr>
            <p:cNvPr id="68" name="object 68"/>
            <p:cNvSpPr/>
            <p:nvPr/>
          </p:nvSpPr>
          <p:spPr>
            <a:xfrm>
              <a:off x="9036557" y="3448050"/>
              <a:ext cx="414655" cy="248920"/>
            </a:xfrm>
            <a:custGeom>
              <a:avLst/>
              <a:gdLst/>
              <a:ahLst/>
              <a:cxnLst/>
              <a:rect l="l" t="t" r="r" b="b"/>
              <a:pathLst>
                <a:path w="414654" h="248920">
                  <a:moveTo>
                    <a:pt x="290322" y="0"/>
                  </a:moveTo>
                  <a:lnTo>
                    <a:pt x="290322" y="62102"/>
                  </a:lnTo>
                  <a:lnTo>
                    <a:pt x="0" y="62102"/>
                  </a:lnTo>
                  <a:lnTo>
                    <a:pt x="0" y="186308"/>
                  </a:lnTo>
                  <a:lnTo>
                    <a:pt x="290322" y="186308"/>
                  </a:lnTo>
                  <a:lnTo>
                    <a:pt x="290322" y="248412"/>
                  </a:lnTo>
                  <a:lnTo>
                    <a:pt x="414527" y="124205"/>
                  </a:lnTo>
                  <a:lnTo>
                    <a:pt x="290322" y="0"/>
                  </a:lnTo>
                  <a:close/>
                </a:path>
              </a:pathLst>
            </a:custGeom>
            <a:solidFill>
              <a:srgbClr val="FFFFFF"/>
            </a:solidFill>
          </p:spPr>
          <p:txBody>
            <a:bodyPr wrap="square" lIns="0" tIns="0" rIns="0" bIns="0" rtlCol="0"/>
            <a:lstStyle/>
            <a:p>
              <a:endParaRPr sz="1138"/>
            </a:p>
          </p:txBody>
        </p:sp>
        <p:sp>
          <p:nvSpPr>
            <p:cNvPr id="69" name="object 69"/>
            <p:cNvSpPr/>
            <p:nvPr/>
          </p:nvSpPr>
          <p:spPr>
            <a:xfrm>
              <a:off x="9036557" y="3448050"/>
              <a:ext cx="414655" cy="248920"/>
            </a:xfrm>
            <a:custGeom>
              <a:avLst/>
              <a:gdLst/>
              <a:ahLst/>
              <a:cxnLst/>
              <a:rect l="l" t="t" r="r" b="b"/>
              <a:pathLst>
                <a:path w="414654" h="248920">
                  <a:moveTo>
                    <a:pt x="0" y="62102"/>
                  </a:moveTo>
                  <a:lnTo>
                    <a:pt x="290322" y="62102"/>
                  </a:lnTo>
                  <a:lnTo>
                    <a:pt x="290322" y="0"/>
                  </a:lnTo>
                  <a:lnTo>
                    <a:pt x="414527" y="124205"/>
                  </a:lnTo>
                  <a:lnTo>
                    <a:pt x="290322" y="248412"/>
                  </a:lnTo>
                  <a:lnTo>
                    <a:pt x="290322" y="186308"/>
                  </a:lnTo>
                  <a:lnTo>
                    <a:pt x="0" y="186308"/>
                  </a:lnTo>
                  <a:lnTo>
                    <a:pt x="0" y="62102"/>
                  </a:lnTo>
                  <a:close/>
                </a:path>
              </a:pathLst>
            </a:custGeom>
            <a:ln w="25400">
              <a:solidFill>
                <a:srgbClr val="00AFEF"/>
              </a:solidFill>
            </a:ln>
          </p:spPr>
          <p:txBody>
            <a:bodyPr wrap="square" lIns="0" tIns="0" rIns="0" bIns="0" rtlCol="0"/>
            <a:lstStyle/>
            <a:p>
              <a:endParaRPr sz="1138"/>
            </a:p>
          </p:txBody>
        </p:sp>
      </p:grpSp>
      <p:pic>
        <p:nvPicPr>
          <p:cNvPr id="70" name="object 70"/>
          <p:cNvPicPr/>
          <p:nvPr/>
        </p:nvPicPr>
        <p:blipFill>
          <a:blip r:embed="rId2" cstate="print"/>
          <a:stretch>
            <a:fillRect/>
          </a:stretch>
        </p:blipFill>
        <p:spPr>
          <a:xfrm>
            <a:off x="439578" y="4225195"/>
            <a:ext cx="2625709" cy="864917"/>
          </a:xfrm>
          <a:prstGeom prst="rect">
            <a:avLst/>
          </a:prstGeom>
        </p:spPr>
      </p:pic>
      <p:sp>
        <p:nvSpPr>
          <p:cNvPr id="71" name="object 71"/>
          <p:cNvSpPr txBox="1"/>
          <p:nvPr/>
        </p:nvSpPr>
        <p:spPr>
          <a:xfrm>
            <a:off x="657841" y="4496681"/>
            <a:ext cx="2189639" cy="310502"/>
          </a:xfrm>
          <a:prstGeom prst="rect">
            <a:avLst/>
          </a:prstGeom>
        </p:spPr>
        <p:txBody>
          <a:bodyPr vert="horz" wrap="square" lIns="0" tIns="10319" rIns="0" bIns="0" rtlCol="0">
            <a:spAutoFit/>
          </a:bodyPr>
          <a:lstStyle/>
          <a:p>
            <a:pPr marL="717153" marR="4128" indent="-707350">
              <a:spcBef>
                <a:spcPts val="81"/>
              </a:spcBef>
            </a:pPr>
            <a:r>
              <a:rPr sz="975" spc="-8" dirty="0">
                <a:solidFill>
                  <a:srgbClr val="FFFFFF"/>
                </a:solidFill>
                <a:latin typeface="Trebuchet MS"/>
                <a:cs typeface="Trebuchet MS"/>
              </a:rPr>
              <a:t>Penghasilan</a:t>
            </a:r>
            <a:r>
              <a:rPr sz="975" spc="-45" dirty="0">
                <a:solidFill>
                  <a:srgbClr val="FFFFFF"/>
                </a:solidFill>
                <a:latin typeface="Trebuchet MS"/>
                <a:cs typeface="Trebuchet MS"/>
              </a:rPr>
              <a:t> </a:t>
            </a:r>
            <a:r>
              <a:rPr sz="975" dirty="0">
                <a:solidFill>
                  <a:srgbClr val="FFFFFF"/>
                </a:solidFill>
                <a:latin typeface="Trebuchet MS"/>
                <a:cs typeface="Trebuchet MS"/>
              </a:rPr>
              <a:t>Manfaat</a:t>
            </a:r>
            <a:r>
              <a:rPr sz="975" spc="-28" dirty="0">
                <a:solidFill>
                  <a:srgbClr val="FFFFFF"/>
                </a:solidFill>
                <a:latin typeface="Trebuchet MS"/>
                <a:cs typeface="Trebuchet MS"/>
              </a:rPr>
              <a:t> </a:t>
            </a:r>
            <a:r>
              <a:rPr sz="975" spc="-8" dirty="0">
                <a:solidFill>
                  <a:srgbClr val="FFFFFF"/>
                </a:solidFill>
                <a:latin typeface="Trebuchet MS"/>
                <a:cs typeface="Trebuchet MS"/>
              </a:rPr>
              <a:t>Pensiun,</a:t>
            </a:r>
            <a:r>
              <a:rPr sz="975" spc="-33" dirty="0">
                <a:solidFill>
                  <a:srgbClr val="FFFFFF"/>
                </a:solidFill>
                <a:latin typeface="Trebuchet MS"/>
                <a:cs typeface="Trebuchet MS"/>
              </a:rPr>
              <a:t> </a:t>
            </a:r>
            <a:r>
              <a:rPr sz="975" dirty="0">
                <a:solidFill>
                  <a:srgbClr val="FFFFFF"/>
                </a:solidFill>
                <a:latin typeface="Trebuchet MS"/>
                <a:cs typeface="Trebuchet MS"/>
              </a:rPr>
              <a:t>THT</a:t>
            </a:r>
            <a:r>
              <a:rPr sz="975" spc="-24" dirty="0">
                <a:solidFill>
                  <a:srgbClr val="FFFFFF"/>
                </a:solidFill>
                <a:latin typeface="Trebuchet MS"/>
                <a:cs typeface="Trebuchet MS"/>
              </a:rPr>
              <a:t> </a:t>
            </a:r>
            <a:r>
              <a:rPr sz="975" spc="-16" dirty="0">
                <a:solidFill>
                  <a:srgbClr val="FFFFFF"/>
                </a:solidFill>
                <a:latin typeface="Trebuchet MS"/>
                <a:cs typeface="Trebuchet MS"/>
              </a:rPr>
              <a:t>atau </a:t>
            </a:r>
            <a:r>
              <a:rPr sz="975" dirty="0">
                <a:solidFill>
                  <a:srgbClr val="FFFFFF"/>
                </a:solidFill>
                <a:latin typeface="Trebuchet MS"/>
                <a:cs typeface="Trebuchet MS"/>
              </a:rPr>
              <a:t>JHT</a:t>
            </a:r>
            <a:r>
              <a:rPr sz="975" spc="-37" dirty="0">
                <a:solidFill>
                  <a:srgbClr val="FFFFFF"/>
                </a:solidFill>
                <a:latin typeface="Trebuchet MS"/>
                <a:cs typeface="Trebuchet MS"/>
              </a:rPr>
              <a:t> </a:t>
            </a:r>
            <a:r>
              <a:rPr sz="975" spc="-8" dirty="0">
                <a:solidFill>
                  <a:srgbClr val="FFFFFF"/>
                </a:solidFill>
                <a:latin typeface="Trebuchet MS"/>
                <a:cs typeface="Trebuchet MS"/>
              </a:rPr>
              <a:t>Sekaligus</a:t>
            </a:r>
            <a:endParaRPr sz="975">
              <a:latin typeface="Trebuchet MS"/>
              <a:cs typeface="Trebuchet MS"/>
            </a:endParaRPr>
          </a:p>
        </p:txBody>
      </p:sp>
      <p:pic>
        <p:nvPicPr>
          <p:cNvPr id="72" name="object 72"/>
          <p:cNvPicPr/>
          <p:nvPr/>
        </p:nvPicPr>
        <p:blipFill>
          <a:blip r:embed="rId8" cstate="print"/>
          <a:stretch>
            <a:fillRect/>
          </a:stretch>
        </p:blipFill>
        <p:spPr>
          <a:xfrm>
            <a:off x="3364325" y="4134802"/>
            <a:ext cx="1855518" cy="1065514"/>
          </a:xfrm>
          <a:prstGeom prst="rect">
            <a:avLst/>
          </a:prstGeom>
        </p:spPr>
      </p:pic>
      <p:sp>
        <p:nvSpPr>
          <p:cNvPr id="73" name="object 73"/>
          <p:cNvSpPr txBox="1"/>
          <p:nvPr/>
        </p:nvSpPr>
        <p:spPr>
          <a:xfrm>
            <a:off x="3549444" y="4431838"/>
            <a:ext cx="1487448" cy="460543"/>
          </a:xfrm>
          <a:prstGeom prst="rect">
            <a:avLst/>
          </a:prstGeom>
        </p:spPr>
        <p:txBody>
          <a:bodyPr vert="horz" wrap="square" lIns="0" tIns="10319" rIns="0" bIns="0" rtlCol="0">
            <a:spAutoFit/>
          </a:bodyPr>
          <a:lstStyle/>
          <a:p>
            <a:pPr marL="9803" marR="4128" algn="ctr">
              <a:spcBef>
                <a:spcPts val="81"/>
              </a:spcBef>
            </a:pPr>
            <a:r>
              <a:rPr sz="975" b="1" spc="-8" dirty="0">
                <a:latin typeface="Trebuchet MS"/>
                <a:cs typeface="Trebuchet MS"/>
              </a:rPr>
              <a:t>Honorarium</a:t>
            </a:r>
            <a:r>
              <a:rPr sz="975" b="1" spc="-12" dirty="0">
                <a:latin typeface="Trebuchet MS"/>
                <a:cs typeface="Trebuchet MS"/>
              </a:rPr>
              <a:t> </a:t>
            </a:r>
            <a:r>
              <a:rPr sz="975" b="1" dirty="0">
                <a:latin typeface="Trebuchet MS"/>
                <a:cs typeface="Trebuchet MS"/>
              </a:rPr>
              <a:t>atau </a:t>
            </a:r>
            <a:r>
              <a:rPr sz="975" b="1" spc="-8" dirty="0">
                <a:latin typeface="Trebuchet MS"/>
                <a:cs typeface="Trebuchet MS"/>
              </a:rPr>
              <a:t>Imbalan </a:t>
            </a:r>
            <a:r>
              <a:rPr sz="975" b="1" dirty="0">
                <a:latin typeface="Trebuchet MS"/>
                <a:cs typeface="Trebuchet MS"/>
              </a:rPr>
              <a:t>Lain</a:t>
            </a:r>
            <a:r>
              <a:rPr sz="975" b="1" spc="-4" dirty="0">
                <a:latin typeface="Trebuchet MS"/>
                <a:cs typeface="Trebuchet MS"/>
              </a:rPr>
              <a:t> </a:t>
            </a:r>
            <a:r>
              <a:rPr sz="975" b="1" spc="-8" dirty="0">
                <a:latin typeface="Trebuchet MS"/>
                <a:cs typeface="Trebuchet MS"/>
              </a:rPr>
              <a:t>Beban</a:t>
            </a:r>
            <a:r>
              <a:rPr sz="975" b="1" spc="-57" dirty="0">
                <a:latin typeface="Trebuchet MS"/>
                <a:cs typeface="Trebuchet MS"/>
              </a:rPr>
              <a:t> </a:t>
            </a:r>
            <a:r>
              <a:rPr sz="975" b="1" dirty="0">
                <a:latin typeface="Trebuchet MS"/>
                <a:cs typeface="Trebuchet MS"/>
              </a:rPr>
              <a:t>APBN</a:t>
            </a:r>
            <a:r>
              <a:rPr sz="975" b="1" spc="-12" dirty="0">
                <a:latin typeface="Trebuchet MS"/>
                <a:cs typeface="Trebuchet MS"/>
              </a:rPr>
              <a:t> </a:t>
            </a:r>
            <a:r>
              <a:rPr sz="975" b="1" spc="-16" dirty="0">
                <a:latin typeface="Trebuchet MS"/>
                <a:cs typeface="Trebuchet MS"/>
              </a:rPr>
              <a:t>atau APBD</a:t>
            </a:r>
            <a:endParaRPr sz="975">
              <a:latin typeface="Trebuchet MS"/>
              <a:cs typeface="Trebuchet MS"/>
            </a:endParaRPr>
          </a:p>
        </p:txBody>
      </p:sp>
      <p:grpSp>
        <p:nvGrpSpPr>
          <p:cNvPr id="74" name="object 74"/>
          <p:cNvGrpSpPr/>
          <p:nvPr/>
        </p:nvGrpSpPr>
        <p:grpSpPr>
          <a:xfrm>
            <a:off x="3063636" y="4292039"/>
            <a:ext cx="6257290" cy="721797"/>
            <a:chOff x="3770629" y="4491202"/>
            <a:chExt cx="7701280" cy="888365"/>
          </a:xfrm>
        </p:grpSpPr>
        <p:sp>
          <p:nvSpPr>
            <p:cNvPr id="75" name="object 75"/>
            <p:cNvSpPr/>
            <p:nvPr/>
          </p:nvSpPr>
          <p:spPr>
            <a:xfrm>
              <a:off x="3783329" y="4746497"/>
              <a:ext cx="353695" cy="401320"/>
            </a:xfrm>
            <a:custGeom>
              <a:avLst/>
              <a:gdLst/>
              <a:ahLst/>
              <a:cxnLst/>
              <a:rect l="l" t="t" r="r" b="b"/>
              <a:pathLst>
                <a:path w="353695" h="401320">
                  <a:moveTo>
                    <a:pt x="176784" y="0"/>
                  </a:moveTo>
                  <a:lnTo>
                    <a:pt x="176784" y="100202"/>
                  </a:lnTo>
                  <a:lnTo>
                    <a:pt x="0" y="100202"/>
                  </a:lnTo>
                  <a:lnTo>
                    <a:pt x="0" y="300608"/>
                  </a:lnTo>
                  <a:lnTo>
                    <a:pt x="176784" y="300608"/>
                  </a:lnTo>
                  <a:lnTo>
                    <a:pt x="176784" y="400812"/>
                  </a:lnTo>
                  <a:lnTo>
                    <a:pt x="353568" y="200406"/>
                  </a:lnTo>
                  <a:lnTo>
                    <a:pt x="176784" y="0"/>
                  </a:lnTo>
                  <a:close/>
                </a:path>
              </a:pathLst>
            </a:custGeom>
            <a:solidFill>
              <a:srgbClr val="FFFFFF"/>
            </a:solidFill>
          </p:spPr>
          <p:txBody>
            <a:bodyPr wrap="square" lIns="0" tIns="0" rIns="0" bIns="0" rtlCol="0"/>
            <a:lstStyle/>
            <a:p>
              <a:endParaRPr sz="1138"/>
            </a:p>
          </p:txBody>
        </p:sp>
        <p:sp>
          <p:nvSpPr>
            <p:cNvPr id="76" name="object 76"/>
            <p:cNvSpPr/>
            <p:nvPr/>
          </p:nvSpPr>
          <p:spPr>
            <a:xfrm>
              <a:off x="3783329" y="4746497"/>
              <a:ext cx="353695" cy="401320"/>
            </a:xfrm>
            <a:custGeom>
              <a:avLst/>
              <a:gdLst/>
              <a:ahLst/>
              <a:cxnLst/>
              <a:rect l="l" t="t" r="r" b="b"/>
              <a:pathLst>
                <a:path w="353695" h="401320">
                  <a:moveTo>
                    <a:pt x="0" y="100202"/>
                  </a:moveTo>
                  <a:lnTo>
                    <a:pt x="176784" y="100202"/>
                  </a:lnTo>
                  <a:lnTo>
                    <a:pt x="176784" y="0"/>
                  </a:lnTo>
                  <a:lnTo>
                    <a:pt x="353568" y="200406"/>
                  </a:lnTo>
                  <a:lnTo>
                    <a:pt x="176784" y="400812"/>
                  </a:lnTo>
                  <a:lnTo>
                    <a:pt x="176784" y="300608"/>
                  </a:lnTo>
                  <a:lnTo>
                    <a:pt x="0" y="300608"/>
                  </a:lnTo>
                  <a:lnTo>
                    <a:pt x="0" y="100202"/>
                  </a:lnTo>
                  <a:close/>
                </a:path>
              </a:pathLst>
            </a:custGeom>
            <a:ln w="25400">
              <a:solidFill>
                <a:srgbClr val="00AFEF"/>
              </a:solidFill>
            </a:ln>
          </p:spPr>
          <p:txBody>
            <a:bodyPr wrap="square" lIns="0" tIns="0" rIns="0" bIns="0" rtlCol="0"/>
            <a:lstStyle/>
            <a:p>
              <a:endParaRPr sz="1138"/>
            </a:p>
          </p:txBody>
        </p:sp>
        <p:pic>
          <p:nvPicPr>
            <p:cNvPr id="77" name="object 77"/>
            <p:cNvPicPr/>
            <p:nvPr/>
          </p:nvPicPr>
          <p:blipFill>
            <a:blip r:embed="rId4" cstate="print"/>
            <a:stretch>
              <a:fillRect/>
            </a:stretch>
          </p:blipFill>
          <p:spPr>
            <a:xfrm>
              <a:off x="9494520" y="4491202"/>
              <a:ext cx="1977389" cy="273583"/>
            </a:xfrm>
            <a:prstGeom prst="rect">
              <a:avLst/>
            </a:prstGeom>
          </p:spPr>
        </p:pic>
        <p:sp>
          <p:nvSpPr>
            <p:cNvPr id="78" name="object 78"/>
            <p:cNvSpPr/>
            <p:nvPr/>
          </p:nvSpPr>
          <p:spPr>
            <a:xfrm>
              <a:off x="6432041" y="4505706"/>
              <a:ext cx="414655" cy="248920"/>
            </a:xfrm>
            <a:custGeom>
              <a:avLst/>
              <a:gdLst/>
              <a:ahLst/>
              <a:cxnLst/>
              <a:rect l="l" t="t" r="r" b="b"/>
              <a:pathLst>
                <a:path w="414654" h="248920">
                  <a:moveTo>
                    <a:pt x="290322" y="0"/>
                  </a:moveTo>
                  <a:lnTo>
                    <a:pt x="290322" y="62103"/>
                  </a:lnTo>
                  <a:lnTo>
                    <a:pt x="0" y="62103"/>
                  </a:lnTo>
                  <a:lnTo>
                    <a:pt x="0" y="186309"/>
                  </a:lnTo>
                  <a:lnTo>
                    <a:pt x="290322" y="186309"/>
                  </a:lnTo>
                  <a:lnTo>
                    <a:pt x="290322" y="248412"/>
                  </a:lnTo>
                  <a:lnTo>
                    <a:pt x="414528" y="124206"/>
                  </a:lnTo>
                  <a:lnTo>
                    <a:pt x="290322" y="0"/>
                  </a:lnTo>
                  <a:close/>
                </a:path>
              </a:pathLst>
            </a:custGeom>
            <a:solidFill>
              <a:srgbClr val="FFFFFF"/>
            </a:solidFill>
          </p:spPr>
          <p:txBody>
            <a:bodyPr wrap="square" lIns="0" tIns="0" rIns="0" bIns="0" rtlCol="0"/>
            <a:lstStyle/>
            <a:p>
              <a:endParaRPr sz="1138"/>
            </a:p>
          </p:txBody>
        </p:sp>
        <p:sp>
          <p:nvSpPr>
            <p:cNvPr id="79" name="object 79"/>
            <p:cNvSpPr/>
            <p:nvPr/>
          </p:nvSpPr>
          <p:spPr>
            <a:xfrm>
              <a:off x="6432041" y="4505706"/>
              <a:ext cx="414655" cy="248920"/>
            </a:xfrm>
            <a:custGeom>
              <a:avLst/>
              <a:gdLst/>
              <a:ahLst/>
              <a:cxnLst/>
              <a:rect l="l" t="t" r="r" b="b"/>
              <a:pathLst>
                <a:path w="414654" h="248920">
                  <a:moveTo>
                    <a:pt x="0" y="62103"/>
                  </a:moveTo>
                  <a:lnTo>
                    <a:pt x="290322" y="62103"/>
                  </a:lnTo>
                  <a:lnTo>
                    <a:pt x="290322" y="0"/>
                  </a:lnTo>
                  <a:lnTo>
                    <a:pt x="414528" y="124206"/>
                  </a:lnTo>
                  <a:lnTo>
                    <a:pt x="290322" y="248412"/>
                  </a:lnTo>
                  <a:lnTo>
                    <a:pt x="290322" y="186309"/>
                  </a:lnTo>
                  <a:lnTo>
                    <a:pt x="0" y="186309"/>
                  </a:lnTo>
                  <a:lnTo>
                    <a:pt x="0" y="62103"/>
                  </a:lnTo>
                  <a:close/>
                </a:path>
              </a:pathLst>
            </a:custGeom>
            <a:ln w="25400">
              <a:solidFill>
                <a:srgbClr val="00AFEF"/>
              </a:solidFill>
            </a:ln>
          </p:spPr>
          <p:txBody>
            <a:bodyPr wrap="square" lIns="0" tIns="0" rIns="0" bIns="0" rtlCol="0"/>
            <a:lstStyle/>
            <a:p>
              <a:endParaRPr sz="1138"/>
            </a:p>
          </p:txBody>
        </p:sp>
        <p:pic>
          <p:nvPicPr>
            <p:cNvPr id="80" name="object 80"/>
            <p:cNvPicPr/>
            <p:nvPr/>
          </p:nvPicPr>
          <p:blipFill>
            <a:blip r:embed="rId9" cstate="print"/>
            <a:stretch>
              <a:fillRect/>
            </a:stretch>
          </p:blipFill>
          <p:spPr>
            <a:xfrm>
              <a:off x="6850379" y="4491202"/>
              <a:ext cx="2209037" cy="273583"/>
            </a:xfrm>
            <a:prstGeom prst="rect">
              <a:avLst/>
            </a:prstGeom>
          </p:spPr>
        </p:pic>
        <p:sp>
          <p:nvSpPr>
            <p:cNvPr id="81" name="object 81"/>
            <p:cNvSpPr/>
            <p:nvPr/>
          </p:nvSpPr>
          <p:spPr>
            <a:xfrm>
              <a:off x="9067038" y="4505706"/>
              <a:ext cx="414655" cy="248920"/>
            </a:xfrm>
            <a:custGeom>
              <a:avLst/>
              <a:gdLst/>
              <a:ahLst/>
              <a:cxnLst/>
              <a:rect l="l" t="t" r="r" b="b"/>
              <a:pathLst>
                <a:path w="414654" h="248920">
                  <a:moveTo>
                    <a:pt x="290321" y="0"/>
                  </a:moveTo>
                  <a:lnTo>
                    <a:pt x="290321" y="62103"/>
                  </a:lnTo>
                  <a:lnTo>
                    <a:pt x="0" y="62103"/>
                  </a:lnTo>
                  <a:lnTo>
                    <a:pt x="0" y="186309"/>
                  </a:lnTo>
                  <a:lnTo>
                    <a:pt x="290321" y="186309"/>
                  </a:lnTo>
                  <a:lnTo>
                    <a:pt x="290321" y="248412"/>
                  </a:lnTo>
                  <a:lnTo>
                    <a:pt x="414527" y="124206"/>
                  </a:lnTo>
                  <a:lnTo>
                    <a:pt x="290321" y="0"/>
                  </a:lnTo>
                  <a:close/>
                </a:path>
              </a:pathLst>
            </a:custGeom>
            <a:solidFill>
              <a:srgbClr val="FFFFFF"/>
            </a:solidFill>
          </p:spPr>
          <p:txBody>
            <a:bodyPr wrap="square" lIns="0" tIns="0" rIns="0" bIns="0" rtlCol="0"/>
            <a:lstStyle/>
            <a:p>
              <a:endParaRPr sz="1138"/>
            </a:p>
          </p:txBody>
        </p:sp>
        <p:sp>
          <p:nvSpPr>
            <p:cNvPr id="82" name="object 82"/>
            <p:cNvSpPr/>
            <p:nvPr/>
          </p:nvSpPr>
          <p:spPr>
            <a:xfrm>
              <a:off x="9067038" y="4505706"/>
              <a:ext cx="414655" cy="248920"/>
            </a:xfrm>
            <a:custGeom>
              <a:avLst/>
              <a:gdLst/>
              <a:ahLst/>
              <a:cxnLst/>
              <a:rect l="l" t="t" r="r" b="b"/>
              <a:pathLst>
                <a:path w="414654" h="248920">
                  <a:moveTo>
                    <a:pt x="0" y="62103"/>
                  </a:moveTo>
                  <a:lnTo>
                    <a:pt x="290321" y="62103"/>
                  </a:lnTo>
                  <a:lnTo>
                    <a:pt x="290321" y="0"/>
                  </a:lnTo>
                  <a:lnTo>
                    <a:pt x="414527" y="124206"/>
                  </a:lnTo>
                  <a:lnTo>
                    <a:pt x="290321" y="248412"/>
                  </a:lnTo>
                  <a:lnTo>
                    <a:pt x="290321" y="186309"/>
                  </a:lnTo>
                  <a:lnTo>
                    <a:pt x="0" y="186309"/>
                  </a:lnTo>
                  <a:lnTo>
                    <a:pt x="0" y="62103"/>
                  </a:lnTo>
                  <a:close/>
                </a:path>
              </a:pathLst>
            </a:custGeom>
            <a:ln w="25400">
              <a:solidFill>
                <a:srgbClr val="00AFEF"/>
              </a:solidFill>
            </a:ln>
          </p:spPr>
          <p:txBody>
            <a:bodyPr wrap="square" lIns="0" tIns="0" rIns="0" bIns="0" rtlCol="0"/>
            <a:lstStyle/>
            <a:p>
              <a:endParaRPr sz="1138"/>
            </a:p>
          </p:txBody>
        </p:sp>
        <p:sp>
          <p:nvSpPr>
            <p:cNvPr id="83" name="object 83"/>
            <p:cNvSpPr/>
            <p:nvPr/>
          </p:nvSpPr>
          <p:spPr>
            <a:xfrm>
              <a:off x="6432041" y="4808981"/>
              <a:ext cx="414655" cy="248920"/>
            </a:xfrm>
            <a:custGeom>
              <a:avLst/>
              <a:gdLst/>
              <a:ahLst/>
              <a:cxnLst/>
              <a:rect l="l" t="t" r="r" b="b"/>
              <a:pathLst>
                <a:path w="414654" h="248920">
                  <a:moveTo>
                    <a:pt x="290322" y="0"/>
                  </a:moveTo>
                  <a:lnTo>
                    <a:pt x="290322" y="62103"/>
                  </a:lnTo>
                  <a:lnTo>
                    <a:pt x="0" y="62103"/>
                  </a:lnTo>
                  <a:lnTo>
                    <a:pt x="0" y="186309"/>
                  </a:lnTo>
                  <a:lnTo>
                    <a:pt x="290322" y="186309"/>
                  </a:lnTo>
                  <a:lnTo>
                    <a:pt x="290322" y="248412"/>
                  </a:lnTo>
                  <a:lnTo>
                    <a:pt x="414528" y="124206"/>
                  </a:lnTo>
                  <a:lnTo>
                    <a:pt x="290322" y="0"/>
                  </a:lnTo>
                  <a:close/>
                </a:path>
              </a:pathLst>
            </a:custGeom>
            <a:solidFill>
              <a:srgbClr val="FFFFFF"/>
            </a:solidFill>
          </p:spPr>
          <p:txBody>
            <a:bodyPr wrap="square" lIns="0" tIns="0" rIns="0" bIns="0" rtlCol="0"/>
            <a:lstStyle/>
            <a:p>
              <a:endParaRPr sz="1138"/>
            </a:p>
          </p:txBody>
        </p:sp>
        <p:sp>
          <p:nvSpPr>
            <p:cNvPr id="84" name="object 84"/>
            <p:cNvSpPr/>
            <p:nvPr/>
          </p:nvSpPr>
          <p:spPr>
            <a:xfrm>
              <a:off x="6432041" y="4808981"/>
              <a:ext cx="414655" cy="248920"/>
            </a:xfrm>
            <a:custGeom>
              <a:avLst/>
              <a:gdLst/>
              <a:ahLst/>
              <a:cxnLst/>
              <a:rect l="l" t="t" r="r" b="b"/>
              <a:pathLst>
                <a:path w="414654" h="248920">
                  <a:moveTo>
                    <a:pt x="0" y="62103"/>
                  </a:moveTo>
                  <a:lnTo>
                    <a:pt x="290322" y="62103"/>
                  </a:lnTo>
                  <a:lnTo>
                    <a:pt x="290322" y="0"/>
                  </a:lnTo>
                  <a:lnTo>
                    <a:pt x="414528" y="124206"/>
                  </a:lnTo>
                  <a:lnTo>
                    <a:pt x="290322" y="248412"/>
                  </a:lnTo>
                  <a:lnTo>
                    <a:pt x="290322" y="186309"/>
                  </a:lnTo>
                  <a:lnTo>
                    <a:pt x="0" y="186309"/>
                  </a:lnTo>
                  <a:lnTo>
                    <a:pt x="0" y="62103"/>
                  </a:lnTo>
                  <a:close/>
                </a:path>
              </a:pathLst>
            </a:custGeom>
            <a:ln w="25400">
              <a:solidFill>
                <a:srgbClr val="00AFEF"/>
              </a:solidFill>
            </a:ln>
          </p:spPr>
          <p:txBody>
            <a:bodyPr wrap="square" lIns="0" tIns="0" rIns="0" bIns="0" rtlCol="0"/>
            <a:lstStyle/>
            <a:p>
              <a:endParaRPr sz="1138"/>
            </a:p>
          </p:txBody>
        </p:sp>
        <p:pic>
          <p:nvPicPr>
            <p:cNvPr id="85" name="object 85"/>
            <p:cNvPicPr/>
            <p:nvPr/>
          </p:nvPicPr>
          <p:blipFill>
            <a:blip r:embed="rId9" cstate="print"/>
            <a:stretch>
              <a:fillRect/>
            </a:stretch>
          </p:blipFill>
          <p:spPr>
            <a:xfrm>
              <a:off x="6850379" y="4794465"/>
              <a:ext cx="2209037" cy="272072"/>
            </a:xfrm>
            <a:prstGeom prst="rect">
              <a:avLst/>
            </a:prstGeom>
          </p:spPr>
        </p:pic>
        <p:pic>
          <p:nvPicPr>
            <p:cNvPr id="86" name="object 86"/>
            <p:cNvPicPr/>
            <p:nvPr/>
          </p:nvPicPr>
          <p:blipFill>
            <a:blip r:embed="rId4" cstate="print"/>
            <a:stretch>
              <a:fillRect/>
            </a:stretch>
          </p:blipFill>
          <p:spPr>
            <a:xfrm>
              <a:off x="9494520" y="4794465"/>
              <a:ext cx="1977389" cy="272072"/>
            </a:xfrm>
            <a:prstGeom prst="rect">
              <a:avLst/>
            </a:prstGeom>
          </p:spPr>
        </p:pic>
        <p:sp>
          <p:nvSpPr>
            <p:cNvPr id="87" name="object 87"/>
            <p:cNvSpPr/>
            <p:nvPr/>
          </p:nvSpPr>
          <p:spPr>
            <a:xfrm>
              <a:off x="9067038" y="4799838"/>
              <a:ext cx="414655" cy="247015"/>
            </a:xfrm>
            <a:custGeom>
              <a:avLst/>
              <a:gdLst/>
              <a:ahLst/>
              <a:cxnLst/>
              <a:rect l="l" t="t" r="r" b="b"/>
              <a:pathLst>
                <a:path w="414654" h="247014">
                  <a:moveTo>
                    <a:pt x="291083" y="0"/>
                  </a:moveTo>
                  <a:lnTo>
                    <a:pt x="291083" y="61722"/>
                  </a:lnTo>
                  <a:lnTo>
                    <a:pt x="0" y="61722"/>
                  </a:lnTo>
                  <a:lnTo>
                    <a:pt x="0" y="185166"/>
                  </a:lnTo>
                  <a:lnTo>
                    <a:pt x="291083" y="185166"/>
                  </a:lnTo>
                  <a:lnTo>
                    <a:pt x="291083" y="246887"/>
                  </a:lnTo>
                  <a:lnTo>
                    <a:pt x="414527" y="123443"/>
                  </a:lnTo>
                  <a:lnTo>
                    <a:pt x="291083" y="0"/>
                  </a:lnTo>
                  <a:close/>
                </a:path>
              </a:pathLst>
            </a:custGeom>
            <a:solidFill>
              <a:srgbClr val="FFFFFF"/>
            </a:solidFill>
          </p:spPr>
          <p:txBody>
            <a:bodyPr wrap="square" lIns="0" tIns="0" rIns="0" bIns="0" rtlCol="0"/>
            <a:lstStyle/>
            <a:p>
              <a:endParaRPr sz="1138"/>
            </a:p>
          </p:txBody>
        </p:sp>
        <p:sp>
          <p:nvSpPr>
            <p:cNvPr id="88" name="object 88"/>
            <p:cNvSpPr/>
            <p:nvPr/>
          </p:nvSpPr>
          <p:spPr>
            <a:xfrm>
              <a:off x="9067038" y="4799838"/>
              <a:ext cx="414655" cy="247015"/>
            </a:xfrm>
            <a:custGeom>
              <a:avLst/>
              <a:gdLst/>
              <a:ahLst/>
              <a:cxnLst/>
              <a:rect l="l" t="t" r="r" b="b"/>
              <a:pathLst>
                <a:path w="414654" h="247014">
                  <a:moveTo>
                    <a:pt x="0" y="61722"/>
                  </a:moveTo>
                  <a:lnTo>
                    <a:pt x="291083" y="61722"/>
                  </a:lnTo>
                  <a:lnTo>
                    <a:pt x="291083" y="0"/>
                  </a:lnTo>
                  <a:lnTo>
                    <a:pt x="414527" y="123443"/>
                  </a:lnTo>
                  <a:lnTo>
                    <a:pt x="291083" y="246887"/>
                  </a:lnTo>
                  <a:lnTo>
                    <a:pt x="291083" y="185166"/>
                  </a:lnTo>
                  <a:lnTo>
                    <a:pt x="0" y="185166"/>
                  </a:lnTo>
                  <a:lnTo>
                    <a:pt x="0" y="61722"/>
                  </a:lnTo>
                  <a:close/>
                </a:path>
              </a:pathLst>
            </a:custGeom>
            <a:ln w="25400">
              <a:solidFill>
                <a:srgbClr val="00AFEF"/>
              </a:solidFill>
            </a:ln>
          </p:spPr>
          <p:txBody>
            <a:bodyPr wrap="square" lIns="0" tIns="0" rIns="0" bIns="0" rtlCol="0"/>
            <a:lstStyle/>
            <a:p>
              <a:endParaRPr sz="1138"/>
            </a:p>
          </p:txBody>
        </p:sp>
        <p:sp>
          <p:nvSpPr>
            <p:cNvPr id="89" name="object 89"/>
            <p:cNvSpPr/>
            <p:nvPr/>
          </p:nvSpPr>
          <p:spPr>
            <a:xfrm>
              <a:off x="6432041" y="5118354"/>
              <a:ext cx="414655" cy="248920"/>
            </a:xfrm>
            <a:custGeom>
              <a:avLst/>
              <a:gdLst/>
              <a:ahLst/>
              <a:cxnLst/>
              <a:rect l="l" t="t" r="r" b="b"/>
              <a:pathLst>
                <a:path w="414654" h="248920">
                  <a:moveTo>
                    <a:pt x="290322" y="0"/>
                  </a:moveTo>
                  <a:lnTo>
                    <a:pt x="290322" y="62103"/>
                  </a:lnTo>
                  <a:lnTo>
                    <a:pt x="0" y="62103"/>
                  </a:lnTo>
                  <a:lnTo>
                    <a:pt x="0" y="186309"/>
                  </a:lnTo>
                  <a:lnTo>
                    <a:pt x="290322" y="186309"/>
                  </a:lnTo>
                  <a:lnTo>
                    <a:pt x="290322" y="248412"/>
                  </a:lnTo>
                  <a:lnTo>
                    <a:pt x="414528" y="124206"/>
                  </a:lnTo>
                  <a:lnTo>
                    <a:pt x="290322" y="0"/>
                  </a:lnTo>
                  <a:close/>
                </a:path>
              </a:pathLst>
            </a:custGeom>
            <a:solidFill>
              <a:srgbClr val="FFFFFF"/>
            </a:solidFill>
          </p:spPr>
          <p:txBody>
            <a:bodyPr wrap="square" lIns="0" tIns="0" rIns="0" bIns="0" rtlCol="0"/>
            <a:lstStyle/>
            <a:p>
              <a:endParaRPr sz="1138"/>
            </a:p>
          </p:txBody>
        </p:sp>
        <p:sp>
          <p:nvSpPr>
            <p:cNvPr id="90" name="object 90"/>
            <p:cNvSpPr/>
            <p:nvPr/>
          </p:nvSpPr>
          <p:spPr>
            <a:xfrm>
              <a:off x="6432041" y="5118354"/>
              <a:ext cx="414655" cy="248920"/>
            </a:xfrm>
            <a:custGeom>
              <a:avLst/>
              <a:gdLst/>
              <a:ahLst/>
              <a:cxnLst/>
              <a:rect l="l" t="t" r="r" b="b"/>
              <a:pathLst>
                <a:path w="414654" h="248920">
                  <a:moveTo>
                    <a:pt x="0" y="62103"/>
                  </a:moveTo>
                  <a:lnTo>
                    <a:pt x="290322" y="62103"/>
                  </a:lnTo>
                  <a:lnTo>
                    <a:pt x="290322" y="0"/>
                  </a:lnTo>
                  <a:lnTo>
                    <a:pt x="414528" y="124206"/>
                  </a:lnTo>
                  <a:lnTo>
                    <a:pt x="290322" y="248412"/>
                  </a:lnTo>
                  <a:lnTo>
                    <a:pt x="290322" y="186309"/>
                  </a:lnTo>
                  <a:lnTo>
                    <a:pt x="0" y="186309"/>
                  </a:lnTo>
                  <a:lnTo>
                    <a:pt x="0" y="62103"/>
                  </a:lnTo>
                  <a:close/>
                </a:path>
              </a:pathLst>
            </a:custGeom>
            <a:ln w="25400">
              <a:solidFill>
                <a:srgbClr val="00AFEF"/>
              </a:solidFill>
            </a:ln>
          </p:spPr>
          <p:txBody>
            <a:bodyPr wrap="square" lIns="0" tIns="0" rIns="0" bIns="0" rtlCol="0"/>
            <a:lstStyle/>
            <a:p>
              <a:endParaRPr sz="1138"/>
            </a:p>
          </p:txBody>
        </p:sp>
        <p:pic>
          <p:nvPicPr>
            <p:cNvPr id="91" name="object 91"/>
            <p:cNvPicPr/>
            <p:nvPr/>
          </p:nvPicPr>
          <p:blipFill>
            <a:blip r:embed="rId9" cstate="print"/>
            <a:stretch>
              <a:fillRect/>
            </a:stretch>
          </p:blipFill>
          <p:spPr>
            <a:xfrm>
              <a:off x="6850379" y="5103837"/>
              <a:ext cx="2209037" cy="272072"/>
            </a:xfrm>
            <a:prstGeom prst="rect">
              <a:avLst/>
            </a:prstGeom>
          </p:spPr>
        </p:pic>
      </p:grpSp>
      <p:sp>
        <p:nvSpPr>
          <p:cNvPr id="92" name="object 92"/>
          <p:cNvSpPr txBox="1"/>
          <p:nvPr/>
        </p:nvSpPr>
        <p:spPr>
          <a:xfrm>
            <a:off x="5938234" y="4316619"/>
            <a:ext cx="1051997" cy="638027"/>
          </a:xfrm>
          <a:prstGeom prst="rect">
            <a:avLst/>
          </a:prstGeom>
        </p:spPr>
        <p:txBody>
          <a:bodyPr vert="horz" wrap="square" lIns="0" tIns="10319" rIns="0" bIns="0" rtlCol="0">
            <a:spAutoFit/>
          </a:bodyPr>
          <a:lstStyle/>
          <a:p>
            <a:pPr algn="ctr">
              <a:spcBef>
                <a:spcPts val="81"/>
              </a:spcBef>
            </a:pPr>
            <a:r>
              <a:rPr sz="975" b="1" dirty="0">
                <a:latin typeface="Trebuchet MS"/>
                <a:cs typeface="Trebuchet MS"/>
              </a:rPr>
              <a:t>Ph</a:t>
            </a:r>
            <a:r>
              <a:rPr sz="975" b="1" spc="-12" dirty="0">
                <a:latin typeface="Trebuchet MS"/>
                <a:cs typeface="Trebuchet MS"/>
              </a:rPr>
              <a:t> </a:t>
            </a:r>
            <a:r>
              <a:rPr sz="975" b="1" dirty="0">
                <a:latin typeface="Trebuchet MS"/>
                <a:cs typeface="Trebuchet MS"/>
              </a:rPr>
              <a:t>Bruto</a:t>
            </a:r>
            <a:r>
              <a:rPr sz="975" b="1" spc="-24" dirty="0">
                <a:latin typeface="Trebuchet MS"/>
                <a:cs typeface="Trebuchet MS"/>
              </a:rPr>
              <a:t> </a:t>
            </a:r>
            <a:r>
              <a:rPr sz="975" b="1" dirty="0">
                <a:latin typeface="Trebuchet MS"/>
                <a:cs typeface="Trebuchet MS"/>
              </a:rPr>
              <a:t>Gol</a:t>
            </a:r>
            <a:r>
              <a:rPr sz="975" b="1" spc="-12" dirty="0">
                <a:latin typeface="Trebuchet MS"/>
                <a:cs typeface="Trebuchet MS"/>
              </a:rPr>
              <a:t> </a:t>
            </a:r>
            <a:r>
              <a:rPr sz="975" b="1" dirty="0">
                <a:latin typeface="Trebuchet MS"/>
                <a:cs typeface="Trebuchet MS"/>
              </a:rPr>
              <a:t>I</a:t>
            </a:r>
            <a:r>
              <a:rPr sz="975" b="1" spc="-12" dirty="0">
                <a:latin typeface="Trebuchet MS"/>
                <a:cs typeface="Trebuchet MS"/>
              </a:rPr>
              <a:t> </a:t>
            </a:r>
            <a:r>
              <a:rPr sz="975" b="1" dirty="0">
                <a:latin typeface="Trebuchet MS"/>
                <a:cs typeface="Trebuchet MS"/>
              </a:rPr>
              <a:t>&amp;</a:t>
            </a:r>
            <a:r>
              <a:rPr sz="975" b="1" spc="-8" dirty="0">
                <a:latin typeface="Trebuchet MS"/>
                <a:cs typeface="Trebuchet MS"/>
              </a:rPr>
              <a:t> </a:t>
            </a:r>
            <a:r>
              <a:rPr sz="975" b="1" spc="-20" dirty="0">
                <a:latin typeface="Trebuchet MS"/>
                <a:cs typeface="Trebuchet MS"/>
              </a:rPr>
              <a:t>II</a:t>
            </a:r>
            <a:endParaRPr sz="975">
              <a:latin typeface="Trebuchet MS"/>
              <a:cs typeface="Trebuchet MS"/>
            </a:endParaRPr>
          </a:p>
          <a:p>
            <a:pPr marL="88225" marR="79970" indent="-1032" algn="ctr">
              <a:lnSpc>
                <a:spcPts val="1983"/>
              </a:lnSpc>
              <a:spcBef>
                <a:spcPts val="33"/>
              </a:spcBef>
            </a:pPr>
            <a:r>
              <a:rPr sz="975" b="1" dirty="0">
                <a:latin typeface="Trebuchet MS"/>
                <a:cs typeface="Trebuchet MS"/>
              </a:rPr>
              <a:t>Ph</a:t>
            </a:r>
            <a:r>
              <a:rPr sz="975" b="1" spc="-12" dirty="0">
                <a:latin typeface="Trebuchet MS"/>
                <a:cs typeface="Trebuchet MS"/>
              </a:rPr>
              <a:t> </a:t>
            </a:r>
            <a:r>
              <a:rPr sz="975" b="1" dirty="0">
                <a:latin typeface="Trebuchet MS"/>
                <a:cs typeface="Trebuchet MS"/>
              </a:rPr>
              <a:t>Bruto</a:t>
            </a:r>
            <a:r>
              <a:rPr sz="975" b="1" spc="-24" dirty="0">
                <a:latin typeface="Trebuchet MS"/>
                <a:cs typeface="Trebuchet MS"/>
              </a:rPr>
              <a:t> </a:t>
            </a:r>
            <a:r>
              <a:rPr sz="975" b="1" dirty="0">
                <a:latin typeface="Trebuchet MS"/>
                <a:cs typeface="Trebuchet MS"/>
              </a:rPr>
              <a:t>Gol</a:t>
            </a:r>
            <a:r>
              <a:rPr sz="975" b="1" spc="-16" dirty="0">
                <a:latin typeface="Trebuchet MS"/>
                <a:cs typeface="Trebuchet MS"/>
              </a:rPr>
              <a:t> </a:t>
            </a:r>
            <a:r>
              <a:rPr sz="975" b="1" spc="-20" dirty="0">
                <a:latin typeface="Trebuchet MS"/>
                <a:cs typeface="Trebuchet MS"/>
              </a:rPr>
              <a:t>III </a:t>
            </a:r>
            <a:r>
              <a:rPr sz="975" b="1" dirty="0">
                <a:latin typeface="Trebuchet MS"/>
                <a:cs typeface="Trebuchet MS"/>
              </a:rPr>
              <a:t>Ph</a:t>
            </a:r>
            <a:r>
              <a:rPr sz="975" b="1" spc="-12" dirty="0">
                <a:latin typeface="Trebuchet MS"/>
                <a:cs typeface="Trebuchet MS"/>
              </a:rPr>
              <a:t> </a:t>
            </a:r>
            <a:r>
              <a:rPr sz="975" b="1" dirty="0">
                <a:latin typeface="Trebuchet MS"/>
                <a:cs typeface="Trebuchet MS"/>
              </a:rPr>
              <a:t>Bruto</a:t>
            </a:r>
            <a:r>
              <a:rPr sz="975" b="1" spc="-24" dirty="0">
                <a:latin typeface="Trebuchet MS"/>
                <a:cs typeface="Trebuchet MS"/>
              </a:rPr>
              <a:t> </a:t>
            </a:r>
            <a:r>
              <a:rPr sz="975" b="1" dirty="0">
                <a:latin typeface="Trebuchet MS"/>
                <a:cs typeface="Trebuchet MS"/>
              </a:rPr>
              <a:t>Gol</a:t>
            </a:r>
            <a:r>
              <a:rPr sz="975" b="1" spc="-16" dirty="0">
                <a:latin typeface="Trebuchet MS"/>
                <a:cs typeface="Trebuchet MS"/>
              </a:rPr>
              <a:t> </a:t>
            </a:r>
            <a:r>
              <a:rPr sz="975" b="1" spc="-20" dirty="0">
                <a:latin typeface="Trebuchet MS"/>
                <a:cs typeface="Trebuchet MS"/>
              </a:rPr>
              <a:t>IV</a:t>
            </a:r>
            <a:endParaRPr sz="975">
              <a:latin typeface="Trebuchet MS"/>
              <a:cs typeface="Trebuchet MS"/>
            </a:endParaRPr>
          </a:p>
        </p:txBody>
      </p:sp>
      <p:pic>
        <p:nvPicPr>
          <p:cNvPr id="93" name="object 93"/>
          <p:cNvPicPr/>
          <p:nvPr/>
        </p:nvPicPr>
        <p:blipFill>
          <a:blip r:embed="rId4" cstate="print"/>
          <a:stretch>
            <a:fillRect/>
          </a:stretch>
        </p:blipFill>
        <p:spPr>
          <a:xfrm>
            <a:off x="7714297" y="4789806"/>
            <a:ext cx="1606629" cy="221059"/>
          </a:xfrm>
          <a:prstGeom prst="rect">
            <a:avLst/>
          </a:prstGeom>
        </p:spPr>
      </p:pic>
      <p:sp>
        <p:nvSpPr>
          <p:cNvPr id="94" name="object 94"/>
          <p:cNvSpPr txBox="1"/>
          <p:nvPr/>
        </p:nvSpPr>
        <p:spPr>
          <a:xfrm>
            <a:off x="7801285" y="4316619"/>
            <a:ext cx="1435338" cy="638027"/>
          </a:xfrm>
          <a:prstGeom prst="rect">
            <a:avLst/>
          </a:prstGeom>
        </p:spPr>
        <p:txBody>
          <a:bodyPr vert="horz" wrap="square" lIns="0" tIns="10319" rIns="0" bIns="0" rtlCol="0">
            <a:spAutoFit/>
          </a:bodyPr>
          <a:lstStyle/>
          <a:p>
            <a:pPr marL="47465">
              <a:spcBef>
                <a:spcPts val="81"/>
              </a:spcBef>
            </a:pPr>
            <a:r>
              <a:rPr sz="975" b="1" dirty="0">
                <a:latin typeface="Trebuchet MS"/>
                <a:cs typeface="Trebuchet MS"/>
              </a:rPr>
              <a:t>0%</a:t>
            </a:r>
            <a:r>
              <a:rPr sz="975" b="1" spc="-16" dirty="0">
                <a:latin typeface="Trebuchet MS"/>
                <a:cs typeface="Trebuchet MS"/>
              </a:rPr>
              <a:t> </a:t>
            </a:r>
            <a:r>
              <a:rPr sz="975" b="1" dirty="0">
                <a:latin typeface="Trebuchet MS"/>
                <a:cs typeface="Trebuchet MS"/>
              </a:rPr>
              <a:t>X</a:t>
            </a:r>
            <a:r>
              <a:rPr sz="975" b="1" spc="-4" dirty="0">
                <a:latin typeface="Trebuchet MS"/>
                <a:cs typeface="Trebuchet MS"/>
              </a:rPr>
              <a:t> </a:t>
            </a:r>
            <a:r>
              <a:rPr sz="975" b="1" spc="-8" dirty="0">
                <a:latin typeface="Trebuchet MS"/>
                <a:cs typeface="Trebuchet MS"/>
              </a:rPr>
              <a:t>Penghasilan</a:t>
            </a:r>
            <a:r>
              <a:rPr sz="975" b="1" spc="-4" dirty="0">
                <a:latin typeface="Trebuchet MS"/>
                <a:cs typeface="Trebuchet MS"/>
              </a:rPr>
              <a:t> </a:t>
            </a:r>
            <a:r>
              <a:rPr sz="975" b="1" spc="-16" dirty="0">
                <a:latin typeface="Trebuchet MS"/>
                <a:cs typeface="Trebuchet MS"/>
              </a:rPr>
              <a:t>Bruto</a:t>
            </a:r>
            <a:endParaRPr sz="975">
              <a:latin typeface="Trebuchet MS"/>
              <a:cs typeface="Trebuchet MS"/>
            </a:endParaRPr>
          </a:p>
          <a:p>
            <a:pPr marL="10319" marR="4128" indent="37148">
              <a:lnSpc>
                <a:spcPts val="1983"/>
              </a:lnSpc>
              <a:spcBef>
                <a:spcPts val="28"/>
              </a:spcBef>
            </a:pPr>
            <a:r>
              <a:rPr sz="975" b="1" dirty="0">
                <a:latin typeface="Trebuchet MS"/>
                <a:cs typeface="Trebuchet MS"/>
              </a:rPr>
              <a:t>5%</a:t>
            </a:r>
            <a:r>
              <a:rPr sz="975" b="1" spc="-16" dirty="0">
                <a:latin typeface="Trebuchet MS"/>
                <a:cs typeface="Trebuchet MS"/>
              </a:rPr>
              <a:t> </a:t>
            </a:r>
            <a:r>
              <a:rPr sz="975" b="1" dirty="0">
                <a:latin typeface="Trebuchet MS"/>
                <a:cs typeface="Trebuchet MS"/>
              </a:rPr>
              <a:t>X</a:t>
            </a:r>
            <a:r>
              <a:rPr sz="975" b="1" spc="-4" dirty="0">
                <a:latin typeface="Trebuchet MS"/>
                <a:cs typeface="Trebuchet MS"/>
              </a:rPr>
              <a:t> </a:t>
            </a:r>
            <a:r>
              <a:rPr sz="975" b="1" spc="-8" dirty="0">
                <a:latin typeface="Trebuchet MS"/>
                <a:cs typeface="Trebuchet MS"/>
              </a:rPr>
              <a:t>Penghasilan</a:t>
            </a:r>
            <a:r>
              <a:rPr sz="975" b="1" spc="-4" dirty="0">
                <a:latin typeface="Trebuchet MS"/>
                <a:cs typeface="Trebuchet MS"/>
              </a:rPr>
              <a:t> </a:t>
            </a:r>
            <a:r>
              <a:rPr sz="975" b="1" spc="-8" dirty="0">
                <a:latin typeface="Trebuchet MS"/>
                <a:cs typeface="Trebuchet MS"/>
              </a:rPr>
              <a:t>Bruto </a:t>
            </a:r>
            <a:r>
              <a:rPr sz="975" b="1" dirty="0">
                <a:latin typeface="Trebuchet MS"/>
                <a:cs typeface="Trebuchet MS"/>
              </a:rPr>
              <a:t>15%</a:t>
            </a:r>
            <a:r>
              <a:rPr sz="975" b="1" spc="-16" dirty="0">
                <a:latin typeface="Trebuchet MS"/>
                <a:cs typeface="Trebuchet MS"/>
              </a:rPr>
              <a:t> </a:t>
            </a:r>
            <a:r>
              <a:rPr sz="975" b="1" dirty="0">
                <a:latin typeface="Trebuchet MS"/>
                <a:cs typeface="Trebuchet MS"/>
              </a:rPr>
              <a:t>X</a:t>
            </a:r>
            <a:r>
              <a:rPr sz="975" b="1" spc="-12" dirty="0">
                <a:latin typeface="Trebuchet MS"/>
                <a:cs typeface="Trebuchet MS"/>
              </a:rPr>
              <a:t> </a:t>
            </a:r>
            <a:r>
              <a:rPr sz="975" b="1" spc="-8" dirty="0">
                <a:latin typeface="Trebuchet MS"/>
                <a:cs typeface="Trebuchet MS"/>
              </a:rPr>
              <a:t>Penghasilan</a:t>
            </a:r>
            <a:r>
              <a:rPr sz="975" b="1" spc="8" dirty="0">
                <a:latin typeface="Trebuchet MS"/>
                <a:cs typeface="Trebuchet MS"/>
              </a:rPr>
              <a:t> </a:t>
            </a:r>
            <a:r>
              <a:rPr sz="975" b="1" spc="-8" dirty="0">
                <a:latin typeface="Trebuchet MS"/>
                <a:cs typeface="Trebuchet MS"/>
              </a:rPr>
              <a:t>Bruto</a:t>
            </a:r>
            <a:endParaRPr sz="975">
              <a:latin typeface="Trebuchet MS"/>
              <a:cs typeface="Trebuchet MS"/>
            </a:endParaRPr>
          </a:p>
        </p:txBody>
      </p:sp>
      <p:grpSp>
        <p:nvGrpSpPr>
          <p:cNvPr id="95" name="object 95"/>
          <p:cNvGrpSpPr/>
          <p:nvPr/>
        </p:nvGrpSpPr>
        <p:grpSpPr>
          <a:xfrm>
            <a:off x="7356650" y="4783852"/>
            <a:ext cx="357545" cy="221337"/>
            <a:chOff x="9054338" y="5096509"/>
            <a:chExt cx="440055" cy="272415"/>
          </a:xfrm>
        </p:grpSpPr>
        <p:sp>
          <p:nvSpPr>
            <p:cNvPr id="96" name="object 96"/>
            <p:cNvSpPr/>
            <p:nvPr/>
          </p:nvSpPr>
          <p:spPr>
            <a:xfrm>
              <a:off x="9067038" y="5109209"/>
              <a:ext cx="414655" cy="247015"/>
            </a:xfrm>
            <a:custGeom>
              <a:avLst/>
              <a:gdLst/>
              <a:ahLst/>
              <a:cxnLst/>
              <a:rect l="l" t="t" r="r" b="b"/>
              <a:pathLst>
                <a:path w="414654" h="247014">
                  <a:moveTo>
                    <a:pt x="291083" y="0"/>
                  </a:moveTo>
                  <a:lnTo>
                    <a:pt x="291083" y="61721"/>
                  </a:lnTo>
                  <a:lnTo>
                    <a:pt x="0" y="61721"/>
                  </a:lnTo>
                  <a:lnTo>
                    <a:pt x="0" y="185165"/>
                  </a:lnTo>
                  <a:lnTo>
                    <a:pt x="291083" y="185165"/>
                  </a:lnTo>
                  <a:lnTo>
                    <a:pt x="291083" y="246887"/>
                  </a:lnTo>
                  <a:lnTo>
                    <a:pt x="414527" y="123443"/>
                  </a:lnTo>
                  <a:lnTo>
                    <a:pt x="291083" y="0"/>
                  </a:lnTo>
                  <a:close/>
                </a:path>
              </a:pathLst>
            </a:custGeom>
            <a:solidFill>
              <a:srgbClr val="FFFFFF"/>
            </a:solidFill>
          </p:spPr>
          <p:txBody>
            <a:bodyPr wrap="square" lIns="0" tIns="0" rIns="0" bIns="0" rtlCol="0"/>
            <a:lstStyle/>
            <a:p>
              <a:endParaRPr sz="1138"/>
            </a:p>
          </p:txBody>
        </p:sp>
        <p:sp>
          <p:nvSpPr>
            <p:cNvPr id="97" name="object 97"/>
            <p:cNvSpPr/>
            <p:nvPr/>
          </p:nvSpPr>
          <p:spPr>
            <a:xfrm>
              <a:off x="9067038" y="5109209"/>
              <a:ext cx="414655" cy="247015"/>
            </a:xfrm>
            <a:custGeom>
              <a:avLst/>
              <a:gdLst/>
              <a:ahLst/>
              <a:cxnLst/>
              <a:rect l="l" t="t" r="r" b="b"/>
              <a:pathLst>
                <a:path w="414654" h="247014">
                  <a:moveTo>
                    <a:pt x="0" y="61721"/>
                  </a:moveTo>
                  <a:lnTo>
                    <a:pt x="291083" y="61721"/>
                  </a:lnTo>
                  <a:lnTo>
                    <a:pt x="291083" y="0"/>
                  </a:lnTo>
                  <a:lnTo>
                    <a:pt x="414527" y="123443"/>
                  </a:lnTo>
                  <a:lnTo>
                    <a:pt x="291083" y="246887"/>
                  </a:lnTo>
                  <a:lnTo>
                    <a:pt x="291083" y="185165"/>
                  </a:lnTo>
                  <a:lnTo>
                    <a:pt x="0" y="185165"/>
                  </a:lnTo>
                  <a:lnTo>
                    <a:pt x="0" y="61721"/>
                  </a:lnTo>
                  <a:close/>
                </a:path>
              </a:pathLst>
            </a:custGeom>
            <a:ln w="25400">
              <a:solidFill>
                <a:srgbClr val="00AFEF"/>
              </a:solidFill>
            </a:ln>
          </p:spPr>
          <p:txBody>
            <a:bodyPr wrap="square" lIns="0" tIns="0" rIns="0" bIns="0" rtlCol="0"/>
            <a:lstStyle/>
            <a:p>
              <a:endParaRPr sz="1138"/>
            </a:p>
          </p:txBody>
        </p:sp>
      </p:grpSp>
    </p:spTree>
    <p:extLst>
      <p:ext uri="{BB962C8B-B14F-4D97-AF65-F5344CB8AC3E}">
        <p14:creationId xmlns:p14="http://schemas.microsoft.com/office/powerpoint/2010/main" val="2811643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27"/>
          <p:cNvSpPr txBox="1"/>
          <p:nvPr/>
        </p:nvSpPr>
        <p:spPr>
          <a:xfrm>
            <a:off x="631825" y="4005262"/>
            <a:ext cx="8569325" cy="2160587"/>
          </a:xfrm>
          <a:prstGeom prst="rect">
            <a:avLst/>
          </a:prstGeom>
          <a:solidFill>
            <a:srgbClr val="CCFFCC"/>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Dalam hal Dokter Yang Praktik di RS/Klinik</a:t>
            </a:r>
            <a:endParaRPr/>
          </a:p>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Jumlah Penghasilan Bruto adalah</a:t>
            </a:r>
            <a:endParaRPr/>
          </a:p>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Sebesar Jasa Dokter Yang Dibayarkan </a:t>
            </a:r>
            <a:endParaRPr/>
          </a:p>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Pasien melalui RS/Klinik sebelum</a:t>
            </a:r>
            <a:endParaRPr/>
          </a:p>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Dipotong Biaya-Biaya atau Bagi Hasil RS/Klinik</a:t>
            </a:r>
            <a:endParaRPr/>
          </a:p>
        </p:txBody>
      </p:sp>
      <p:sp>
        <p:nvSpPr>
          <p:cNvPr id="510" name="Google Shape;510;p27"/>
          <p:cNvSpPr>
            <a:spLocks noGrp="1"/>
          </p:cNvSpPr>
          <p:nvPr>
            <p:ph type="title"/>
          </p:nvPr>
        </p:nvSpPr>
        <p:spPr>
          <a:xfrm>
            <a:off x="515937" y="312737"/>
            <a:ext cx="8915400" cy="890587"/>
          </a:xfrm>
          <a:prstGeom prst="roundRect">
            <a:avLst>
              <a:gd name="adj" fmla="val 3600"/>
            </a:avLst>
          </a:prstGeom>
          <a:solidFill>
            <a:srgbClr val="CCFFFF"/>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Penghitungan PPh Pasal 21:</a:t>
            </a:r>
            <a:br>
              <a:rPr lang="en-US" sz="2800" b="0" i="0" u="none">
                <a:solidFill>
                  <a:schemeClr val="dk2"/>
                </a:solidFill>
                <a:latin typeface="Arial"/>
                <a:ea typeface="Arial"/>
                <a:cs typeface="Arial"/>
                <a:sym typeface="Arial"/>
              </a:rPr>
            </a:br>
            <a:r>
              <a:rPr lang="en-US" sz="2800" b="0" i="0" u="none">
                <a:solidFill>
                  <a:schemeClr val="dk2"/>
                </a:solidFill>
                <a:latin typeface="Arial"/>
                <a:ea typeface="Arial"/>
                <a:cs typeface="Arial"/>
                <a:sym typeface="Arial"/>
              </a:rPr>
              <a:t>Tenaga Ahli Yang Melakukan Pekerjaan Bebas</a:t>
            </a:r>
            <a:endParaRPr/>
          </a:p>
        </p:txBody>
      </p:sp>
      <p:sp>
        <p:nvSpPr>
          <p:cNvPr id="511" name="Google Shape;511;p27"/>
          <p:cNvSpPr/>
          <p:nvPr/>
        </p:nvSpPr>
        <p:spPr>
          <a:xfrm>
            <a:off x="3911600" y="1285875"/>
            <a:ext cx="1665287" cy="398462"/>
          </a:xfrm>
          <a:prstGeom prst="downArrow">
            <a:avLst>
              <a:gd name="adj1" fmla="val 50000"/>
              <a:gd name="adj2"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12" name="Google Shape;512;p27"/>
          <p:cNvSpPr/>
          <p:nvPr/>
        </p:nvSpPr>
        <p:spPr>
          <a:xfrm>
            <a:off x="1536700" y="1905000"/>
            <a:ext cx="6627812" cy="1112837"/>
          </a:xfrm>
          <a:prstGeom prst="roundRect">
            <a:avLst>
              <a:gd name="adj" fmla="val 16667"/>
            </a:avLst>
          </a:prstGeom>
          <a:gradFill>
            <a:gsLst>
              <a:gs pos="0">
                <a:srgbClr val="C4C8DA"/>
              </a:gs>
              <a:gs pos="50000">
                <a:srgbClr val="FFFFCC"/>
              </a:gs>
              <a:gs pos="100000">
                <a:srgbClr val="C4C8DA"/>
              </a:gs>
            </a:gsLst>
            <a:lin ang="135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Tarif Pasal 17 atas Jumlah Kumulatif</a:t>
            </a:r>
            <a:endParaRPr/>
          </a:p>
          <a:p>
            <a:pPr marL="0" marR="0" lvl="0" indent="0" algn="ctr" rtl="0">
              <a:lnSpc>
                <a:spcPct val="100000"/>
              </a:lnSpc>
              <a:spcBef>
                <a:spcPts val="120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50% dari Jumlah Penghasilan Bruto</a:t>
            </a:r>
            <a:endParaRPr/>
          </a:p>
        </p:txBody>
      </p:sp>
      <p:sp>
        <p:nvSpPr>
          <p:cNvPr id="513" name="Google Shape;513;p27"/>
          <p:cNvSpPr/>
          <p:nvPr/>
        </p:nvSpPr>
        <p:spPr>
          <a:xfrm>
            <a:off x="3944937" y="3175000"/>
            <a:ext cx="1665287" cy="396875"/>
          </a:xfrm>
          <a:prstGeom prst="downArrow">
            <a:avLst>
              <a:gd name="adj1" fmla="val 50000"/>
              <a:gd name="adj2"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Tree>
  </p:cSld>
  <p:clrMapOvr>
    <a:masterClrMapping/>
  </p:clrMapOvr>
  <p:transition spd="slow">
    <p:wheel spokes="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28"/>
          <p:cNvSpPr txBox="1">
            <a:spLocks noGrp="1"/>
          </p:cNvSpPr>
          <p:nvPr>
            <p:ph type="title"/>
          </p:nvPr>
        </p:nvSpPr>
        <p:spPr>
          <a:xfrm>
            <a:off x="0" y="31750"/>
            <a:ext cx="9906000" cy="1236662"/>
          </a:xfrm>
          <a:prstGeom prst="rect">
            <a:avLst/>
          </a:prstGeom>
          <a:solidFill>
            <a:srgbClr val="FF9900"/>
          </a:solidFill>
          <a:ln w="9525" cap="flat" cmpd="sng">
            <a:solidFill>
              <a:schemeClr val="dk1"/>
            </a:solidFill>
            <a:prstDash val="solid"/>
            <a:miter lim="524288"/>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Arial"/>
              <a:buNone/>
            </a:pPr>
            <a:r>
              <a:rPr lang="en-US" sz="2800" b="1" i="0" u="none">
                <a:solidFill>
                  <a:schemeClr val="dk2"/>
                </a:solidFill>
                <a:latin typeface="Arial"/>
                <a:ea typeface="Arial"/>
                <a:cs typeface="Arial"/>
                <a:sym typeface="Arial"/>
              </a:rPr>
              <a:t>Penghitungan PPh Pasal 21:</a:t>
            </a:r>
            <a:br>
              <a:rPr lang="en-US" sz="2800" b="1" i="0" u="none">
                <a:solidFill>
                  <a:schemeClr val="dk2"/>
                </a:solidFill>
                <a:latin typeface="Arial"/>
                <a:ea typeface="Arial"/>
                <a:cs typeface="Arial"/>
                <a:sym typeface="Arial"/>
              </a:rPr>
            </a:br>
            <a:r>
              <a:rPr lang="en-US" sz="2800" b="1" i="0" u="none">
                <a:solidFill>
                  <a:schemeClr val="dk2"/>
                </a:solidFill>
                <a:latin typeface="Arial"/>
                <a:ea typeface="Arial"/>
                <a:cs typeface="Arial"/>
                <a:sym typeface="Arial"/>
              </a:rPr>
              <a:t>Bukan Pegawai  Selain Tenaga Ahli </a:t>
            </a:r>
            <a:br>
              <a:rPr lang="en-US" sz="2800" b="1" i="0" u="none">
                <a:solidFill>
                  <a:schemeClr val="dk2"/>
                </a:solidFill>
                <a:latin typeface="Arial"/>
                <a:ea typeface="Arial"/>
                <a:cs typeface="Arial"/>
                <a:sym typeface="Arial"/>
              </a:rPr>
            </a:br>
            <a:r>
              <a:rPr lang="en-US" sz="2800" b="1" i="0" u="none">
                <a:solidFill>
                  <a:schemeClr val="dk2"/>
                </a:solidFill>
                <a:latin typeface="Arial"/>
                <a:ea typeface="Arial"/>
                <a:cs typeface="Arial"/>
                <a:sym typeface="Arial"/>
              </a:rPr>
              <a:t>Atas Imbalan Berkesinambungan</a:t>
            </a:r>
            <a:endParaRPr/>
          </a:p>
        </p:txBody>
      </p:sp>
      <p:sp>
        <p:nvSpPr>
          <p:cNvPr id="520" name="Google Shape;520;p28"/>
          <p:cNvSpPr txBox="1"/>
          <p:nvPr/>
        </p:nvSpPr>
        <p:spPr>
          <a:xfrm>
            <a:off x="515937" y="1647825"/>
            <a:ext cx="4265612" cy="101600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Memiliki NPWP dan Hanya Menerima Penghasilan Dari Pemotong Pajak Yang Bersangkutan</a:t>
            </a:r>
            <a:endParaRPr/>
          </a:p>
        </p:txBody>
      </p:sp>
      <p:sp>
        <p:nvSpPr>
          <p:cNvPr id="521" name="Google Shape;521;p28"/>
          <p:cNvSpPr txBox="1"/>
          <p:nvPr/>
        </p:nvSpPr>
        <p:spPr>
          <a:xfrm>
            <a:off x="5262562" y="1647825"/>
            <a:ext cx="4152900" cy="101600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Tidak Punya NPWP Atau Menerima Penghasilan Dari Selain Pemotong Pajak Yang Bersangkutan</a:t>
            </a:r>
            <a:endParaRPr/>
          </a:p>
        </p:txBody>
      </p:sp>
      <p:sp>
        <p:nvSpPr>
          <p:cNvPr id="522" name="Google Shape;522;p28"/>
          <p:cNvSpPr txBox="1"/>
          <p:nvPr/>
        </p:nvSpPr>
        <p:spPr>
          <a:xfrm>
            <a:off x="488950" y="2927350"/>
            <a:ext cx="4257675" cy="71120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Tarif Pasal 17 atas Jumlah Kumulatif Penghasilan Kena  Pajak</a:t>
            </a:r>
            <a:endParaRPr/>
          </a:p>
        </p:txBody>
      </p:sp>
      <p:sp>
        <p:nvSpPr>
          <p:cNvPr id="523" name="Google Shape;523;p28"/>
          <p:cNvSpPr txBox="1"/>
          <p:nvPr/>
        </p:nvSpPr>
        <p:spPr>
          <a:xfrm>
            <a:off x="488950" y="3816350"/>
            <a:ext cx="4257675" cy="71120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PKP adalah Penghasilan Bruto Dikurangi PTKP per bulan</a:t>
            </a:r>
            <a:endParaRPr/>
          </a:p>
        </p:txBody>
      </p:sp>
      <p:cxnSp>
        <p:nvCxnSpPr>
          <p:cNvPr id="524" name="Google Shape;524;p28"/>
          <p:cNvCxnSpPr/>
          <p:nvPr/>
        </p:nvCxnSpPr>
        <p:spPr>
          <a:xfrm>
            <a:off x="2373312" y="1450975"/>
            <a:ext cx="4992687" cy="0"/>
          </a:xfrm>
          <a:prstGeom prst="straightConnector1">
            <a:avLst/>
          </a:prstGeom>
          <a:noFill/>
          <a:ln w="9525" cap="flat" cmpd="sng">
            <a:solidFill>
              <a:schemeClr val="dk1"/>
            </a:solidFill>
            <a:prstDash val="solid"/>
            <a:miter lim="800000"/>
            <a:headEnd type="none" w="med" len="med"/>
            <a:tailEnd type="none" w="med" len="med"/>
          </a:ln>
        </p:spPr>
      </p:cxnSp>
      <p:cxnSp>
        <p:nvCxnSpPr>
          <p:cNvPr id="525" name="Google Shape;525;p28"/>
          <p:cNvCxnSpPr/>
          <p:nvPr/>
        </p:nvCxnSpPr>
        <p:spPr>
          <a:xfrm>
            <a:off x="2373312" y="1450975"/>
            <a:ext cx="0" cy="161925"/>
          </a:xfrm>
          <a:prstGeom prst="straightConnector1">
            <a:avLst/>
          </a:prstGeom>
          <a:noFill/>
          <a:ln w="9525" cap="flat" cmpd="sng">
            <a:solidFill>
              <a:schemeClr val="dk1"/>
            </a:solidFill>
            <a:prstDash val="solid"/>
            <a:miter lim="800000"/>
            <a:headEnd type="none" w="med" len="med"/>
            <a:tailEnd type="none" w="med" len="med"/>
          </a:ln>
        </p:spPr>
      </p:cxnSp>
      <p:cxnSp>
        <p:nvCxnSpPr>
          <p:cNvPr id="526" name="Google Shape;526;p28"/>
          <p:cNvCxnSpPr/>
          <p:nvPr/>
        </p:nvCxnSpPr>
        <p:spPr>
          <a:xfrm>
            <a:off x="4953000" y="1214437"/>
            <a:ext cx="0" cy="215900"/>
          </a:xfrm>
          <a:prstGeom prst="straightConnector1">
            <a:avLst/>
          </a:prstGeom>
          <a:noFill/>
          <a:ln w="9525" cap="flat" cmpd="sng">
            <a:solidFill>
              <a:schemeClr val="dk1"/>
            </a:solidFill>
            <a:prstDash val="solid"/>
            <a:miter lim="800000"/>
            <a:headEnd type="none" w="med" len="med"/>
            <a:tailEnd type="none" w="med" len="med"/>
          </a:ln>
        </p:spPr>
      </p:cxnSp>
      <p:cxnSp>
        <p:nvCxnSpPr>
          <p:cNvPr id="527" name="Google Shape;527;p28"/>
          <p:cNvCxnSpPr/>
          <p:nvPr/>
        </p:nvCxnSpPr>
        <p:spPr>
          <a:xfrm>
            <a:off x="2373312" y="2630487"/>
            <a:ext cx="0" cy="269875"/>
          </a:xfrm>
          <a:prstGeom prst="straightConnector1">
            <a:avLst/>
          </a:prstGeom>
          <a:noFill/>
          <a:ln w="9525" cap="flat" cmpd="sng">
            <a:solidFill>
              <a:schemeClr val="dk1"/>
            </a:solidFill>
            <a:prstDash val="solid"/>
            <a:miter lim="800000"/>
            <a:headEnd type="none" w="med" len="med"/>
            <a:tailEnd type="triangle" w="med" len="med"/>
          </a:ln>
        </p:spPr>
      </p:cxnSp>
      <p:cxnSp>
        <p:nvCxnSpPr>
          <p:cNvPr id="528" name="Google Shape;528;p28"/>
          <p:cNvCxnSpPr/>
          <p:nvPr/>
        </p:nvCxnSpPr>
        <p:spPr>
          <a:xfrm>
            <a:off x="2373312" y="3521075"/>
            <a:ext cx="0" cy="269875"/>
          </a:xfrm>
          <a:prstGeom prst="straightConnector1">
            <a:avLst/>
          </a:prstGeom>
          <a:noFill/>
          <a:ln w="9525" cap="flat" cmpd="sng">
            <a:solidFill>
              <a:schemeClr val="dk1"/>
            </a:solidFill>
            <a:prstDash val="solid"/>
            <a:miter lim="800000"/>
            <a:headEnd type="none" w="med" len="med"/>
            <a:tailEnd type="triangle" w="med" len="med"/>
          </a:ln>
        </p:spPr>
      </p:cxnSp>
      <p:cxnSp>
        <p:nvCxnSpPr>
          <p:cNvPr id="529" name="Google Shape;529;p28"/>
          <p:cNvCxnSpPr/>
          <p:nvPr/>
        </p:nvCxnSpPr>
        <p:spPr>
          <a:xfrm>
            <a:off x="7329487" y="1450975"/>
            <a:ext cx="0" cy="161925"/>
          </a:xfrm>
          <a:prstGeom prst="straightConnector1">
            <a:avLst/>
          </a:prstGeom>
          <a:noFill/>
          <a:ln w="9525" cap="flat" cmpd="sng">
            <a:solidFill>
              <a:schemeClr val="dk1"/>
            </a:solidFill>
            <a:prstDash val="solid"/>
            <a:miter lim="800000"/>
            <a:headEnd type="none" w="med" len="med"/>
            <a:tailEnd type="none" w="med" len="med"/>
          </a:ln>
        </p:spPr>
      </p:cxnSp>
      <p:sp>
        <p:nvSpPr>
          <p:cNvPr id="530" name="Google Shape;530;p28"/>
          <p:cNvSpPr txBox="1"/>
          <p:nvPr/>
        </p:nvSpPr>
        <p:spPr>
          <a:xfrm>
            <a:off x="5262562" y="3005137"/>
            <a:ext cx="4127500" cy="71120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Tarif Pasal 17 atas Jumlah Kumulatif Penghasilan Bruto</a:t>
            </a:r>
            <a:endParaRPr/>
          </a:p>
        </p:txBody>
      </p:sp>
      <p:cxnSp>
        <p:nvCxnSpPr>
          <p:cNvPr id="531" name="Google Shape;531;p28"/>
          <p:cNvCxnSpPr/>
          <p:nvPr/>
        </p:nvCxnSpPr>
        <p:spPr>
          <a:xfrm>
            <a:off x="7326312" y="2659062"/>
            <a:ext cx="0" cy="269875"/>
          </a:xfrm>
          <a:prstGeom prst="straightConnector1">
            <a:avLst/>
          </a:prstGeom>
          <a:noFill/>
          <a:ln w="9525" cap="flat" cmpd="sng">
            <a:solidFill>
              <a:schemeClr val="dk1"/>
            </a:solidFill>
            <a:prstDash val="solid"/>
            <a:miter lim="800000"/>
            <a:headEnd type="none" w="med" len="med"/>
            <a:tailEnd type="triangle" w="med" len="med"/>
          </a:ln>
        </p:spPr>
      </p:cxnSp>
      <p:cxnSp>
        <p:nvCxnSpPr>
          <p:cNvPr id="532" name="Google Shape;532;p28"/>
          <p:cNvCxnSpPr/>
          <p:nvPr/>
        </p:nvCxnSpPr>
        <p:spPr>
          <a:xfrm>
            <a:off x="2373312" y="4459287"/>
            <a:ext cx="0" cy="271462"/>
          </a:xfrm>
          <a:prstGeom prst="straightConnector1">
            <a:avLst/>
          </a:prstGeom>
          <a:noFill/>
          <a:ln w="9525" cap="flat" cmpd="sng">
            <a:solidFill>
              <a:schemeClr val="dk1"/>
            </a:solidFill>
            <a:prstDash val="solid"/>
            <a:miter lim="800000"/>
            <a:headEnd type="none" w="med" len="med"/>
            <a:tailEnd type="triangle" w="med" len="med"/>
          </a:ln>
        </p:spPr>
      </p:cxnSp>
      <p:sp>
        <p:nvSpPr>
          <p:cNvPr id="533" name="Google Shape;533;p28"/>
          <p:cNvSpPr txBox="1"/>
          <p:nvPr/>
        </p:nvSpPr>
        <p:spPr>
          <a:xfrm>
            <a:off x="488950" y="4756150"/>
            <a:ext cx="4360862" cy="132080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Menyerahkan fotokopi kartu NPWP dan bagi wanita kawin menyerahkan fotokopi  NPWP suami serta fotokopi surat nikah &amp; KK</a:t>
            </a:r>
            <a:endParaRPr/>
          </a:p>
        </p:txBody>
      </p:sp>
    </p:spTree>
  </p:cSld>
  <p:clrMapOvr>
    <a:masterClrMapping/>
  </p:clrMapOvr>
  <p:transition spd="slow">
    <p:circl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29"/>
          <p:cNvSpPr txBox="1"/>
          <p:nvPr/>
        </p:nvSpPr>
        <p:spPr>
          <a:xfrm>
            <a:off x="1754187" y="3616325"/>
            <a:ext cx="6238875" cy="1397000"/>
          </a:xfrm>
          <a:prstGeom prst="rect">
            <a:avLst/>
          </a:prstGeom>
          <a:solidFill>
            <a:srgbClr val="CCFFCC"/>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40" name="Google Shape;540;p29"/>
          <p:cNvSpPr>
            <a:spLocks noGrp="1"/>
          </p:cNvSpPr>
          <p:nvPr>
            <p:ph type="title"/>
          </p:nvPr>
        </p:nvSpPr>
        <p:spPr>
          <a:xfrm>
            <a:off x="515937" y="312737"/>
            <a:ext cx="8915400" cy="777875"/>
          </a:xfrm>
          <a:prstGeom prst="roundRect">
            <a:avLst>
              <a:gd name="adj" fmla="val 3600"/>
            </a:avLst>
          </a:prstGeom>
          <a:solidFill>
            <a:srgbClr val="CCFFFF"/>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Arial"/>
              <a:buNone/>
            </a:pPr>
            <a:r>
              <a:rPr lang="en-US" sz="2800" b="0" i="0" u="none">
                <a:solidFill>
                  <a:schemeClr val="dk2"/>
                </a:solidFill>
                <a:latin typeface="Arial"/>
                <a:ea typeface="Arial"/>
                <a:cs typeface="Arial"/>
                <a:sym typeface="Arial"/>
              </a:rPr>
              <a:t>PPh Pasal 21 :</a:t>
            </a:r>
            <a:br>
              <a:rPr lang="en-US" sz="2800" b="0" i="0" u="none">
                <a:solidFill>
                  <a:schemeClr val="dk2"/>
                </a:solidFill>
                <a:latin typeface="Arial"/>
                <a:ea typeface="Arial"/>
                <a:cs typeface="Arial"/>
                <a:sym typeface="Arial"/>
              </a:rPr>
            </a:br>
            <a:r>
              <a:rPr lang="en-US" sz="2800" b="0" i="0" u="none">
                <a:solidFill>
                  <a:schemeClr val="dk2"/>
                </a:solidFill>
                <a:latin typeface="Arial"/>
                <a:ea typeface="Arial"/>
                <a:cs typeface="Arial"/>
                <a:sym typeface="Arial"/>
              </a:rPr>
              <a:t>Bukan Pegawai Selain Tenaga Ahli</a:t>
            </a:r>
            <a:endParaRPr/>
          </a:p>
        </p:txBody>
      </p:sp>
      <p:sp>
        <p:nvSpPr>
          <p:cNvPr id="541" name="Google Shape;541;p29"/>
          <p:cNvSpPr/>
          <p:nvPr/>
        </p:nvSpPr>
        <p:spPr>
          <a:xfrm>
            <a:off x="3911600" y="1285875"/>
            <a:ext cx="1665287" cy="398462"/>
          </a:xfrm>
          <a:prstGeom prst="downArrow">
            <a:avLst>
              <a:gd name="adj1" fmla="val 50000"/>
              <a:gd name="adj2"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42" name="Google Shape;542;p29"/>
          <p:cNvSpPr/>
          <p:nvPr/>
        </p:nvSpPr>
        <p:spPr>
          <a:xfrm>
            <a:off x="1536700" y="1833562"/>
            <a:ext cx="6627812" cy="1112837"/>
          </a:xfrm>
          <a:prstGeom prst="roundRect">
            <a:avLst>
              <a:gd name="adj" fmla="val 16667"/>
            </a:avLst>
          </a:prstGeom>
          <a:gradFill>
            <a:gsLst>
              <a:gs pos="0">
                <a:srgbClr val="C4C8DA"/>
              </a:gs>
              <a:gs pos="50000">
                <a:srgbClr val="FFFFCC"/>
              </a:gs>
              <a:gs pos="100000">
                <a:srgbClr val="C4C8DA"/>
              </a:gs>
            </a:gsLst>
            <a:lin ang="135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Atas Imbalan Yang Tidak</a:t>
            </a:r>
            <a:endParaRPr/>
          </a:p>
          <a:p>
            <a:pPr marL="0" marR="0" lvl="0" indent="0" algn="ctr" rtl="0">
              <a:lnSpc>
                <a:spcPct val="100000"/>
              </a:lnSpc>
              <a:spcBef>
                <a:spcPts val="120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  Bersifat  Berkesinambungan</a:t>
            </a:r>
            <a:endParaRPr/>
          </a:p>
        </p:txBody>
      </p:sp>
      <p:sp>
        <p:nvSpPr>
          <p:cNvPr id="543" name="Google Shape;543;p29"/>
          <p:cNvSpPr/>
          <p:nvPr/>
        </p:nvSpPr>
        <p:spPr>
          <a:xfrm>
            <a:off x="4024312" y="3122612"/>
            <a:ext cx="1665287" cy="396875"/>
          </a:xfrm>
          <a:prstGeom prst="downArrow">
            <a:avLst>
              <a:gd name="adj1" fmla="val 50000"/>
              <a:gd name="adj2"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44" name="Google Shape;544;p29"/>
          <p:cNvSpPr txBox="1"/>
          <p:nvPr/>
        </p:nvSpPr>
        <p:spPr>
          <a:xfrm>
            <a:off x="3302000" y="3765550"/>
            <a:ext cx="3224212" cy="457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TARIF PS. 17</a:t>
            </a:r>
            <a:endParaRPr/>
          </a:p>
        </p:txBody>
      </p:sp>
      <p:sp>
        <p:nvSpPr>
          <p:cNvPr id="545" name="Google Shape;545;p29"/>
          <p:cNvSpPr txBox="1"/>
          <p:nvPr/>
        </p:nvSpPr>
        <p:spPr>
          <a:xfrm>
            <a:off x="2476500" y="4359275"/>
            <a:ext cx="4994275" cy="457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JUMLAH PENGHASILAN BRUTO</a:t>
            </a:r>
            <a:endParaRPr/>
          </a:p>
        </p:txBody>
      </p:sp>
      <p:sp>
        <p:nvSpPr>
          <p:cNvPr id="546" name="Google Shape;546;p29"/>
          <p:cNvSpPr txBox="1"/>
          <p:nvPr/>
        </p:nvSpPr>
        <p:spPr>
          <a:xfrm>
            <a:off x="4437062" y="4062412"/>
            <a:ext cx="831850" cy="457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X</a:t>
            </a:r>
            <a:endParaRPr/>
          </a:p>
        </p:txBody>
      </p:sp>
    </p:spTree>
  </p:cSld>
  <p:clrMapOvr>
    <a:masterClrMapping/>
  </p:clrMapOvr>
  <p:transition spd="slow">
    <p:wheel spokes="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30"/>
          <p:cNvSpPr>
            <a:spLocks noGrp="1"/>
          </p:cNvSpPr>
          <p:nvPr>
            <p:ph type="title"/>
          </p:nvPr>
        </p:nvSpPr>
        <p:spPr>
          <a:xfrm>
            <a:off x="488950" y="352425"/>
            <a:ext cx="8907462" cy="989012"/>
          </a:xfrm>
          <a:prstGeom prst="roundRect">
            <a:avLst>
              <a:gd name="adj" fmla="val 3600"/>
            </a:avLst>
          </a:prstGeom>
          <a:solidFill>
            <a:srgbClr val="CCFFFF"/>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200"/>
              <a:buFont typeface="Tahoma"/>
              <a:buNone/>
            </a:pPr>
            <a:r>
              <a:rPr lang="en-US" sz="3200" b="0" i="0" u="none">
                <a:solidFill>
                  <a:schemeClr val="dk2"/>
                </a:solidFill>
                <a:latin typeface="Tahoma"/>
                <a:ea typeface="Tahoma"/>
                <a:cs typeface="Tahoma"/>
                <a:sym typeface="Tahoma"/>
              </a:rPr>
              <a:t>PPh Pasal 21:</a:t>
            </a:r>
            <a:br>
              <a:rPr lang="en-US" sz="3200" b="0" i="0" u="none">
                <a:solidFill>
                  <a:schemeClr val="dk2"/>
                </a:solidFill>
                <a:latin typeface="Tahoma"/>
                <a:ea typeface="Tahoma"/>
                <a:cs typeface="Tahoma"/>
                <a:sym typeface="Tahoma"/>
              </a:rPr>
            </a:br>
            <a:r>
              <a:rPr lang="en-US" sz="3200" b="0" i="0" u="none">
                <a:solidFill>
                  <a:schemeClr val="dk2"/>
                </a:solidFill>
                <a:latin typeface="Tahoma"/>
                <a:ea typeface="Tahoma"/>
                <a:cs typeface="Tahoma"/>
                <a:sym typeface="Tahoma"/>
              </a:rPr>
              <a:t>Peserta Kegiatan</a:t>
            </a:r>
            <a:endParaRPr/>
          </a:p>
        </p:txBody>
      </p:sp>
      <p:sp>
        <p:nvSpPr>
          <p:cNvPr id="552" name="Google Shape;552;p30"/>
          <p:cNvSpPr/>
          <p:nvPr/>
        </p:nvSpPr>
        <p:spPr>
          <a:xfrm>
            <a:off x="2936875" y="1628775"/>
            <a:ext cx="4203700" cy="1047750"/>
          </a:xfrm>
          <a:prstGeom prst="roundRect">
            <a:avLst>
              <a:gd name="adj" fmla="val 16667"/>
            </a:avLst>
          </a:prstGeom>
          <a:solidFill>
            <a:srgbClr val="CCFFCC"/>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800"/>
              <a:buFont typeface="Tahoma"/>
              <a:buNone/>
            </a:pPr>
            <a:r>
              <a:rPr lang="en-US" sz="2800" b="0" i="0" u="none">
                <a:solidFill>
                  <a:schemeClr val="dk1"/>
                </a:solidFill>
                <a:latin typeface="Tahoma"/>
                <a:ea typeface="Tahoma"/>
                <a:cs typeface="Tahoma"/>
                <a:sym typeface="Tahoma"/>
              </a:rPr>
              <a:t>TARIF PS. 17 DITERAPKAN ATAS :</a:t>
            </a:r>
            <a:endParaRPr/>
          </a:p>
        </p:txBody>
      </p:sp>
      <p:sp>
        <p:nvSpPr>
          <p:cNvPr id="553" name="Google Shape;553;p30"/>
          <p:cNvSpPr txBox="1"/>
          <p:nvPr/>
        </p:nvSpPr>
        <p:spPr>
          <a:xfrm>
            <a:off x="1712912" y="4921250"/>
            <a:ext cx="6769100" cy="955675"/>
          </a:xfrm>
          <a:prstGeom prst="rect">
            <a:avLst/>
          </a:prstGeom>
          <a:solidFill>
            <a:srgbClr val="FFFF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800"/>
              <a:buFont typeface="Tahoma"/>
              <a:buNone/>
            </a:pPr>
            <a:r>
              <a:rPr lang="en-US" sz="2800" b="0" i="0" u="none">
                <a:solidFill>
                  <a:schemeClr val="dk1"/>
                </a:solidFill>
                <a:latin typeface="Tahoma"/>
                <a:ea typeface="Tahoma"/>
                <a:cs typeface="Tahoma"/>
                <a:sym typeface="Tahoma"/>
              </a:rPr>
              <a:t>PEMBAYARAN YANG BERSIFAT UTUH DAN TIDAK DAPAT DIPECAH</a:t>
            </a:r>
            <a:endParaRPr/>
          </a:p>
        </p:txBody>
      </p:sp>
      <p:sp>
        <p:nvSpPr>
          <p:cNvPr id="554" name="Google Shape;554;p30"/>
          <p:cNvSpPr/>
          <p:nvPr/>
        </p:nvSpPr>
        <p:spPr>
          <a:xfrm>
            <a:off x="4592637" y="2852737"/>
            <a:ext cx="706437" cy="504825"/>
          </a:xfrm>
          <a:prstGeom prst="downArrow">
            <a:avLst>
              <a:gd name="adj1" fmla="val 12194"/>
              <a:gd name="adj2" fmla="val 50000"/>
            </a:avLst>
          </a:prstGeom>
          <a:solidFill>
            <a:schemeClr va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55" name="Google Shape;555;p30"/>
          <p:cNvSpPr txBox="1"/>
          <p:nvPr/>
        </p:nvSpPr>
        <p:spPr>
          <a:xfrm>
            <a:off x="2073275" y="3548062"/>
            <a:ext cx="6192837" cy="528637"/>
          </a:xfrm>
          <a:prstGeom prst="rect">
            <a:avLst/>
          </a:prstGeom>
          <a:solidFill>
            <a:srgbClr val="FFFF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800"/>
              <a:buFont typeface="Tahoma"/>
              <a:buNone/>
            </a:pPr>
            <a:r>
              <a:rPr lang="en-US" sz="2800" b="0" i="0" u="none">
                <a:solidFill>
                  <a:schemeClr val="dk1"/>
                </a:solidFill>
                <a:latin typeface="Tahoma"/>
                <a:ea typeface="Tahoma"/>
                <a:cs typeface="Tahoma"/>
                <a:sym typeface="Tahoma"/>
              </a:rPr>
              <a:t>JUMLAH PENGHASILAN BRUTO</a:t>
            </a:r>
            <a:endParaRPr/>
          </a:p>
        </p:txBody>
      </p:sp>
      <p:sp>
        <p:nvSpPr>
          <p:cNvPr id="556" name="Google Shape;556;p30"/>
          <p:cNvSpPr/>
          <p:nvPr/>
        </p:nvSpPr>
        <p:spPr>
          <a:xfrm>
            <a:off x="4592637" y="4221162"/>
            <a:ext cx="706437" cy="600075"/>
          </a:xfrm>
          <a:prstGeom prst="downArrow">
            <a:avLst>
              <a:gd name="adj1" fmla="val 10333"/>
              <a:gd name="adj2" fmla="val 50000"/>
            </a:avLst>
          </a:prstGeom>
          <a:solidFill>
            <a:schemeClr val="hlink"/>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Tree>
  </p:cSld>
  <p:clrMapOvr>
    <a:masterClrMapping/>
  </p:clrMapOvr>
  <p:transition spd="slow">
    <p:wedg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31"/>
          <p:cNvSpPr>
            <a:spLocks noGrp="1"/>
          </p:cNvSpPr>
          <p:nvPr>
            <p:ph type="title"/>
          </p:nvPr>
        </p:nvSpPr>
        <p:spPr>
          <a:xfrm>
            <a:off x="2144712" y="296862"/>
            <a:ext cx="5614987" cy="561975"/>
          </a:xfrm>
          <a:prstGeom prst="roundRect">
            <a:avLst>
              <a:gd name="adj" fmla="val 3600"/>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200"/>
              <a:buFont typeface="Arial"/>
              <a:buNone/>
            </a:pPr>
            <a:r>
              <a:rPr lang="en-US" sz="3200" b="0" i="0" u="none">
                <a:solidFill>
                  <a:schemeClr val="dk2"/>
                </a:solidFill>
                <a:latin typeface="Arial"/>
                <a:ea typeface="Arial"/>
                <a:cs typeface="Arial"/>
                <a:sym typeface="Arial"/>
              </a:rPr>
              <a:t>PPh Pasal 21</a:t>
            </a:r>
            <a:endParaRPr/>
          </a:p>
        </p:txBody>
      </p:sp>
      <p:sp>
        <p:nvSpPr>
          <p:cNvPr id="562" name="Google Shape;562;p31"/>
          <p:cNvSpPr txBox="1"/>
          <p:nvPr/>
        </p:nvSpPr>
        <p:spPr>
          <a:xfrm>
            <a:off x="3198812" y="3132137"/>
            <a:ext cx="3117850" cy="1625600"/>
          </a:xfrm>
          <a:prstGeom prst="rect">
            <a:avLst/>
          </a:prstGeom>
          <a:gradFill>
            <a:gsLst>
              <a:gs pos="0">
                <a:srgbClr val="FFFFCC"/>
              </a:gs>
              <a:gs pos="100000">
                <a:srgbClr val="E8E7B7"/>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JASA PRODUKSI, TANTIEM, GRATIFIKASI DAN BONUS ATAU IMBALAN LAIN YANG TIDAK TERATUR</a:t>
            </a:r>
            <a:endParaRPr/>
          </a:p>
        </p:txBody>
      </p:sp>
      <p:sp>
        <p:nvSpPr>
          <p:cNvPr id="563" name="Google Shape;563;p31"/>
          <p:cNvSpPr txBox="1"/>
          <p:nvPr/>
        </p:nvSpPr>
        <p:spPr>
          <a:xfrm>
            <a:off x="6707187" y="3860800"/>
            <a:ext cx="2743200" cy="711200"/>
          </a:xfrm>
          <a:prstGeom prst="rect">
            <a:avLst/>
          </a:prstGeom>
          <a:gradFill>
            <a:gsLst>
              <a:gs pos="0">
                <a:srgbClr val="FFFFCC"/>
              </a:gs>
              <a:gs pos="100000">
                <a:srgbClr val="E8E7B7"/>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PENARIKAN DANA PENSIUN</a:t>
            </a:r>
            <a:endParaRPr/>
          </a:p>
        </p:txBody>
      </p:sp>
      <p:sp>
        <p:nvSpPr>
          <p:cNvPr id="564" name="Google Shape;564;p31"/>
          <p:cNvSpPr txBox="1"/>
          <p:nvPr/>
        </p:nvSpPr>
        <p:spPr>
          <a:xfrm>
            <a:off x="515937" y="1647825"/>
            <a:ext cx="2600325" cy="1016000"/>
          </a:xfrm>
          <a:prstGeom prst="rect">
            <a:avLst/>
          </a:prstGeom>
          <a:gradFill>
            <a:gsLst>
              <a:gs pos="0">
                <a:srgbClr val="FFFFCC"/>
              </a:gs>
              <a:gs pos="100000">
                <a:srgbClr val="E8E7B7"/>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DEWAN KOMISARIS / PENGAWAS BUKAN PEG. TETAP</a:t>
            </a:r>
            <a:endParaRPr/>
          </a:p>
        </p:txBody>
      </p:sp>
      <p:sp>
        <p:nvSpPr>
          <p:cNvPr id="565" name="Google Shape;565;p31"/>
          <p:cNvSpPr txBox="1"/>
          <p:nvPr/>
        </p:nvSpPr>
        <p:spPr>
          <a:xfrm>
            <a:off x="3405187" y="1798637"/>
            <a:ext cx="2992437" cy="406400"/>
          </a:xfrm>
          <a:prstGeom prst="rect">
            <a:avLst/>
          </a:prstGeom>
          <a:gradFill>
            <a:gsLst>
              <a:gs pos="0">
                <a:srgbClr val="FFFFCC"/>
              </a:gs>
              <a:gs pos="100000">
                <a:srgbClr val="E8E7B7"/>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MANTAN PEGAWAI</a:t>
            </a:r>
            <a:endParaRPr/>
          </a:p>
        </p:txBody>
      </p:sp>
      <p:sp>
        <p:nvSpPr>
          <p:cNvPr id="566" name="Google Shape;566;p31"/>
          <p:cNvSpPr txBox="1"/>
          <p:nvPr/>
        </p:nvSpPr>
        <p:spPr>
          <a:xfrm>
            <a:off x="6604000" y="1647825"/>
            <a:ext cx="2703512" cy="1320800"/>
          </a:xfrm>
          <a:prstGeom prst="rect">
            <a:avLst/>
          </a:prstGeom>
          <a:gradFill>
            <a:gsLst>
              <a:gs pos="0">
                <a:srgbClr val="FFFFCC"/>
              </a:gs>
              <a:gs pos="100000">
                <a:srgbClr val="E8E7B7"/>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PESERTA PROGRAM PENSIUN YANG MASIH BERSTATUS PEGAWAI</a:t>
            </a:r>
            <a:endParaRPr/>
          </a:p>
        </p:txBody>
      </p:sp>
      <p:cxnSp>
        <p:nvCxnSpPr>
          <p:cNvPr id="567" name="Google Shape;567;p31"/>
          <p:cNvCxnSpPr/>
          <p:nvPr/>
        </p:nvCxnSpPr>
        <p:spPr>
          <a:xfrm>
            <a:off x="1938337" y="1214437"/>
            <a:ext cx="5926137" cy="0"/>
          </a:xfrm>
          <a:prstGeom prst="straightConnector1">
            <a:avLst/>
          </a:prstGeom>
          <a:noFill/>
          <a:ln w="101600" cap="flat" cmpd="sng">
            <a:solidFill>
              <a:schemeClr val="dk1"/>
            </a:solidFill>
            <a:prstDash val="solid"/>
            <a:miter lim="800000"/>
            <a:headEnd type="none" w="med" len="med"/>
            <a:tailEnd type="none" w="med" len="med"/>
          </a:ln>
        </p:spPr>
      </p:cxnSp>
      <p:cxnSp>
        <p:nvCxnSpPr>
          <p:cNvPr id="568" name="Google Shape;568;p31"/>
          <p:cNvCxnSpPr/>
          <p:nvPr/>
        </p:nvCxnSpPr>
        <p:spPr>
          <a:xfrm>
            <a:off x="4849812" y="838200"/>
            <a:ext cx="0" cy="700087"/>
          </a:xfrm>
          <a:prstGeom prst="straightConnector1">
            <a:avLst/>
          </a:prstGeom>
          <a:noFill/>
          <a:ln w="101600" cap="flat" cmpd="sng">
            <a:solidFill>
              <a:schemeClr val="dk1"/>
            </a:solidFill>
            <a:prstDash val="solid"/>
            <a:miter lim="800000"/>
            <a:headEnd type="none" w="med" len="med"/>
            <a:tailEnd type="triangle" w="med" len="med"/>
          </a:ln>
        </p:spPr>
      </p:cxnSp>
      <p:cxnSp>
        <p:nvCxnSpPr>
          <p:cNvPr id="569" name="Google Shape;569;p31"/>
          <p:cNvCxnSpPr/>
          <p:nvPr/>
        </p:nvCxnSpPr>
        <p:spPr>
          <a:xfrm>
            <a:off x="7842250" y="1276350"/>
            <a:ext cx="0" cy="323850"/>
          </a:xfrm>
          <a:prstGeom prst="straightConnector1">
            <a:avLst/>
          </a:prstGeom>
          <a:noFill/>
          <a:ln w="101600" cap="flat" cmpd="sng">
            <a:solidFill>
              <a:schemeClr val="dk1"/>
            </a:solidFill>
            <a:prstDash val="solid"/>
            <a:miter lim="800000"/>
            <a:headEnd type="none" w="med" len="med"/>
            <a:tailEnd type="triangle" w="med" len="med"/>
          </a:ln>
        </p:spPr>
      </p:cxnSp>
      <p:cxnSp>
        <p:nvCxnSpPr>
          <p:cNvPr id="570" name="Google Shape;570;p31"/>
          <p:cNvCxnSpPr/>
          <p:nvPr/>
        </p:nvCxnSpPr>
        <p:spPr>
          <a:xfrm>
            <a:off x="1857375" y="2924175"/>
            <a:ext cx="0" cy="1873250"/>
          </a:xfrm>
          <a:prstGeom prst="straightConnector1">
            <a:avLst/>
          </a:prstGeom>
          <a:noFill/>
          <a:ln w="101600" cap="flat" cmpd="sng">
            <a:solidFill>
              <a:schemeClr val="dk1"/>
            </a:solidFill>
            <a:prstDash val="solid"/>
            <a:miter lim="800000"/>
            <a:headEnd type="none" w="med" len="med"/>
            <a:tailEnd type="triangle" w="med" len="med"/>
          </a:ln>
        </p:spPr>
      </p:cxnSp>
      <p:sp>
        <p:nvSpPr>
          <p:cNvPr id="571" name="Google Shape;571;p31"/>
          <p:cNvSpPr txBox="1"/>
          <p:nvPr/>
        </p:nvSpPr>
        <p:spPr>
          <a:xfrm>
            <a:off x="515937" y="5327650"/>
            <a:ext cx="8942387" cy="406400"/>
          </a:xfrm>
          <a:prstGeom prst="rect">
            <a:avLst/>
          </a:prstGeom>
          <a:solidFill>
            <a:schemeClr val="accent2">
              <a:alpha val="22745"/>
            </a:schemeClr>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DITERAPKAN TARIF PASAL 17 X PENGHASILAN BRUTO KUMULATIF</a:t>
            </a:r>
            <a:endParaRPr/>
          </a:p>
        </p:txBody>
      </p:sp>
      <p:cxnSp>
        <p:nvCxnSpPr>
          <p:cNvPr id="572" name="Google Shape;572;p31"/>
          <p:cNvCxnSpPr/>
          <p:nvPr/>
        </p:nvCxnSpPr>
        <p:spPr>
          <a:xfrm>
            <a:off x="8048625" y="3132137"/>
            <a:ext cx="0" cy="487362"/>
          </a:xfrm>
          <a:prstGeom prst="straightConnector1">
            <a:avLst/>
          </a:prstGeom>
          <a:noFill/>
          <a:ln w="101600" cap="flat" cmpd="sng">
            <a:solidFill>
              <a:schemeClr val="dk1"/>
            </a:solidFill>
            <a:prstDash val="solid"/>
            <a:miter lim="800000"/>
            <a:headEnd type="none" w="med" len="med"/>
            <a:tailEnd type="triangle" w="med" len="med"/>
          </a:ln>
        </p:spPr>
      </p:cxnSp>
      <p:cxnSp>
        <p:nvCxnSpPr>
          <p:cNvPr id="573" name="Google Shape;573;p31"/>
          <p:cNvCxnSpPr/>
          <p:nvPr/>
        </p:nvCxnSpPr>
        <p:spPr>
          <a:xfrm>
            <a:off x="4808537" y="2349500"/>
            <a:ext cx="0" cy="647700"/>
          </a:xfrm>
          <a:prstGeom prst="straightConnector1">
            <a:avLst/>
          </a:prstGeom>
          <a:noFill/>
          <a:ln w="101600" cap="flat" cmpd="sng">
            <a:solidFill>
              <a:schemeClr val="dk1"/>
            </a:solidFill>
            <a:prstDash val="solid"/>
            <a:miter lim="800000"/>
            <a:headEnd type="none" w="med" len="med"/>
            <a:tailEnd type="triangle" w="med" len="med"/>
          </a:ln>
        </p:spPr>
      </p:cxnSp>
      <p:cxnSp>
        <p:nvCxnSpPr>
          <p:cNvPr id="574" name="Google Shape;574;p31"/>
          <p:cNvCxnSpPr/>
          <p:nvPr/>
        </p:nvCxnSpPr>
        <p:spPr>
          <a:xfrm>
            <a:off x="1960562" y="1268412"/>
            <a:ext cx="0" cy="323850"/>
          </a:xfrm>
          <a:prstGeom prst="straightConnector1">
            <a:avLst/>
          </a:prstGeom>
          <a:noFill/>
          <a:ln w="101600" cap="flat" cmpd="sng">
            <a:solidFill>
              <a:schemeClr val="dk1"/>
            </a:solidFill>
            <a:prstDash val="solid"/>
            <a:miter lim="800000"/>
            <a:headEnd type="none" w="med" len="med"/>
            <a:tailEnd type="triangle" w="med" len="med"/>
          </a:ln>
        </p:spPr>
      </p:cxnSp>
    </p:spTree>
  </p:cSld>
  <p:clrMapOvr>
    <a:masterClrMapping/>
  </p:clrMapOvr>
  <p:transition spd="slow">
    <p:wipe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32"/>
          <p:cNvSpPr/>
          <p:nvPr/>
        </p:nvSpPr>
        <p:spPr>
          <a:xfrm>
            <a:off x="1135062" y="808037"/>
            <a:ext cx="7489825" cy="647700"/>
          </a:xfrm>
          <a:prstGeom prst="roundRect">
            <a:avLst>
              <a:gd name="adj" fmla="val 16667"/>
            </a:avLst>
          </a:prstGeom>
          <a:solidFill>
            <a:srgbClr val="C0C0C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3200"/>
              <a:buFont typeface="Arial"/>
              <a:buNone/>
            </a:pPr>
            <a:r>
              <a:rPr lang="en-US" sz="3200" b="0" i="0" u="none">
                <a:solidFill>
                  <a:schemeClr val="dk1"/>
                </a:solidFill>
                <a:latin typeface="Arial"/>
                <a:ea typeface="Arial"/>
                <a:cs typeface="Arial"/>
                <a:sym typeface="Arial"/>
              </a:rPr>
              <a:t>Tatacara Pemotongan PPh Pasal 21</a:t>
            </a:r>
            <a:endParaRPr/>
          </a:p>
        </p:txBody>
      </p:sp>
      <p:sp>
        <p:nvSpPr>
          <p:cNvPr id="580" name="Google Shape;580;p32"/>
          <p:cNvSpPr/>
          <p:nvPr/>
        </p:nvSpPr>
        <p:spPr>
          <a:xfrm>
            <a:off x="4437062" y="3676650"/>
            <a:ext cx="935037" cy="398462"/>
          </a:xfrm>
          <a:prstGeom prst="downArrow">
            <a:avLst>
              <a:gd name="adj1" fmla="val 50000"/>
              <a:gd name="adj2" fmla="val 50000"/>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81" name="Google Shape;581;p32"/>
          <p:cNvSpPr/>
          <p:nvPr/>
        </p:nvSpPr>
        <p:spPr>
          <a:xfrm>
            <a:off x="2786062" y="1698625"/>
            <a:ext cx="4105275" cy="419100"/>
          </a:xfrm>
          <a:prstGeom prst="downArrow">
            <a:avLst>
              <a:gd name="adj1" fmla="val 50000"/>
              <a:gd name="adj2"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ATAS</a:t>
            </a:r>
            <a:endParaRPr/>
          </a:p>
        </p:txBody>
      </p:sp>
      <p:sp>
        <p:nvSpPr>
          <p:cNvPr id="582" name="Google Shape;582;p32"/>
          <p:cNvSpPr/>
          <p:nvPr/>
        </p:nvSpPr>
        <p:spPr>
          <a:xfrm>
            <a:off x="1444625" y="2489200"/>
            <a:ext cx="7451725" cy="1328737"/>
          </a:xfrm>
          <a:prstGeom prst="roundRect">
            <a:avLst>
              <a:gd name="adj" fmla="val 16667"/>
            </a:avLst>
          </a:prstGeom>
          <a:solidFill>
            <a:srgbClr val="FFFF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Uang Pesangon</a:t>
            </a:r>
            <a:endParaRPr/>
          </a:p>
          <a:p>
            <a:pPr marL="0" marR="0" lvl="0" indent="0" algn="ctr" rtl="0">
              <a:lnSpc>
                <a:spcPct val="100000"/>
              </a:lnSpc>
              <a:spcBef>
                <a:spcPts val="90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Uang Manfaat Pensiun</a:t>
            </a:r>
            <a:endParaRPr/>
          </a:p>
          <a:p>
            <a:pPr marL="0" marR="0" lvl="0" indent="0" algn="ctr" rtl="0">
              <a:lnSpc>
                <a:spcPct val="100000"/>
              </a:lnSpc>
              <a:spcBef>
                <a:spcPts val="90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THT/JHT Yang Dibayarkan Sekaligus</a:t>
            </a:r>
            <a:endParaRPr/>
          </a:p>
        </p:txBody>
      </p:sp>
      <p:sp>
        <p:nvSpPr>
          <p:cNvPr id="583" name="Google Shape;583;p32"/>
          <p:cNvSpPr/>
          <p:nvPr/>
        </p:nvSpPr>
        <p:spPr>
          <a:xfrm>
            <a:off x="1360487" y="4348162"/>
            <a:ext cx="7602537" cy="1533525"/>
          </a:xfrm>
          <a:prstGeom prst="roundRect">
            <a:avLst>
              <a:gd name="adj" fmla="val 16667"/>
            </a:avLst>
          </a:prstGeom>
          <a:solidFill>
            <a:srgbClr val="00CC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DIATUR DALAM KETENTUAN YANG DITETAPKAN KHUSUS</a:t>
            </a:r>
            <a:endParaRPr/>
          </a:p>
          <a:p>
            <a:pPr marL="0" marR="0" lvl="0" indent="0" algn="ctr" rtl="0">
              <a:lnSpc>
                <a:spcPct val="100000"/>
              </a:lnSpc>
              <a:spcBef>
                <a:spcPts val="120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(Pasal 18)</a:t>
            </a:r>
            <a:endParaRPr/>
          </a:p>
        </p:txBody>
      </p:sp>
    </p:spTree>
  </p:cSld>
  <p:clrMapOvr>
    <a:masterClrMapping/>
  </p:clrMapOvr>
  <p:transition spd="slow">
    <p:strips dir="l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33"/>
          <p:cNvSpPr/>
          <p:nvPr/>
        </p:nvSpPr>
        <p:spPr>
          <a:xfrm>
            <a:off x="309562" y="357187"/>
            <a:ext cx="8715375" cy="579437"/>
          </a:xfrm>
          <a:prstGeom prst="roundRect">
            <a:avLst>
              <a:gd name="adj" fmla="val 16667"/>
            </a:avLst>
          </a:prstGeom>
          <a:solidFill>
            <a:srgbClr val="C0C0C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800"/>
              <a:buFont typeface="Arial"/>
              <a:buNone/>
            </a:pPr>
            <a:r>
              <a:rPr lang="en-US" sz="2800" b="0" i="0" u="none">
                <a:solidFill>
                  <a:schemeClr val="dk1"/>
                </a:solidFill>
                <a:latin typeface="Arial"/>
                <a:ea typeface="Arial"/>
                <a:cs typeface="Arial"/>
                <a:sym typeface="Arial"/>
              </a:rPr>
              <a:t>Tatacara Pemotongan dan Pengenaan PPh Pasal 21</a:t>
            </a:r>
            <a:endParaRPr/>
          </a:p>
        </p:txBody>
      </p:sp>
      <p:sp>
        <p:nvSpPr>
          <p:cNvPr id="589" name="Google Shape;589;p33"/>
          <p:cNvSpPr/>
          <p:nvPr/>
        </p:nvSpPr>
        <p:spPr>
          <a:xfrm>
            <a:off x="4584700" y="3128962"/>
            <a:ext cx="935037" cy="400050"/>
          </a:xfrm>
          <a:prstGeom prst="downArrow">
            <a:avLst>
              <a:gd name="adj1" fmla="val 50000"/>
              <a:gd name="adj2" fmla="val 50000"/>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90" name="Google Shape;590;p33"/>
          <p:cNvSpPr/>
          <p:nvPr/>
        </p:nvSpPr>
        <p:spPr>
          <a:xfrm>
            <a:off x="1154112" y="2133600"/>
            <a:ext cx="7578725" cy="1925637"/>
          </a:xfrm>
          <a:prstGeom prst="roundRect">
            <a:avLst>
              <a:gd name="adj" fmla="val 16667"/>
            </a:avLst>
          </a:prstGeom>
          <a:solidFill>
            <a:srgbClr val="FFFF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Penghasilan Bersumber Dari APBN/D yang Diterima oleh :</a:t>
            </a:r>
            <a:endParaRPr/>
          </a:p>
          <a:p>
            <a:pPr marL="0" marR="0" lvl="0" indent="0" algn="ctr" rtl="0">
              <a:lnSpc>
                <a:spcPct val="100000"/>
              </a:lnSpc>
              <a:spcBef>
                <a:spcPts val="1000"/>
              </a:spcBef>
              <a:spcAft>
                <a:spcPts val="0"/>
              </a:spcAft>
              <a:buClr>
                <a:schemeClr val="dk1"/>
              </a:buClr>
              <a:buSzPts val="2000"/>
              <a:buFont typeface="Arial"/>
              <a:buNone/>
            </a:pPr>
            <a:r>
              <a:rPr lang="en-US" sz="2000" b="0" i="0" u="none">
                <a:solidFill>
                  <a:schemeClr val="dk1"/>
                </a:solidFill>
                <a:latin typeface="Arial"/>
                <a:ea typeface="Arial"/>
                <a:cs typeface="Arial"/>
                <a:sym typeface="Arial"/>
              </a:rPr>
              <a:t>Pejabat Negara</a:t>
            </a:r>
            <a:br>
              <a:rPr lang="en-US" sz="2000" b="0" i="0" u="none">
                <a:solidFill>
                  <a:schemeClr val="dk1"/>
                </a:solidFill>
                <a:latin typeface="Arial"/>
                <a:ea typeface="Arial"/>
                <a:cs typeface="Arial"/>
                <a:sym typeface="Arial"/>
              </a:rPr>
            </a:br>
            <a:r>
              <a:rPr lang="en-US" sz="2000" b="0" i="0" u="none">
                <a:solidFill>
                  <a:schemeClr val="dk1"/>
                </a:solidFill>
                <a:latin typeface="Arial"/>
                <a:ea typeface="Arial"/>
                <a:cs typeface="Arial"/>
                <a:sym typeface="Arial"/>
              </a:rPr>
              <a:t>PNS</a:t>
            </a:r>
            <a:br>
              <a:rPr lang="en-US" sz="2000" b="0" i="0" u="none">
                <a:solidFill>
                  <a:schemeClr val="dk1"/>
                </a:solidFill>
                <a:latin typeface="Arial"/>
                <a:ea typeface="Arial"/>
                <a:cs typeface="Arial"/>
                <a:sym typeface="Arial"/>
              </a:rPr>
            </a:br>
            <a:r>
              <a:rPr lang="en-US" sz="2000" b="0" i="0" u="none">
                <a:solidFill>
                  <a:schemeClr val="dk1"/>
                </a:solidFill>
                <a:latin typeface="Arial"/>
                <a:ea typeface="Arial"/>
                <a:cs typeface="Arial"/>
                <a:sym typeface="Arial"/>
              </a:rPr>
              <a:t>Anggota TNI/Polri</a:t>
            </a:r>
            <a:br>
              <a:rPr lang="en-US" sz="2000" b="0" i="0" u="none">
                <a:solidFill>
                  <a:schemeClr val="dk1"/>
                </a:solidFill>
                <a:latin typeface="Arial"/>
                <a:ea typeface="Arial"/>
                <a:cs typeface="Arial"/>
                <a:sym typeface="Arial"/>
              </a:rPr>
            </a:br>
            <a:r>
              <a:rPr lang="en-US" sz="2000" b="0" i="0" u="none">
                <a:solidFill>
                  <a:schemeClr val="dk1"/>
                </a:solidFill>
                <a:latin typeface="Arial"/>
                <a:ea typeface="Arial"/>
                <a:cs typeface="Arial"/>
                <a:sym typeface="Arial"/>
              </a:rPr>
              <a:t>dan Pensiunannya</a:t>
            </a:r>
            <a:endParaRPr/>
          </a:p>
        </p:txBody>
      </p:sp>
      <p:sp>
        <p:nvSpPr>
          <p:cNvPr id="591" name="Google Shape;591;p33"/>
          <p:cNvSpPr/>
          <p:nvPr/>
        </p:nvSpPr>
        <p:spPr>
          <a:xfrm>
            <a:off x="1049337" y="4535487"/>
            <a:ext cx="7913687" cy="1773237"/>
          </a:xfrm>
          <a:prstGeom prst="plaque">
            <a:avLst>
              <a:gd name="adj" fmla="val 16667"/>
            </a:avLst>
          </a:prstGeom>
          <a:solidFill>
            <a:srgbClr val="00CC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DIATUR DALAM KETENTUAN YANG DITETAPKAN KHUSUS</a:t>
            </a:r>
            <a:endParaRPr/>
          </a:p>
          <a:p>
            <a:pPr marL="0" marR="0" lvl="0" indent="0" algn="ctr" rtl="0">
              <a:lnSpc>
                <a:spcPct val="100000"/>
              </a:lnSpc>
              <a:spcBef>
                <a:spcPts val="120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(Pasal 17)</a:t>
            </a:r>
            <a:endParaRPr/>
          </a:p>
        </p:txBody>
      </p:sp>
      <p:sp>
        <p:nvSpPr>
          <p:cNvPr id="592" name="Google Shape;592;p33"/>
          <p:cNvSpPr/>
          <p:nvPr/>
        </p:nvSpPr>
        <p:spPr>
          <a:xfrm>
            <a:off x="8640762" y="4033837"/>
            <a:ext cx="520700" cy="647700"/>
          </a:xfrm>
          <a:prstGeom prst="curvedLeftArrow">
            <a:avLst>
              <a:gd name="adj1" fmla="val 3573"/>
              <a:gd name="adj2" fmla="val 17093"/>
              <a:gd name="adj3" fmla="val 25000"/>
            </a:avLst>
          </a:prstGeom>
          <a:solidFill>
            <a:srgbClr val="CC33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93" name="Google Shape;593;p33"/>
          <p:cNvSpPr/>
          <p:nvPr/>
        </p:nvSpPr>
        <p:spPr>
          <a:xfrm>
            <a:off x="631825" y="4033837"/>
            <a:ext cx="625475" cy="647700"/>
          </a:xfrm>
          <a:prstGeom prst="curvedRightArrow">
            <a:avLst>
              <a:gd name="adj1" fmla="val 3573"/>
              <a:gd name="adj2" fmla="val 17093"/>
              <a:gd name="adj3" fmla="val 25000"/>
            </a:avLst>
          </a:prstGeom>
          <a:solidFill>
            <a:srgbClr val="CC33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94" name="Google Shape;594;p33"/>
          <p:cNvSpPr/>
          <p:nvPr/>
        </p:nvSpPr>
        <p:spPr>
          <a:xfrm>
            <a:off x="4230687" y="1341437"/>
            <a:ext cx="1444625" cy="542925"/>
          </a:xfrm>
          <a:prstGeom prst="downArrow">
            <a:avLst>
              <a:gd name="adj1" fmla="val 10800"/>
              <a:gd name="adj2" fmla="val 50000"/>
            </a:avLst>
          </a:prstGeom>
          <a:solidFill>
            <a:schemeClr val="accent1"/>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Tree>
  </p:cSld>
  <p:clrMapOvr>
    <a:masterClrMapping/>
  </p:clrMapOvr>
  <p:transition spd="slow">
    <p:push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34"/>
          <p:cNvSpPr>
            <a:spLocks noGrp="1"/>
          </p:cNvSpPr>
          <p:nvPr>
            <p:ph type="title"/>
          </p:nvPr>
        </p:nvSpPr>
        <p:spPr>
          <a:xfrm>
            <a:off x="2144712" y="274637"/>
            <a:ext cx="5616575" cy="885825"/>
          </a:xfrm>
          <a:prstGeom prst="roundRect">
            <a:avLst>
              <a:gd name="adj" fmla="val 3600"/>
            </a:avLst>
          </a:prstGeom>
          <a:solidFill>
            <a:srgbClr val="CCFFFF">
              <a:alpha val="37647"/>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200"/>
              <a:buFont typeface="Arial"/>
              <a:buNone/>
            </a:pPr>
            <a:r>
              <a:rPr lang="en-US" sz="3200" b="0" i="0" u="none">
                <a:solidFill>
                  <a:schemeClr val="dk2"/>
                </a:solidFill>
                <a:latin typeface="Arial"/>
                <a:ea typeface="Arial"/>
                <a:cs typeface="Arial"/>
                <a:sym typeface="Arial"/>
              </a:rPr>
              <a:t>PPh Pasal 26:</a:t>
            </a:r>
            <a:br>
              <a:rPr lang="en-US" sz="3200" b="0" i="0" u="none">
                <a:solidFill>
                  <a:schemeClr val="dk2"/>
                </a:solidFill>
                <a:latin typeface="Arial"/>
                <a:ea typeface="Arial"/>
                <a:cs typeface="Arial"/>
                <a:sym typeface="Arial"/>
              </a:rPr>
            </a:br>
            <a:r>
              <a:rPr lang="en-US" sz="2400" b="0" i="0" u="none">
                <a:solidFill>
                  <a:schemeClr val="dk2"/>
                </a:solidFill>
                <a:latin typeface="Arial"/>
                <a:ea typeface="Arial"/>
                <a:cs typeface="Arial"/>
                <a:sym typeface="Arial"/>
              </a:rPr>
              <a:t>WP Luar Negeri</a:t>
            </a:r>
            <a:endParaRPr/>
          </a:p>
        </p:txBody>
      </p:sp>
      <p:sp>
        <p:nvSpPr>
          <p:cNvPr id="601" name="Google Shape;601;p34"/>
          <p:cNvSpPr/>
          <p:nvPr/>
        </p:nvSpPr>
        <p:spPr>
          <a:xfrm>
            <a:off x="3584575" y="1341437"/>
            <a:ext cx="2760662" cy="709612"/>
          </a:xfrm>
          <a:prstGeom prst="roundRect">
            <a:avLst>
              <a:gd name="adj" fmla="val 16667"/>
            </a:avLst>
          </a:prstGeom>
          <a:solidFill>
            <a:srgbClr val="00FF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3600"/>
              <a:buFont typeface="Arial"/>
              <a:buNone/>
            </a:pPr>
            <a:r>
              <a:rPr lang="en-US" sz="3600" b="0" i="0" u="none">
                <a:solidFill>
                  <a:schemeClr val="dk1"/>
                </a:solidFill>
                <a:latin typeface="Arial"/>
                <a:ea typeface="Arial"/>
                <a:cs typeface="Arial"/>
                <a:sym typeface="Arial"/>
              </a:rPr>
              <a:t>20% Final</a:t>
            </a:r>
            <a:endParaRPr/>
          </a:p>
        </p:txBody>
      </p:sp>
      <p:sp>
        <p:nvSpPr>
          <p:cNvPr id="602" name="Google Shape;602;p34"/>
          <p:cNvSpPr/>
          <p:nvPr/>
        </p:nvSpPr>
        <p:spPr>
          <a:xfrm>
            <a:off x="3513137" y="2205037"/>
            <a:ext cx="3019425" cy="1620837"/>
          </a:xfrm>
          <a:prstGeom prst="downArrow">
            <a:avLst>
              <a:gd name="adj1" fmla="val 50000"/>
              <a:gd name="adj2" fmla="val 50000"/>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endParaRPr sz="1800" b="0" i="0" u="none">
              <a:solidFill>
                <a:schemeClr val="dk1"/>
              </a:solidFill>
              <a:latin typeface="Arial"/>
              <a:ea typeface="Arial"/>
              <a:cs typeface="Arial"/>
              <a:sym typeface="Arial"/>
            </a:endParaRPr>
          </a:p>
          <a:p>
            <a:pPr marL="0" marR="0" lvl="0" indent="0" algn="ctr" rtl="0">
              <a:lnSpc>
                <a:spcPct val="100000"/>
              </a:lnSpc>
              <a:spcBef>
                <a:spcPts val="1400"/>
              </a:spcBef>
              <a:spcAft>
                <a:spcPts val="0"/>
              </a:spcAft>
              <a:buClr>
                <a:schemeClr val="dk1"/>
              </a:buClr>
              <a:buSzPts val="2800"/>
              <a:buFont typeface="Arial"/>
              <a:buNone/>
            </a:pPr>
            <a:r>
              <a:rPr lang="en-US" sz="2800" b="0" i="0" u="none">
                <a:solidFill>
                  <a:schemeClr val="dk1"/>
                </a:solidFill>
                <a:latin typeface="Arial"/>
                <a:ea typeface="Arial"/>
                <a:cs typeface="Arial"/>
                <a:sym typeface="Arial"/>
              </a:rPr>
              <a:t>X</a:t>
            </a:r>
            <a:endParaRPr/>
          </a:p>
          <a:p>
            <a:pPr marL="0" marR="0" lvl="0" indent="0" algn="l" rtl="0">
              <a:lnSpc>
                <a:spcPct val="100000"/>
              </a:lnSpc>
              <a:spcBef>
                <a:spcPts val="0"/>
              </a:spcBef>
              <a:spcAft>
                <a:spcPts val="0"/>
              </a:spcAft>
              <a:buNone/>
            </a:pPr>
            <a:endParaRPr sz="2800" b="0" i="0" u="none">
              <a:solidFill>
                <a:schemeClr val="dk1"/>
              </a:solidFill>
              <a:latin typeface="Arial"/>
              <a:ea typeface="Arial"/>
              <a:cs typeface="Arial"/>
              <a:sym typeface="Arial"/>
            </a:endParaRPr>
          </a:p>
        </p:txBody>
      </p:sp>
      <p:sp>
        <p:nvSpPr>
          <p:cNvPr id="603" name="Google Shape;603;p34"/>
          <p:cNvSpPr/>
          <p:nvPr/>
        </p:nvSpPr>
        <p:spPr>
          <a:xfrm>
            <a:off x="1728787" y="4176712"/>
            <a:ext cx="6380162" cy="646112"/>
          </a:xfrm>
          <a:prstGeom prst="roundRect">
            <a:avLst>
              <a:gd name="adj" fmla="val 16667"/>
            </a:avLst>
          </a:prstGeom>
          <a:solidFill>
            <a:srgbClr val="C0C0C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3200"/>
              <a:buFont typeface="Arial"/>
              <a:buNone/>
            </a:pPr>
            <a:r>
              <a:rPr lang="en-US" sz="3200" b="0" i="0" u="none">
                <a:solidFill>
                  <a:schemeClr val="dk1"/>
                </a:solidFill>
                <a:latin typeface="Arial"/>
                <a:ea typeface="Arial"/>
                <a:cs typeface="Arial"/>
                <a:sym typeface="Arial"/>
              </a:rPr>
              <a:t>PENGHASILAN BRUTO</a:t>
            </a:r>
            <a:endParaRPr/>
          </a:p>
        </p:txBody>
      </p:sp>
      <p:sp>
        <p:nvSpPr>
          <p:cNvPr id="604" name="Google Shape;604;p34"/>
          <p:cNvSpPr/>
          <p:nvPr/>
        </p:nvSpPr>
        <p:spPr>
          <a:xfrm>
            <a:off x="3808412" y="5073650"/>
            <a:ext cx="2392362" cy="400050"/>
          </a:xfrm>
          <a:prstGeom prst="downArrow">
            <a:avLst>
              <a:gd name="adj1" fmla="val 50000"/>
              <a:gd name="adj2"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05" name="Google Shape;605;p34"/>
          <p:cNvSpPr/>
          <p:nvPr/>
        </p:nvSpPr>
        <p:spPr>
          <a:xfrm>
            <a:off x="1635125" y="5576887"/>
            <a:ext cx="6361112" cy="577850"/>
          </a:xfrm>
          <a:prstGeom prst="roundRect">
            <a:avLst>
              <a:gd name="adj" fmla="val 16667"/>
            </a:avLst>
          </a:prstGeom>
          <a:solidFill>
            <a:srgbClr val="E8E7B7"/>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800"/>
              <a:buFont typeface="Arial"/>
              <a:buNone/>
            </a:pPr>
            <a:r>
              <a:rPr lang="en-US" sz="2800" b="0" i="0" u="none">
                <a:solidFill>
                  <a:schemeClr val="dk1"/>
                </a:solidFill>
                <a:latin typeface="Arial"/>
                <a:ea typeface="Arial"/>
                <a:cs typeface="Arial"/>
                <a:sym typeface="Arial"/>
              </a:rPr>
              <a:t>MEMPERHATIKAN KETENTUAN P3B</a:t>
            </a:r>
            <a:endParaRPr/>
          </a:p>
        </p:txBody>
      </p:sp>
    </p:spTree>
  </p:cSld>
  <p:clrMapOvr>
    <a:masterClrMapping/>
  </p:clrMapOvr>
  <p:transition spd="slow">
    <p:push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35"/>
          <p:cNvSpPr>
            <a:spLocks noGrp="1"/>
          </p:cNvSpPr>
          <p:nvPr>
            <p:ph type="title"/>
          </p:nvPr>
        </p:nvSpPr>
        <p:spPr>
          <a:xfrm>
            <a:off x="560387" y="274637"/>
            <a:ext cx="8496300" cy="561975"/>
          </a:xfrm>
          <a:prstGeom prst="roundRect">
            <a:avLst>
              <a:gd name="adj" fmla="val 3600"/>
            </a:avLst>
          </a:prstGeom>
          <a:solidFill>
            <a:srgbClr val="CCFFCC">
              <a:alpha val="37647"/>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Arial"/>
              <a:buNone/>
            </a:pPr>
            <a:r>
              <a:rPr lang="en-US" sz="2800" b="1" i="0" u="none">
                <a:solidFill>
                  <a:schemeClr val="dk2"/>
                </a:solidFill>
                <a:latin typeface="Arial"/>
                <a:ea typeface="Arial"/>
                <a:cs typeface="Arial"/>
                <a:sym typeface="Arial"/>
              </a:rPr>
              <a:t>Penerima Penghasilan Tidak Ber NPWP</a:t>
            </a:r>
            <a:endParaRPr/>
          </a:p>
        </p:txBody>
      </p:sp>
      <p:sp>
        <p:nvSpPr>
          <p:cNvPr id="611" name="Google Shape;611;p35"/>
          <p:cNvSpPr/>
          <p:nvPr/>
        </p:nvSpPr>
        <p:spPr>
          <a:xfrm>
            <a:off x="1808162" y="1341437"/>
            <a:ext cx="6313487" cy="506412"/>
          </a:xfrm>
          <a:prstGeom prst="roundRect">
            <a:avLst>
              <a:gd name="adj" fmla="val 16667"/>
            </a:avLst>
          </a:prstGeom>
          <a:solidFill>
            <a:srgbClr val="00FF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DIKENAKAN TARIF LEBIH TINGGI 20%</a:t>
            </a:r>
            <a:endParaRPr/>
          </a:p>
        </p:txBody>
      </p:sp>
      <p:sp>
        <p:nvSpPr>
          <p:cNvPr id="612" name="Google Shape;612;p35"/>
          <p:cNvSpPr/>
          <p:nvPr/>
        </p:nvSpPr>
        <p:spPr>
          <a:xfrm>
            <a:off x="2041525" y="3446462"/>
            <a:ext cx="831850" cy="269875"/>
          </a:xfrm>
          <a:prstGeom prst="downArrow">
            <a:avLst>
              <a:gd name="adj1" fmla="val 50000"/>
              <a:gd name="adj2" fmla="val 50000"/>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13" name="Google Shape;613;p35"/>
          <p:cNvSpPr/>
          <p:nvPr/>
        </p:nvSpPr>
        <p:spPr>
          <a:xfrm>
            <a:off x="681037" y="3854450"/>
            <a:ext cx="3576637" cy="911225"/>
          </a:xfrm>
          <a:prstGeom prst="roundRect">
            <a:avLst>
              <a:gd name="adj" fmla="val 16667"/>
            </a:avLst>
          </a:prstGeom>
          <a:solidFill>
            <a:srgbClr val="E8E7B7"/>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TIDAK BERLAKU UNTUK PPh PASAL 21 FINAL</a:t>
            </a:r>
            <a:endParaRPr/>
          </a:p>
        </p:txBody>
      </p:sp>
      <p:sp>
        <p:nvSpPr>
          <p:cNvPr id="614" name="Google Shape;614;p35"/>
          <p:cNvSpPr/>
          <p:nvPr/>
        </p:nvSpPr>
        <p:spPr>
          <a:xfrm>
            <a:off x="776287" y="2060575"/>
            <a:ext cx="8261350" cy="911225"/>
          </a:xfrm>
          <a:prstGeom prst="roundRect">
            <a:avLst>
              <a:gd name="adj" fmla="val 16667"/>
            </a:avLst>
          </a:prstGeom>
          <a:solidFill>
            <a:srgbClr val="C0C0C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DIPOTONG PPh PASAL 21 SEBESAR 120% DARI PPh PASAL 21 YANG SEHARUSNYA DIPOTONG JIKA BER NPWP</a:t>
            </a:r>
            <a:endParaRPr/>
          </a:p>
        </p:txBody>
      </p:sp>
      <p:sp>
        <p:nvSpPr>
          <p:cNvPr id="615" name="Google Shape;615;p35"/>
          <p:cNvSpPr/>
          <p:nvPr/>
        </p:nvSpPr>
        <p:spPr>
          <a:xfrm>
            <a:off x="2649537" y="5456237"/>
            <a:ext cx="6721475" cy="777875"/>
          </a:xfrm>
          <a:prstGeom prst="roundRect">
            <a:avLst>
              <a:gd name="adj" fmla="val 16667"/>
            </a:avLst>
          </a:prstGeom>
          <a:solidFill>
            <a:srgbClr val="E8E7B7"/>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Tahoma"/>
              <a:buNone/>
            </a:pPr>
            <a:r>
              <a:rPr lang="en-US" sz="2000" b="0" i="0" u="none">
                <a:solidFill>
                  <a:schemeClr val="dk1"/>
                </a:solidFill>
                <a:latin typeface="Tahoma"/>
                <a:ea typeface="Tahoma"/>
                <a:cs typeface="Tahoma"/>
                <a:sym typeface="Tahoma"/>
              </a:rPr>
              <a:t>DIPERHITUNGKAN OLEH PEMOTONG DENGAN PPh PASAL 21 TERUTANG BULAN-BULAN BERIKUTNYA</a:t>
            </a:r>
            <a:endParaRPr/>
          </a:p>
        </p:txBody>
      </p:sp>
      <p:sp>
        <p:nvSpPr>
          <p:cNvPr id="616" name="Google Shape;616;p35"/>
          <p:cNvSpPr/>
          <p:nvPr/>
        </p:nvSpPr>
        <p:spPr>
          <a:xfrm>
            <a:off x="6511925" y="3395662"/>
            <a:ext cx="833437" cy="320675"/>
          </a:xfrm>
          <a:prstGeom prst="downArrow">
            <a:avLst>
              <a:gd name="adj1" fmla="val 15516"/>
              <a:gd name="adj2" fmla="val 50000"/>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17" name="Google Shape;617;p35"/>
          <p:cNvSpPr txBox="1"/>
          <p:nvPr/>
        </p:nvSpPr>
        <p:spPr>
          <a:xfrm>
            <a:off x="2249487" y="3297237"/>
            <a:ext cx="4889500" cy="198437"/>
          </a:xfrm>
          <a:prstGeom prst="rect">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18" name="Google Shape;618;p35"/>
          <p:cNvSpPr txBox="1"/>
          <p:nvPr/>
        </p:nvSpPr>
        <p:spPr>
          <a:xfrm>
            <a:off x="4538662" y="2997200"/>
            <a:ext cx="517525" cy="300037"/>
          </a:xfrm>
          <a:prstGeom prst="rect">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19" name="Google Shape;619;p35"/>
          <p:cNvSpPr/>
          <p:nvPr/>
        </p:nvSpPr>
        <p:spPr>
          <a:xfrm>
            <a:off x="4448175" y="981075"/>
            <a:ext cx="935037" cy="254000"/>
          </a:xfrm>
          <a:prstGeom prst="downArrow">
            <a:avLst>
              <a:gd name="adj1" fmla="val 50000"/>
              <a:gd name="adj2" fmla="val 50000"/>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20" name="Google Shape;620;p35"/>
          <p:cNvSpPr/>
          <p:nvPr/>
        </p:nvSpPr>
        <p:spPr>
          <a:xfrm>
            <a:off x="4932362" y="3716337"/>
            <a:ext cx="4600575" cy="1316037"/>
          </a:xfrm>
          <a:prstGeom prst="roundRect">
            <a:avLst>
              <a:gd name="adj" fmla="val 16667"/>
            </a:avLst>
          </a:prstGeom>
          <a:solidFill>
            <a:srgbClr val="E8E7B7"/>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Tahoma"/>
              <a:buNone/>
            </a:pPr>
            <a:r>
              <a:rPr lang="en-US" sz="2400" b="0" i="0" u="none">
                <a:solidFill>
                  <a:schemeClr val="dk1"/>
                </a:solidFill>
                <a:latin typeface="Tahoma"/>
                <a:ea typeface="Tahoma"/>
                <a:cs typeface="Tahoma"/>
                <a:sym typeface="Tahoma"/>
              </a:rPr>
              <a:t>JIKA PEGAWAI TETAP, BER- NPWP SEBELUM PEMOTONGAN BULAN DESEMBER</a:t>
            </a:r>
            <a:endParaRPr/>
          </a:p>
        </p:txBody>
      </p:sp>
      <p:sp>
        <p:nvSpPr>
          <p:cNvPr id="621" name="Google Shape;621;p35"/>
          <p:cNvSpPr/>
          <p:nvPr/>
        </p:nvSpPr>
        <p:spPr>
          <a:xfrm>
            <a:off x="6680200" y="5084762"/>
            <a:ext cx="936625" cy="249237"/>
          </a:xfrm>
          <a:prstGeom prst="downArrow">
            <a:avLst>
              <a:gd name="adj1" fmla="val 10848"/>
              <a:gd name="adj2" fmla="val 4976"/>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Tree>
  </p:cSld>
  <p:clrMapOvr>
    <a:masterClrMapping/>
  </p:clrMapOvr>
  <p:transition spd="slow">
    <p:push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36"/>
          <p:cNvSpPr>
            <a:spLocks noGrp="1"/>
          </p:cNvSpPr>
          <p:nvPr>
            <p:ph type="title"/>
          </p:nvPr>
        </p:nvSpPr>
        <p:spPr>
          <a:xfrm>
            <a:off x="1208087" y="287337"/>
            <a:ext cx="7489825" cy="798512"/>
          </a:xfrm>
          <a:prstGeom prst="roundRect">
            <a:avLst>
              <a:gd name="adj" fmla="val 3600"/>
            </a:avLst>
          </a:prstGeom>
          <a:solidFill>
            <a:srgbClr val="00FFFF">
              <a:alpha val="37647"/>
            </a:srgbClr>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2800"/>
              <a:buFont typeface="Arial"/>
              <a:buNone/>
            </a:pPr>
            <a:r>
              <a:rPr lang="en-US" sz="2800" b="1" i="0" u="none">
                <a:solidFill>
                  <a:schemeClr val="dk2"/>
                </a:solidFill>
                <a:latin typeface="Arial"/>
                <a:ea typeface="Arial"/>
                <a:cs typeface="Arial"/>
                <a:sym typeface="Arial"/>
              </a:rPr>
              <a:t>Saat Terutang </a:t>
            </a:r>
            <a:br>
              <a:rPr lang="en-US" sz="2800" b="1" i="0" u="none">
                <a:solidFill>
                  <a:schemeClr val="dk2"/>
                </a:solidFill>
                <a:latin typeface="Arial"/>
                <a:ea typeface="Arial"/>
                <a:cs typeface="Arial"/>
                <a:sym typeface="Arial"/>
              </a:rPr>
            </a:br>
            <a:r>
              <a:rPr lang="en-US" sz="2800" b="1" i="0" u="none">
                <a:solidFill>
                  <a:schemeClr val="dk2"/>
                </a:solidFill>
                <a:latin typeface="Arial"/>
                <a:ea typeface="Arial"/>
                <a:cs typeface="Arial"/>
                <a:sym typeface="Arial"/>
              </a:rPr>
              <a:t>PPh Pasal 21/26</a:t>
            </a:r>
            <a:endParaRPr/>
          </a:p>
        </p:txBody>
      </p:sp>
      <p:sp>
        <p:nvSpPr>
          <p:cNvPr id="628" name="Google Shape;628;p36"/>
          <p:cNvSpPr/>
          <p:nvPr/>
        </p:nvSpPr>
        <p:spPr>
          <a:xfrm>
            <a:off x="1311275" y="1893887"/>
            <a:ext cx="3330575" cy="911225"/>
          </a:xfrm>
          <a:prstGeom prst="roundRect">
            <a:avLst>
              <a:gd name="adj" fmla="val 16667"/>
            </a:avLst>
          </a:prstGeom>
          <a:solidFill>
            <a:srgbClr val="C0C0C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Bagi Penerima Penghasilan</a:t>
            </a:r>
            <a:endParaRPr/>
          </a:p>
        </p:txBody>
      </p:sp>
      <p:sp>
        <p:nvSpPr>
          <p:cNvPr id="629" name="Google Shape;629;p36"/>
          <p:cNvSpPr/>
          <p:nvPr/>
        </p:nvSpPr>
        <p:spPr>
          <a:xfrm>
            <a:off x="6618287" y="4021137"/>
            <a:ext cx="935037" cy="398462"/>
          </a:xfrm>
          <a:prstGeom prst="downArrow">
            <a:avLst>
              <a:gd name="adj1" fmla="val 50000"/>
              <a:gd name="adj2" fmla="val 50000"/>
            </a:avLst>
          </a:prstGeom>
          <a:solidFill>
            <a:srgbClr val="33996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30" name="Google Shape;630;p36"/>
          <p:cNvSpPr/>
          <p:nvPr/>
        </p:nvSpPr>
        <p:spPr>
          <a:xfrm>
            <a:off x="1314450" y="3473450"/>
            <a:ext cx="3346450" cy="1319212"/>
          </a:xfrm>
          <a:prstGeom prst="roundRect">
            <a:avLst>
              <a:gd name="adj" fmla="val 16667"/>
            </a:avLst>
          </a:prstGeom>
          <a:solidFill>
            <a:srgbClr val="FFFF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SAAT DILAKUKAN PEMBAYARAN ATAU SAAT TERUTANGNYA PENGHASILAN</a:t>
            </a:r>
            <a:endParaRPr/>
          </a:p>
        </p:txBody>
      </p:sp>
      <p:sp>
        <p:nvSpPr>
          <p:cNvPr id="631" name="Google Shape;631;p36"/>
          <p:cNvSpPr/>
          <p:nvPr/>
        </p:nvSpPr>
        <p:spPr>
          <a:xfrm>
            <a:off x="2560637" y="2852737"/>
            <a:ext cx="627062" cy="647700"/>
          </a:xfrm>
          <a:prstGeom prst="curvedRightArrow">
            <a:avLst>
              <a:gd name="adj1" fmla="val 3573"/>
              <a:gd name="adj2" fmla="val 17093"/>
              <a:gd name="adj3" fmla="val 25000"/>
            </a:avLst>
          </a:prstGeom>
          <a:solidFill>
            <a:srgbClr val="CC33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32" name="Google Shape;632;p36"/>
          <p:cNvSpPr/>
          <p:nvPr/>
        </p:nvSpPr>
        <p:spPr>
          <a:xfrm>
            <a:off x="5086350" y="1908175"/>
            <a:ext cx="3746500" cy="911225"/>
          </a:xfrm>
          <a:prstGeom prst="roundRect">
            <a:avLst>
              <a:gd name="adj" fmla="val 16667"/>
            </a:avLst>
          </a:prstGeom>
          <a:solidFill>
            <a:srgbClr val="C0C0C0"/>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Bagi Pemotong PPh Pasal 21/26</a:t>
            </a:r>
            <a:endParaRPr/>
          </a:p>
        </p:txBody>
      </p:sp>
      <p:sp>
        <p:nvSpPr>
          <p:cNvPr id="633" name="Google Shape;633;p36"/>
          <p:cNvSpPr/>
          <p:nvPr/>
        </p:nvSpPr>
        <p:spPr>
          <a:xfrm>
            <a:off x="5349875" y="3463925"/>
            <a:ext cx="3468687" cy="407987"/>
          </a:xfrm>
          <a:prstGeom prst="roundRect">
            <a:avLst>
              <a:gd name="adj" fmla="val 16667"/>
            </a:avLst>
          </a:prstGeom>
          <a:solidFill>
            <a:srgbClr val="FFFF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UNTUK SETIAP MASA PAJAK</a:t>
            </a:r>
            <a:endParaRPr/>
          </a:p>
        </p:txBody>
      </p:sp>
      <p:sp>
        <p:nvSpPr>
          <p:cNvPr id="634" name="Google Shape;634;p36"/>
          <p:cNvSpPr/>
          <p:nvPr/>
        </p:nvSpPr>
        <p:spPr>
          <a:xfrm>
            <a:off x="7032625" y="2852737"/>
            <a:ext cx="520700" cy="647700"/>
          </a:xfrm>
          <a:prstGeom prst="curvedLeftArrow">
            <a:avLst>
              <a:gd name="adj1" fmla="val 3573"/>
              <a:gd name="adj2" fmla="val 17093"/>
              <a:gd name="adj3" fmla="val 25000"/>
            </a:avLst>
          </a:prstGeom>
          <a:solidFill>
            <a:srgbClr val="CC33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35" name="Google Shape;635;p36"/>
          <p:cNvSpPr/>
          <p:nvPr/>
        </p:nvSpPr>
        <p:spPr>
          <a:xfrm>
            <a:off x="5351462" y="4454525"/>
            <a:ext cx="3713162" cy="1927225"/>
          </a:xfrm>
          <a:prstGeom prst="roundRect">
            <a:avLst>
              <a:gd name="adj" fmla="val 16667"/>
            </a:avLst>
          </a:prstGeom>
          <a:solidFill>
            <a:srgbClr val="FFFF99"/>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AKHIR BULAN DILAKUKANNYA PEMBAYARAN </a:t>
            </a:r>
            <a:br>
              <a:rPr lang="en-US" sz="1800" b="0" i="0" u="none">
                <a:solidFill>
                  <a:schemeClr val="dk1"/>
                </a:solidFill>
                <a:latin typeface="Arial"/>
                <a:ea typeface="Arial"/>
                <a:cs typeface="Arial"/>
                <a:sym typeface="Arial"/>
              </a:rPr>
            </a:br>
            <a:r>
              <a:rPr lang="en-US" sz="1800" b="0" i="0" u="none">
                <a:solidFill>
                  <a:schemeClr val="dk1"/>
                </a:solidFill>
                <a:latin typeface="Arial"/>
                <a:ea typeface="Arial"/>
                <a:cs typeface="Arial"/>
                <a:sym typeface="Arial"/>
              </a:rPr>
              <a:t>ATAU</a:t>
            </a:r>
            <a:br>
              <a:rPr lang="en-US" sz="1800" b="0" i="0" u="none">
                <a:solidFill>
                  <a:schemeClr val="dk1"/>
                </a:solidFill>
                <a:latin typeface="Arial"/>
                <a:ea typeface="Arial"/>
                <a:cs typeface="Arial"/>
                <a:sym typeface="Arial"/>
              </a:rPr>
            </a:br>
            <a:r>
              <a:rPr lang="en-US" sz="1800" b="0" i="0" u="none">
                <a:solidFill>
                  <a:schemeClr val="dk1"/>
                </a:solidFill>
                <a:latin typeface="Arial"/>
                <a:ea typeface="Arial"/>
                <a:cs typeface="Arial"/>
                <a:sym typeface="Arial"/>
              </a:rPr>
              <a:t>AKHIR BULAN TERUTANGNYA PENGHASILAN</a:t>
            </a:r>
            <a:endParaRPr/>
          </a:p>
        </p:txBody>
      </p:sp>
      <p:sp>
        <p:nvSpPr>
          <p:cNvPr id="636" name="Google Shape;636;p36"/>
          <p:cNvSpPr/>
          <p:nvPr/>
        </p:nvSpPr>
        <p:spPr>
          <a:xfrm>
            <a:off x="3911600" y="1135062"/>
            <a:ext cx="1770062" cy="449262"/>
          </a:xfrm>
          <a:prstGeom prst="downArrow">
            <a:avLst>
              <a:gd name="adj1" fmla="val 50000"/>
              <a:gd name="adj2" fmla="val 50000"/>
            </a:avLst>
          </a:prstGeom>
          <a:gradFill>
            <a:gsLst>
              <a:gs pos="0">
                <a:schemeClr val="accent1"/>
              </a:gs>
              <a:gs pos="50000">
                <a:srgbClr val="FF5050"/>
              </a:gs>
              <a:gs pos="100000">
                <a:schemeClr val="accent1"/>
              </a:gs>
            </a:gsLst>
            <a:lin ang="108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6"/>
          <p:cNvSpPr txBox="1"/>
          <p:nvPr/>
        </p:nvSpPr>
        <p:spPr>
          <a:xfrm rot="5400000">
            <a:off x="4628158" y="861008"/>
            <a:ext cx="336946" cy="885031"/>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38" name="Google Shape;638;p36"/>
          <p:cNvSpPr txBox="1"/>
          <p:nvPr/>
        </p:nvSpPr>
        <p:spPr>
          <a:xfrm>
            <a:off x="584200" y="6572250"/>
            <a:ext cx="681037" cy="24606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000"/>
              <a:buFont typeface="Arial"/>
              <a:buNone/>
            </a:pPr>
            <a:r>
              <a:rPr lang="en-US" sz="1000" b="0" i="0" u="none">
                <a:solidFill>
                  <a:schemeClr val="dk1"/>
                </a:solidFill>
                <a:latin typeface="Arial"/>
                <a:ea typeface="Arial"/>
                <a:cs typeface="Arial"/>
                <a:sym typeface="Arial"/>
              </a:rPr>
              <a:t>Pasal 21</a:t>
            </a:r>
            <a:endParaRPr/>
          </a:p>
        </p:txBody>
      </p:sp>
    </p:spTree>
  </p:cSld>
  <p:clrMapOvr>
    <a:masterClrMapping/>
  </p:clrMapOvr>
  <p:transition spd="slow">
    <p:comb dir="ver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37"/>
          <p:cNvSpPr txBox="1">
            <a:spLocks noGrp="1"/>
          </p:cNvSpPr>
          <p:nvPr>
            <p:ph type="title"/>
          </p:nvPr>
        </p:nvSpPr>
        <p:spPr>
          <a:xfrm>
            <a:off x="495300" y="274637"/>
            <a:ext cx="8915400" cy="633412"/>
          </a:xfrm>
          <a:prstGeom prst="rect">
            <a:avLst/>
          </a:prstGeom>
          <a:solidFill>
            <a:srgbClr val="008000">
              <a:alpha val="44705"/>
            </a:srgbClr>
          </a:solidFill>
          <a:ln w="9525" cap="flat" cmpd="sng">
            <a:solidFill>
              <a:schemeClr val="dk1"/>
            </a:solidFill>
            <a:prstDash val="solid"/>
            <a:miter lim="524288"/>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600"/>
              <a:buFont typeface="Arial"/>
              <a:buNone/>
            </a:pPr>
            <a:r>
              <a:rPr lang="en-US" sz="3600" b="0" i="0" u="none">
                <a:solidFill>
                  <a:schemeClr val="dk2"/>
                </a:solidFill>
                <a:latin typeface="Arial"/>
                <a:ea typeface="Arial"/>
                <a:cs typeface="Arial"/>
                <a:sym typeface="Arial"/>
              </a:rPr>
              <a:t>Kewajiban Pemotong</a:t>
            </a:r>
            <a:endParaRPr/>
          </a:p>
        </p:txBody>
      </p:sp>
      <p:sp>
        <p:nvSpPr>
          <p:cNvPr id="644" name="Google Shape;644;p37"/>
          <p:cNvSpPr txBox="1">
            <a:spLocks noGrp="1"/>
          </p:cNvSpPr>
          <p:nvPr>
            <p:ph type="body" idx="1"/>
          </p:nvPr>
        </p:nvSpPr>
        <p:spPr>
          <a:xfrm>
            <a:off x="488950" y="981075"/>
            <a:ext cx="8907462" cy="5472112"/>
          </a:xfrm>
          <a:prstGeom prst="rect">
            <a:avLst/>
          </a:prstGeom>
          <a:solidFill>
            <a:schemeClr val="accent1"/>
          </a:solidFill>
          <a:ln w="9525" cap="flat" cmpd="sng">
            <a:solidFill>
              <a:schemeClr val="dk1"/>
            </a:solidFill>
            <a:prstDash val="solid"/>
            <a:miter lim="524288"/>
            <a:headEnd type="none" w="sm" len="sm"/>
            <a:tailEnd type="none" w="sm" len="sm"/>
          </a:ln>
        </p:spPr>
        <p:txBody>
          <a:bodyPr spcFirstLastPara="1" wrap="square" lIns="91425" tIns="45700" rIns="91425" bIns="45700" anchor="t" anchorCtr="0">
            <a:noAutofit/>
          </a:bodyPr>
          <a:lstStyle/>
          <a:p>
            <a:pPr marL="342900" lvl="0" indent="-342900" algn="just" rtl="0">
              <a:lnSpc>
                <a:spcPct val="90000"/>
              </a:lnSpc>
              <a:spcBef>
                <a:spcPts val="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Wajib Mendaftarkan Diri ke KPP</a:t>
            </a:r>
            <a:endParaRPr/>
          </a:p>
          <a:p>
            <a:pPr marL="342900" lvl="0" indent="-342900" algn="just" rtl="0">
              <a:lnSpc>
                <a:spcPct val="90000"/>
              </a:lnSpc>
              <a:spcBef>
                <a:spcPts val="48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Wajib menghitung, memotong, menyetorkan dan melaporkan PPh Pasal 21 dan Pasal 26 yang terutang untuk setiap bulan kalender.</a:t>
            </a:r>
            <a:endParaRPr/>
          </a:p>
          <a:p>
            <a:pPr marL="342900" lvl="0" indent="-342900" algn="just" rtl="0">
              <a:lnSpc>
                <a:spcPct val="90000"/>
              </a:lnSpc>
              <a:spcBef>
                <a:spcPts val="48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PPh Pasal 21/26 yang dipotong wajib disetor ke Kantor Pos atau Bank paling lama 10 hari setelah Masa Pajak berakhir.</a:t>
            </a:r>
            <a:endParaRPr/>
          </a:p>
          <a:p>
            <a:pPr marL="342900" lvl="0" indent="-342900" algn="just" rtl="0">
              <a:lnSpc>
                <a:spcPct val="90000"/>
              </a:lnSpc>
              <a:spcBef>
                <a:spcPts val="48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Pemotong Pajak wajib lapor sekalipun nihil, paling lama 20 hari setelah Masa Pajak berakhir.</a:t>
            </a:r>
            <a:endParaRPr/>
          </a:p>
          <a:p>
            <a:pPr marL="342900" lvl="0" indent="-342900" algn="just" rtl="0">
              <a:lnSpc>
                <a:spcPct val="90000"/>
              </a:lnSpc>
              <a:spcBef>
                <a:spcPts val="48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Wajib Membuat Catatan atau Kertas Kerja Perhitungan PPh Ps. 21/26 Untuk Setiap Masa Pajak</a:t>
            </a:r>
            <a:endParaRPr/>
          </a:p>
          <a:p>
            <a:pPr marL="342900" lvl="0" indent="-342900" algn="just" rtl="0">
              <a:lnSpc>
                <a:spcPct val="90000"/>
              </a:lnSpc>
              <a:spcBef>
                <a:spcPts val="48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Wajib Menyimpan Catatan atau Kertas Kerja Sesuai Ketentuan</a:t>
            </a:r>
            <a:endParaRPr/>
          </a:p>
          <a:p>
            <a:pPr marL="342900" lvl="0" indent="-342900" algn="just" rtl="0">
              <a:lnSpc>
                <a:spcPct val="90000"/>
              </a:lnSpc>
              <a:spcBef>
                <a:spcPts val="48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Wajib Membuat Bukti Potong dan Memberikannya Kepada Penerima Penghasilan</a:t>
            </a:r>
            <a:endParaRPr/>
          </a:p>
          <a:p>
            <a:pPr marL="342900" lvl="0" indent="-190500" algn="l" rtl="0">
              <a:spcBef>
                <a:spcPts val="48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p:txBody>
      </p:sp>
    </p:spTree>
  </p:cSld>
  <p:clrMapOvr>
    <a:masterClrMapping/>
  </p:clrMapOvr>
  <p:transition spd="slow">
    <p:comb/>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38"/>
          <p:cNvSpPr txBox="1">
            <a:spLocks noGrp="1"/>
          </p:cNvSpPr>
          <p:nvPr>
            <p:ph type="title" idx="4294967295"/>
          </p:nvPr>
        </p:nvSpPr>
        <p:spPr>
          <a:xfrm>
            <a:off x="495300" y="274637"/>
            <a:ext cx="8915400" cy="633412"/>
          </a:xfrm>
          <a:prstGeom prst="rect">
            <a:avLst/>
          </a:prstGeom>
          <a:solidFill>
            <a:srgbClr val="008000">
              <a:alpha val="44705"/>
            </a:srgbClr>
          </a:solidFill>
          <a:ln w="9525" cap="flat" cmpd="sng">
            <a:solidFill>
              <a:schemeClr val="dk1"/>
            </a:solidFill>
            <a:prstDash val="solid"/>
            <a:miter lim="524288"/>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3600"/>
              <a:buFont typeface="Arial"/>
              <a:buNone/>
            </a:pPr>
            <a:r>
              <a:rPr lang="en-US" sz="3600" b="0" i="0" u="none" strike="noStrike" cap="none">
                <a:solidFill>
                  <a:schemeClr val="dk2"/>
                </a:solidFill>
                <a:latin typeface="Arial"/>
                <a:ea typeface="Arial"/>
                <a:cs typeface="Arial"/>
                <a:sym typeface="Arial"/>
              </a:rPr>
              <a:t>Bukti Pemotongan PPh Pasal 21</a:t>
            </a:r>
            <a:endParaRPr/>
          </a:p>
        </p:txBody>
      </p:sp>
      <p:sp>
        <p:nvSpPr>
          <p:cNvPr id="650" name="Google Shape;650;p38"/>
          <p:cNvSpPr txBox="1">
            <a:spLocks noGrp="1"/>
          </p:cNvSpPr>
          <p:nvPr>
            <p:ph type="body" idx="4294967295"/>
          </p:nvPr>
        </p:nvSpPr>
        <p:spPr>
          <a:xfrm>
            <a:off x="488950" y="981075"/>
            <a:ext cx="8907462" cy="5472112"/>
          </a:xfrm>
          <a:prstGeom prst="rect">
            <a:avLst/>
          </a:prstGeom>
          <a:solidFill>
            <a:schemeClr val="accent1"/>
          </a:solidFill>
          <a:ln w="9525" cap="flat" cmpd="sng">
            <a:solidFill>
              <a:schemeClr val="dk1"/>
            </a:solidFill>
            <a:prstDash val="solid"/>
            <a:miter lim="524288"/>
            <a:headEnd type="none" w="sm" len="sm"/>
            <a:tailEnd type="none" w="sm" len="sm"/>
          </a:ln>
        </p:spPr>
        <p:txBody>
          <a:bodyPr spcFirstLastPara="1" wrap="square" lIns="91425" tIns="45700" rIns="91425" bIns="45700" anchor="t" anchorCtr="0">
            <a:noAutofit/>
          </a:bodyPr>
          <a:lstStyle/>
          <a:p>
            <a:pPr marL="342900" marR="0" lvl="0" indent="-342900" algn="just" rtl="0">
              <a:lnSpc>
                <a:spcPct val="100000"/>
              </a:lnSpc>
              <a:spcBef>
                <a:spcPts val="0"/>
              </a:spcBef>
              <a:spcAft>
                <a:spcPts val="0"/>
              </a:spcAft>
              <a:buClr>
                <a:schemeClr val="dk1"/>
              </a:buClr>
              <a:buSzPts val="2800"/>
              <a:buFont typeface="Tahoma"/>
              <a:buChar char="•"/>
            </a:pPr>
            <a:r>
              <a:rPr lang="en-US" sz="2800" b="0" i="0" u="none" strike="noStrike" cap="none">
                <a:solidFill>
                  <a:schemeClr val="dk1"/>
                </a:solidFill>
                <a:latin typeface="Tahoma"/>
                <a:ea typeface="Tahoma"/>
                <a:cs typeface="Tahoma"/>
                <a:sym typeface="Tahoma"/>
              </a:rPr>
              <a:t>Untuk pegawai tetap/penerima pensiun berkala:</a:t>
            </a:r>
            <a:endParaRPr/>
          </a:p>
          <a:p>
            <a:pPr marL="866775" marR="0" lvl="1" indent="-409575" algn="just" rtl="0">
              <a:lnSpc>
                <a:spcPct val="100000"/>
              </a:lnSpc>
              <a:spcBef>
                <a:spcPts val="480"/>
              </a:spcBef>
              <a:spcAft>
                <a:spcPts val="0"/>
              </a:spcAft>
              <a:buClr>
                <a:schemeClr val="dk1"/>
              </a:buClr>
              <a:buSzPts val="2400"/>
              <a:buFont typeface="Tahoma"/>
              <a:buChar char="–"/>
            </a:pPr>
            <a:r>
              <a:rPr lang="en-US" sz="2400" b="0" i="0" u="none" strike="noStrike" cap="none">
                <a:solidFill>
                  <a:schemeClr val="dk1"/>
                </a:solidFill>
                <a:latin typeface="Tahoma"/>
                <a:ea typeface="Tahoma"/>
                <a:cs typeface="Tahoma"/>
                <a:sym typeface="Tahoma"/>
              </a:rPr>
              <a:t>dibuat sekali setahun (Form 1721 A1/A2)</a:t>
            </a:r>
            <a:endParaRPr/>
          </a:p>
          <a:p>
            <a:pPr marL="866775" marR="0" lvl="1" indent="-409575" algn="just" rtl="0">
              <a:lnSpc>
                <a:spcPct val="100000"/>
              </a:lnSpc>
              <a:spcBef>
                <a:spcPts val="480"/>
              </a:spcBef>
              <a:spcAft>
                <a:spcPts val="0"/>
              </a:spcAft>
              <a:buClr>
                <a:schemeClr val="dk1"/>
              </a:buClr>
              <a:buSzPts val="2400"/>
              <a:buFont typeface="Tahoma"/>
              <a:buChar char="–"/>
            </a:pPr>
            <a:r>
              <a:rPr lang="en-US" sz="2400" b="0" i="0" u="none" strike="noStrike" cap="none">
                <a:solidFill>
                  <a:schemeClr val="dk1"/>
                </a:solidFill>
                <a:latin typeface="Tahoma"/>
                <a:ea typeface="Tahoma"/>
                <a:cs typeface="Tahoma"/>
                <a:sym typeface="Tahoma"/>
              </a:rPr>
              <a:t>diberikan paling lama 1 bulan setelah akhir tahun atau pegawai berhenti</a:t>
            </a:r>
            <a:endParaRPr/>
          </a:p>
          <a:p>
            <a:pPr marL="342900" marR="0" lvl="0" indent="-342900" algn="just" rtl="0">
              <a:lnSpc>
                <a:spcPct val="100000"/>
              </a:lnSpc>
              <a:spcBef>
                <a:spcPts val="560"/>
              </a:spcBef>
              <a:spcAft>
                <a:spcPts val="0"/>
              </a:spcAft>
              <a:buClr>
                <a:schemeClr val="dk1"/>
              </a:buClr>
              <a:buSzPts val="2800"/>
              <a:buFont typeface="Tahoma"/>
              <a:buChar char="•"/>
            </a:pPr>
            <a:r>
              <a:rPr lang="en-US" sz="2800" b="0" i="0" u="none" strike="noStrike" cap="none">
                <a:solidFill>
                  <a:schemeClr val="dk1"/>
                </a:solidFill>
                <a:latin typeface="Tahoma"/>
                <a:ea typeface="Tahoma"/>
                <a:cs typeface="Tahoma"/>
                <a:sym typeface="Tahoma"/>
              </a:rPr>
              <a:t>Untuk selain pegawai tetap/penerima pensiun berkala:</a:t>
            </a:r>
            <a:endParaRPr/>
          </a:p>
          <a:p>
            <a:pPr marL="866775" marR="0" lvl="1" indent="-409575" algn="just" rtl="0">
              <a:lnSpc>
                <a:spcPct val="100000"/>
              </a:lnSpc>
              <a:spcBef>
                <a:spcPts val="480"/>
              </a:spcBef>
              <a:spcAft>
                <a:spcPts val="0"/>
              </a:spcAft>
              <a:buClr>
                <a:schemeClr val="dk1"/>
              </a:buClr>
              <a:buSzPts val="2400"/>
              <a:buFont typeface="Tahoma"/>
              <a:buChar char="–"/>
            </a:pPr>
            <a:r>
              <a:rPr lang="en-US" sz="2400" b="0" i="0" u="none" strike="noStrike" cap="none">
                <a:solidFill>
                  <a:schemeClr val="dk1"/>
                </a:solidFill>
                <a:latin typeface="Tahoma"/>
                <a:ea typeface="Tahoma"/>
                <a:cs typeface="Tahoma"/>
                <a:sym typeface="Tahoma"/>
              </a:rPr>
              <a:t>Dibuat setiap kali ada pemotongan</a:t>
            </a:r>
            <a:endParaRPr/>
          </a:p>
          <a:p>
            <a:pPr marL="866775" marR="0" lvl="1" indent="-409575" algn="just" rtl="0">
              <a:lnSpc>
                <a:spcPct val="100000"/>
              </a:lnSpc>
              <a:spcBef>
                <a:spcPts val="480"/>
              </a:spcBef>
              <a:spcAft>
                <a:spcPts val="0"/>
              </a:spcAft>
              <a:buClr>
                <a:schemeClr val="dk1"/>
              </a:buClr>
              <a:buSzPts val="2400"/>
              <a:buFont typeface="Tahoma"/>
              <a:buChar char="–"/>
            </a:pPr>
            <a:r>
              <a:rPr lang="en-US" sz="2400" b="0" i="0" u="none" strike="noStrike" cap="none">
                <a:solidFill>
                  <a:schemeClr val="dk1"/>
                </a:solidFill>
                <a:latin typeface="Tahoma"/>
                <a:ea typeface="Tahoma"/>
                <a:cs typeface="Tahoma"/>
                <a:sym typeface="Tahoma"/>
              </a:rPr>
              <a:t>Jika dalam satu bulan &gt; 1 kali pembayaran maka bukti potong dapat dibuat sekali dalam satu bulan</a:t>
            </a:r>
            <a:endParaRPr/>
          </a:p>
          <a:p>
            <a:pPr marL="342900" marR="0" lvl="0" indent="-342900" algn="just" rtl="0">
              <a:lnSpc>
                <a:spcPct val="100000"/>
              </a:lnSpc>
              <a:spcBef>
                <a:spcPts val="560"/>
              </a:spcBef>
              <a:spcAft>
                <a:spcPts val="0"/>
              </a:spcAft>
              <a:buClr>
                <a:schemeClr val="dk1"/>
              </a:buClr>
              <a:buSzPts val="2800"/>
              <a:buFont typeface="Tahoma"/>
              <a:buChar char="•"/>
            </a:pPr>
            <a:r>
              <a:rPr lang="en-US" sz="2800" b="0" i="0" u="none" strike="noStrike" cap="none">
                <a:solidFill>
                  <a:schemeClr val="dk1"/>
                </a:solidFill>
                <a:latin typeface="Tahoma"/>
                <a:ea typeface="Tahoma"/>
                <a:cs typeface="Tahoma"/>
                <a:sym typeface="Tahoma"/>
              </a:rPr>
              <a:t>Bukti Potong PPh Pasal 21 Tidak wajib dilampirkan dalam SPT Masa PPh Pasal 21</a:t>
            </a:r>
            <a:endParaRPr/>
          </a:p>
          <a:p>
            <a:pPr marL="342900" marR="0" lvl="0" indent="-190500" algn="just" rtl="0">
              <a:lnSpc>
                <a:spcPct val="100000"/>
              </a:lnSpc>
              <a:spcBef>
                <a:spcPts val="480"/>
              </a:spcBef>
              <a:spcAft>
                <a:spcPts val="0"/>
              </a:spcAft>
              <a:buClr>
                <a:schemeClr val="dk1"/>
              </a:buClr>
              <a:buSzPts val="2400"/>
              <a:buFont typeface="Arial"/>
              <a:buNone/>
            </a:pPr>
            <a:endParaRPr sz="2400" b="0" i="0" u="none" strike="noStrike" cap="none">
              <a:solidFill>
                <a:schemeClr val="dk1"/>
              </a:solidFill>
              <a:latin typeface="Tahoma"/>
              <a:ea typeface="Tahoma"/>
              <a:cs typeface="Tahoma"/>
              <a:sym typeface="Tahoma"/>
            </a:endParaRPr>
          </a:p>
          <a:p>
            <a:pPr marL="342900" marR="0" lvl="0" indent="-190500" algn="l" rtl="0">
              <a:spcBef>
                <a:spcPts val="480"/>
              </a:spcBef>
              <a:spcAft>
                <a:spcPts val="0"/>
              </a:spcAft>
              <a:buClr>
                <a:schemeClr val="dk1"/>
              </a:buClr>
              <a:buSzPts val="2400"/>
              <a:buFont typeface="Arial"/>
              <a:buNone/>
            </a:pPr>
            <a:endParaRPr sz="2400" b="0" i="0" u="none">
              <a:solidFill>
                <a:schemeClr val="dk1"/>
              </a:solidFill>
              <a:latin typeface="Tahoma"/>
              <a:ea typeface="Tahoma"/>
              <a:cs typeface="Tahoma"/>
              <a:sym typeface="Tahoma"/>
            </a:endParaRPr>
          </a:p>
        </p:txBody>
      </p:sp>
    </p:spTree>
  </p:cSld>
  <p:clrMapOvr>
    <a:masterClrMapping/>
  </p:clrMapOvr>
  <p:transition spd="slow">
    <p:comb/>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p39"/>
          <p:cNvSpPr txBox="1">
            <a:spLocks noGrp="1"/>
          </p:cNvSpPr>
          <p:nvPr>
            <p:ph type="title"/>
          </p:nvPr>
        </p:nvSpPr>
        <p:spPr>
          <a:xfrm>
            <a:off x="495300" y="274637"/>
            <a:ext cx="8915400" cy="1143000"/>
          </a:xfrm>
          <a:prstGeom prst="rect">
            <a:avLst/>
          </a:prstGeom>
          <a:solidFill>
            <a:srgbClr val="008000">
              <a:alpha val="44705"/>
            </a:srgbClr>
          </a:solidFill>
          <a:ln w="9525" cap="flat" cmpd="sng">
            <a:solidFill>
              <a:schemeClr val="dk1"/>
            </a:solidFill>
            <a:prstDash val="solid"/>
            <a:miter lim="524288"/>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3600"/>
              <a:buFont typeface="Arial"/>
              <a:buNone/>
            </a:pPr>
            <a:r>
              <a:rPr lang="en-US" sz="3600" b="0" i="0" u="none">
                <a:solidFill>
                  <a:schemeClr val="dk2"/>
                </a:solidFill>
                <a:latin typeface="Arial"/>
                <a:ea typeface="Arial"/>
                <a:cs typeface="Arial"/>
                <a:sym typeface="Arial"/>
              </a:rPr>
              <a:t>Kewajiban Penerima Penghasilan</a:t>
            </a:r>
            <a:endParaRPr/>
          </a:p>
        </p:txBody>
      </p:sp>
      <p:sp>
        <p:nvSpPr>
          <p:cNvPr id="656" name="Google Shape;656;p39"/>
          <p:cNvSpPr txBox="1">
            <a:spLocks noGrp="1"/>
          </p:cNvSpPr>
          <p:nvPr>
            <p:ph type="body" idx="1"/>
          </p:nvPr>
        </p:nvSpPr>
        <p:spPr>
          <a:xfrm>
            <a:off x="660400" y="1600200"/>
            <a:ext cx="8764587" cy="4852987"/>
          </a:xfrm>
          <a:prstGeom prst="rect">
            <a:avLst/>
          </a:prstGeom>
          <a:solidFill>
            <a:schemeClr val="accent1"/>
          </a:solidFill>
          <a:ln w="9525" cap="flat" cmpd="sng">
            <a:solidFill>
              <a:schemeClr val="dk1"/>
            </a:solidFill>
            <a:prstDash val="solid"/>
            <a:miter lim="524288"/>
            <a:headEnd type="none" w="sm" len="sm"/>
            <a:tailEnd type="none" w="sm" len="sm"/>
          </a:ln>
        </p:spPr>
        <p:txBody>
          <a:bodyPr spcFirstLastPara="1" wrap="square" lIns="91425" tIns="45700" rIns="91425" bIns="45700" anchor="t" anchorCtr="0">
            <a:noAutofit/>
          </a:bodyPr>
          <a:lstStyle/>
          <a:p>
            <a:pPr marL="342900" lvl="0" indent="-342900" algn="just" rtl="0">
              <a:lnSpc>
                <a:spcPct val="80000"/>
              </a:lnSpc>
              <a:spcBef>
                <a:spcPts val="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Wajib Mendaftarkan Diri ke KPP</a:t>
            </a:r>
            <a:endParaRPr/>
          </a:p>
          <a:p>
            <a:pPr marL="342900" lvl="0" indent="-342900" algn="just" rtl="0">
              <a:lnSpc>
                <a:spcPct val="8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Pegawai, Penerima Pensiun Berkala, dan Bukan Pegawai tertentu Wajib Membuat Surat Pernyataan Yang Berisi Jumlah Tanggungan Keluarga Pada Awal Tahun Kalender Atau Pada Saat Menjadi Subjek Pajak Dalam Negeri</a:t>
            </a:r>
            <a:endParaRPr/>
          </a:p>
          <a:p>
            <a:pPr marL="342900" lvl="0" indent="-342900" algn="just" rtl="0">
              <a:lnSpc>
                <a:spcPct val="8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Wajib Menyerahkan Surat Pernyataan Tanggungan Keluarga kpd Pemotong Pajak Pada Saat Mulai Bekerja Atau Mulai Pensiun</a:t>
            </a:r>
            <a:endParaRPr/>
          </a:p>
          <a:p>
            <a:pPr marL="342900" lvl="0" indent="-342900" algn="just" rtl="0">
              <a:lnSpc>
                <a:spcPct val="80000"/>
              </a:lnSpc>
              <a:spcBef>
                <a:spcPts val="56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Wajib Membuat Surat Pernyataan Baru Dalam Hal Terjadi Perubahan Tanggungan Keluarga Paling Lambat Sebelum Mulai Tahun Kalender Berikutnya</a:t>
            </a:r>
            <a:endParaRPr/>
          </a:p>
        </p:txBody>
      </p:sp>
    </p:spTree>
  </p:cSld>
  <p:clrMapOvr>
    <a:masterClrMapping/>
  </p:clrMapOvr>
  <p:transition spd="slow">
    <p:push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40"/>
          <p:cNvSpPr txBox="1"/>
          <p:nvPr/>
        </p:nvSpPr>
        <p:spPr>
          <a:xfrm>
            <a:off x="523875" y="500062"/>
            <a:ext cx="8943975" cy="5992812"/>
          </a:xfrm>
          <a:prstGeom prst="rect">
            <a:avLst/>
          </a:prstGeom>
          <a:gradFill>
            <a:gsLst>
              <a:gs pos="0">
                <a:srgbClr val="E8E7B7"/>
              </a:gs>
              <a:gs pos="50000">
                <a:schemeClr val="accent2"/>
              </a:gs>
              <a:gs pos="100000">
                <a:srgbClr val="E8E7B7"/>
              </a:gs>
            </a:gsLst>
            <a:lin ang="135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662" name="Google Shape;662;p40"/>
          <p:cNvSpPr>
            <a:spLocks noGrp="1"/>
          </p:cNvSpPr>
          <p:nvPr>
            <p:ph type="subTitle" idx="1"/>
          </p:nvPr>
        </p:nvSpPr>
        <p:spPr>
          <a:xfrm>
            <a:off x="595312" y="1485900"/>
            <a:ext cx="8643937" cy="1800225"/>
          </a:xfrm>
          <a:prstGeom prst="bevel">
            <a:avLst>
              <a:gd name="adj" fmla="val 2700"/>
            </a:avLst>
          </a:prstGeom>
          <a:gradFill>
            <a:gsLst>
              <a:gs pos="0">
                <a:schemeClr val="accent1"/>
              </a:gs>
              <a:gs pos="50000">
                <a:schemeClr val="lt1"/>
              </a:gs>
              <a:gs pos="100000">
                <a:schemeClr val="accent1"/>
              </a:gs>
            </a:gsLst>
            <a:lin ang="5400000" scaled="0"/>
          </a:gra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lvl="0" indent="0" algn="ctr" rtl="0">
              <a:lnSpc>
                <a:spcPct val="80000"/>
              </a:lnSpc>
              <a:spcBef>
                <a:spcPts val="0"/>
              </a:spcBef>
              <a:spcAft>
                <a:spcPts val="0"/>
              </a:spcAft>
              <a:buClr>
                <a:schemeClr val="dk1"/>
              </a:buClr>
              <a:buSzPts val="2800"/>
              <a:buFont typeface="Arial"/>
              <a:buNone/>
            </a:pPr>
            <a:endParaRPr sz="2800" b="1" i="0" u="none">
              <a:solidFill>
                <a:schemeClr val="dk1"/>
              </a:solidFill>
              <a:latin typeface="Arial"/>
              <a:ea typeface="Arial"/>
              <a:cs typeface="Arial"/>
              <a:sym typeface="Arial"/>
            </a:endParaRPr>
          </a:p>
          <a:p>
            <a:pPr marL="0" lvl="0" indent="0" algn="ctr" rtl="0">
              <a:lnSpc>
                <a:spcPct val="80000"/>
              </a:lnSpc>
              <a:spcBef>
                <a:spcPts val="560"/>
              </a:spcBef>
              <a:spcAft>
                <a:spcPts val="0"/>
              </a:spcAft>
              <a:buClr>
                <a:schemeClr val="dk1"/>
              </a:buClr>
              <a:buSzPts val="2800"/>
              <a:buFont typeface="Arial"/>
              <a:buNone/>
            </a:pPr>
            <a:r>
              <a:rPr lang="en-US" sz="2800" b="1" i="0" u="none">
                <a:solidFill>
                  <a:schemeClr val="dk1"/>
                </a:solidFill>
                <a:latin typeface="Arial"/>
                <a:ea typeface="Arial"/>
                <a:cs typeface="Arial"/>
                <a:sym typeface="Arial"/>
              </a:rPr>
              <a:t>CONTOH PERHITUNGAN</a:t>
            </a:r>
            <a:endParaRPr/>
          </a:p>
          <a:p>
            <a:pPr marL="0" lvl="0" indent="0" algn="ctr" rtl="0">
              <a:lnSpc>
                <a:spcPct val="80000"/>
              </a:lnSpc>
              <a:spcBef>
                <a:spcPts val="560"/>
              </a:spcBef>
              <a:spcAft>
                <a:spcPts val="0"/>
              </a:spcAft>
              <a:buClr>
                <a:schemeClr val="dk1"/>
              </a:buClr>
              <a:buSzPts val="2800"/>
              <a:buFont typeface="Arial"/>
              <a:buNone/>
            </a:pPr>
            <a:r>
              <a:rPr lang="en-US" sz="2800" b="1" i="0" u="none">
                <a:solidFill>
                  <a:schemeClr val="dk1"/>
                </a:solidFill>
                <a:latin typeface="Arial"/>
                <a:ea typeface="Arial"/>
                <a:cs typeface="Arial"/>
                <a:sym typeface="Arial"/>
              </a:rPr>
              <a:t>PPh PASAL 21</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p41"/>
          <p:cNvSpPr txBox="1"/>
          <p:nvPr/>
        </p:nvSpPr>
        <p:spPr>
          <a:xfrm>
            <a:off x="584200" y="619125"/>
            <a:ext cx="8634412" cy="86201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600"/>
              <a:buFont typeface="Arial"/>
              <a:buNone/>
            </a:pPr>
            <a:r>
              <a:rPr lang="en-US" sz="1600" b="1" i="0" u="none">
                <a:solidFill>
                  <a:schemeClr val="dk1"/>
                </a:solidFill>
                <a:latin typeface="Arial"/>
                <a:ea typeface="Arial"/>
                <a:cs typeface="Arial"/>
                <a:sym typeface="Arial"/>
              </a:rPr>
              <a:t>Parto bekerja pada perusahaan PT Argo Makmur  dengan memperoleh Gaji sebulan Rp 7.000.000,00 dan membayar iuran pensiun sebesar Rp 100.000,00. Parto menikah tetapi belum mempunyai anak. Penghitungan PPh Pasal 21-nya adalah sebagai berikut :</a:t>
            </a:r>
            <a:r>
              <a:rPr lang="en-US" sz="1800" b="1" i="0" u="none">
                <a:solidFill>
                  <a:schemeClr val="dk1"/>
                </a:solidFill>
                <a:latin typeface="Arial"/>
                <a:ea typeface="Arial"/>
                <a:cs typeface="Arial"/>
                <a:sym typeface="Arial"/>
              </a:rPr>
              <a:t> </a:t>
            </a:r>
            <a:endParaRPr/>
          </a:p>
        </p:txBody>
      </p:sp>
      <p:graphicFrame>
        <p:nvGraphicFramePr>
          <p:cNvPr id="669" name="Google Shape;669;p41"/>
          <p:cNvGraphicFramePr/>
          <p:nvPr/>
        </p:nvGraphicFramePr>
        <p:xfrm>
          <a:off x="466725" y="1946275"/>
          <a:ext cx="8683625" cy="4405312"/>
        </p:xfrm>
        <a:graphic>
          <a:graphicData uri="http://schemas.openxmlformats.org/presentationml/2006/ole">
            <mc:AlternateContent xmlns:mc="http://schemas.openxmlformats.org/markup-compatibility/2006">
              <mc:Choice xmlns:v="urn:schemas-microsoft-com:vml" Requires="v">
                <p:oleObj r:id="rId3" imgW="8683625" imgH="4405312" progId="Excel.Sheet.8">
                  <p:embed/>
                </p:oleObj>
              </mc:Choice>
              <mc:Fallback>
                <p:oleObj r:id="rId3" imgW="8683625" imgH="4405312" progId="Excel.Sheet.8">
                  <p:embed/>
                  <p:pic>
                    <p:nvPicPr>
                      <p:cNvPr id="669" name="Google Shape;669;p41"/>
                      <p:cNvPicPr preferRelativeResize="0"/>
                      <p:nvPr/>
                    </p:nvPicPr>
                    <p:blipFill rotWithShape="1">
                      <a:blip r:embed="rId4">
                        <a:alphaModFix/>
                      </a:blip>
                      <a:srcRect/>
                      <a:stretch/>
                    </p:blipFill>
                    <p:spPr>
                      <a:xfrm>
                        <a:off x="466725" y="1946275"/>
                        <a:ext cx="8683625" cy="4405312"/>
                      </a:xfrm>
                      <a:prstGeom prst="rect">
                        <a:avLst/>
                      </a:prstGeom>
                      <a:noFill/>
                      <a:ln>
                        <a:noFill/>
                      </a:ln>
                    </p:spPr>
                  </p:pic>
                </p:oleObj>
              </mc:Fallback>
            </mc:AlternateContent>
          </a:graphicData>
        </a:graphic>
      </p:graphicFrame>
      <p:sp>
        <p:nvSpPr>
          <p:cNvPr id="670" name="Google Shape;670;p41"/>
          <p:cNvSpPr txBox="1"/>
          <p:nvPr/>
        </p:nvSpPr>
        <p:spPr>
          <a:xfrm>
            <a:off x="687387" y="187325"/>
            <a:ext cx="8531225" cy="400050"/>
          </a:xfrm>
          <a:prstGeom prst="rect">
            <a:avLst/>
          </a:prstGeom>
          <a:solidFill>
            <a:srgbClr val="CC99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Arial"/>
              <a:buNone/>
            </a:pPr>
            <a:r>
              <a:rPr lang="en-US" sz="2000" b="0" i="0" u="none">
                <a:solidFill>
                  <a:schemeClr val="dk1"/>
                </a:solidFill>
                <a:latin typeface="Arial"/>
                <a:ea typeface="Arial"/>
                <a:cs typeface="Arial"/>
                <a:sym typeface="Arial"/>
              </a:rPr>
              <a:t>Pegawai Tetap : Gaji Bulanan</a:t>
            </a:r>
            <a:endParaRPr/>
          </a:p>
        </p:txBody>
      </p:sp>
    </p:spTree>
  </p:cSld>
  <p:clrMapOvr>
    <a:masterClrMapping/>
  </p:clrMapOvr>
  <p:transition spd="slow">
    <p:push dir="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p42"/>
          <p:cNvSpPr txBox="1"/>
          <p:nvPr/>
        </p:nvSpPr>
        <p:spPr>
          <a:xfrm>
            <a:off x="584200" y="963612"/>
            <a:ext cx="8634412" cy="50165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2000"/>
              <a:buFont typeface="Tahoma"/>
              <a:buNone/>
            </a:pPr>
            <a:r>
              <a:rPr lang="en-US" sz="2000" b="1" i="0" u="none">
                <a:solidFill>
                  <a:schemeClr val="dk1"/>
                </a:solidFill>
                <a:latin typeface="Tahoma"/>
                <a:ea typeface="Tahoma"/>
                <a:cs typeface="Tahoma"/>
                <a:sym typeface="Tahoma"/>
              </a:rPr>
              <a:t>Bambang Sulistyo pegawai pada perusahaan PT Selaras, menikah tanpa anak, memperoleh gaji sebulan Rp 8.000.000,00. </a:t>
            </a:r>
            <a:endParaRPr/>
          </a:p>
          <a:p>
            <a:pPr marL="0" marR="0" lvl="0" indent="0" algn="just" rtl="0">
              <a:lnSpc>
                <a:spcPct val="100000"/>
              </a:lnSpc>
              <a:spcBef>
                <a:spcPts val="0"/>
              </a:spcBef>
              <a:spcAft>
                <a:spcPts val="0"/>
              </a:spcAft>
              <a:buClr>
                <a:schemeClr val="dk1"/>
              </a:buClr>
              <a:buSzPts val="2000"/>
              <a:buFont typeface="Tahoma"/>
              <a:buNone/>
            </a:pPr>
            <a:r>
              <a:rPr lang="en-US" sz="2000" b="1" i="0" u="none">
                <a:solidFill>
                  <a:schemeClr val="dk1"/>
                </a:solidFill>
                <a:latin typeface="Tahoma"/>
                <a:ea typeface="Tahoma"/>
                <a:cs typeface="Tahoma"/>
                <a:sym typeface="Tahoma"/>
              </a:rPr>
              <a:t>PT Selaras mengikuti program Jamsostek, premi Jaminan Kecelakaan Kerja dan premi Jaminan Kematian dibayar oleh pemberi kerja dengan jumlah masing-masing 0,50% dan 0,30% dari gaji. </a:t>
            </a:r>
            <a:endParaRPr/>
          </a:p>
          <a:p>
            <a:pPr marL="0" marR="0" lvl="0" indent="0" algn="just" rtl="0">
              <a:lnSpc>
                <a:spcPct val="100000"/>
              </a:lnSpc>
              <a:spcBef>
                <a:spcPts val="0"/>
              </a:spcBef>
              <a:spcAft>
                <a:spcPts val="0"/>
              </a:spcAft>
              <a:buClr>
                <a:schemeClr val="dk1"/>
              </a:buClr>
              <a:buSzPts val="2000"/>
              <a:buFont typeface="Tahoma"/>
              <a:buNone/>
            </a:pPr>
            <a:r>
              <a:rPr lang="en-US" sz="2000" b="1" i="0" u="none">
                <a:solidFill>
                  <a:schemeClr val="dk1"/>
                </a:solidFill>
                <a:latin typeface="Tahoma"/>
                <a:ea typeface="Tahoma"/>
                <a:cs typeface="Tahoma"/>
                <a:sym typeface="Tahoma"/>
              </a:rPr>
              <a:t>PT Selaras menanggung iuran Jaminan Hari Tua setiap bulan sebesar 3,70% dari gaji sedangkan Bambang Sulistyo membayar iuran Jaminan Hari Tua sebesar 2,00% dari gaji setiap bulan. </a:t>
            </a:r>
            <a:endParaRPr/>
          </a:p>
          <a:p>
            <a:pPr marL="0" marR="0" lvl="0" indent="0" algn="just" rtl="0">
              <a:lnSpc>
                <a:spcPct val="100000"/>
              </a:lnSpc>
              <a:spcBef>
                <a:spcPts val="0"/>
              </a:spcBef>
              <a:spcAft>
                <a:spcPts val="0"/>
              </a:spcAft>
              <a:buClr>
                <a:schemeClr val="dk1"/>
              </a:buClr>
              <a:buSzPts val="2000"/>
              <a:buFont typeface="Tahoma"/>
              <a:buNone/>
            </a:pPr>
            <a:r>
              <a:rPr lang="en-US" sz="2000" b="1" i="0" u="none">
                <a:solidFill>
                  <a:schemeClr val="dk1"/>
                </a:solidFill>
                <a:latin typeface="Tahoma"/>
                <a:ea typeface="Tahoma"/>
                <a:cs typeface="Tahoma"/>
                <a:sym typeface="Tahoma"/>
              </a:rPr>
              <a:t>Disamping itu PT Selaras juga mengikuti program pensiun untuk pegawainya.</a:t>
            </a:r>
            <a:endParaRPr/>
          </a:p>
          <a:p>
            <a:pPr marL="0" marR="0" lvl="0" indent="0" algn="just" rtl="0">
              <a:lnSpc>
                <a:spcPct val="100000"/>
              </a:lnSpc>
              <a:spcBef>
                <a:spcPts val="0"/>
              </a:spcBef>
              <a:spcAft>
                <a:spcPts val="0"/>
              </a:spcAft>
              <a:buClr>
                <a:schemeClr val="dk1"/>
              </a:buClr>
              <a:buSzPts val="2000"/>
              <a:buFont typeface="Tahoma"/>
              <a:buNone/>
            </a:pPr>
            <a:r>
              <a:rPr lang="en-US" sz="2000" b="1" i="0" u="none">
                <a:solidFill>
                  <a:schemeClr val="dk1"/>
                </a:solidFill>
                <a:latin typeface="Tahoma"/>
                <a:ea typeface="Tahoma"/>
                <a:cs typeface="Tahoma"/>
                <a:sym typeface="Tahoma"/>
              </a:rPr>
              <a:t>PT Selaras membayar iuran pensiun untuk Bambang Sulistyo ke dana pensiun, yang pendiriannya telah disahkan oleh Menteri Keuangan, setiap bulan sebesar Rp 100.000,00, sedangkan Bambang Sulistyo  membayar iuran pensiun sebesar Rp 50.000,00</a:t>
            </a:r>
            <a:endParaRPr/>
          </a:p>
        </p:txBody>
      </p:sp>
      <p:sp>
        <p:nvSpPr>
          <p:cNvPr id="677" name="Google Shape;677;p42"/>
          <p:cNvSpPr txBox="1"/>
          <p:nvPr/>
        </p:nvSpPr>
        <p:spPr>
          <a:xfrm>
            <a:off x="687387" y="187325"/>
            <a:ext cx="8531225" cy="466725"/>
          </a:xfrm>
          <a:prstGeom prst="rect">
            <a:avLst/>
          </a:prstGeom>
          <a:solidFill>
            <a:srgbClr val="CC99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Pegawai Tetap : Gaji Bulanan (2)</a:t>
            </a:r>
            <a:endParaRPr/>
          </a:p>
        </p:txBody>
      </p:sp>
    </p:spTree>
  </p:cSld>
  <p:clrMapOvr>
    <a:masterClrMapping/>
  </p:clrMapOvr>
  <p:transition spd="slow">
    <p:checker dir="ver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graphicFrame>
        <p:nvGraphicFramePr>
          <p:cNvPr id="682" name="Google Shape;682;p43"/>
          <p:cNvGraphicFramePr/>
          <p:nvPr/>
        </p:nvGraphicFramePr>
        <p:xfrm>
          <a:off x="25400" y="935037"/>
          <a:ext cx="9847262" cy="5607050"/>
        </p:xfrm>
        <a:graphic>
          <a:graphicData uri="http://schemas.openxmlformats.org/presentationml/2006/ole">
            <mc:AlternateContent xmlns:mc="http://schemas.openxmlformats.org/markup-compatibility/2006">
              <mc:Choice xmlns:v="urn:schemas-microsoft-com:vml" Requires="v">
                <p:oleObj r:id="rId3" imgW="9847262" imgH="5607050" progId="Excel.Sheet.8">
                  <p:embed/>
                </p:oleObj>
              </mc:Choice>
              <mc:Fallback>
                <p:oleObj r:id="rId3" imgW="9847262" imgH="5607050" progId="Excel.Sheet.8">
                  <p:embed/>
                  <p:pic>
                    <p:nvPicPr>
                      <p:cNvPr id="682" name="Google Shape;682;p43"/>
                      <p:cNvPicPr preferRelativeResize="0"/>
                      <p:nvPr/>
                    </p:nvPicPr>
                    <p:blipFill rotWithShape="1">
                      <a:blip r:embed="rId4">
                        <a:alphaModFix/>
                      </a:blip>
                      <a:srcRect/>
                      <a:stretch/>
                    </p:blipFill>
                    <p:spPr>
                      <a:xfrm>
                        <a:off x="25400" y="935037"/>
                        <a:ext cx="9847262" cy="5607050"/>
                      </a:xfrm>
                      <a:prstGeom prst="rect">
                        <a:avLst/>
                      </a:prstGeom>
                      <a:noFill/>
                      <a:ln>
                        <a:noFill/>
                      </a:ln>
                    </p:spPr>
                  </p:pic>
                </p:oleObj>
              </mc:Fallback>
            </mc:AlternateContent>
          </a:graphicData>
        </a:graphic>
      </p:graphicFrame>
      <p:sp>
        <p:nvSpPr>
          <p:cNvPr id="683" name="Google Shape;683;p43"/>
          <p:cNvSpPr txBox="1"/>
          <p:nvPr/>
        </p:nvSpPr>
        <p:spPr>
          <a:xfrm>
            <a:off x="687387" y="187325"/>
            <a:ext cx="8531225" cy="400050"/>
          </a:xfrm>
          <a:prstGeom prst="rect">
            <a:avLst/>
          </a:prstGeom>
          <a:solidFill>
            <a:srgbClr val="CC99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Arial"/>
              <a:buNone/>
            </a:pPr>
            <a:r>
              <a:rPr lang="en-US" sz="2000" b="0" i="0" u="none">
                <a:solidFill>
                  <a:schemeClr val="dk1"/>
                </a:solidFill>
                <a:latin typeface="Arial"/>
                <a:ea typeface="Arial"/>
                <a:cs typeface="Arial"/>
                <a:sym typeface="Arial"/>
              </a:rPr>
              <a:t>Pegawai Tetap : Gaji Bulanan (2)</a:t>
            </a:r>
            <a:endParaRPr/>
          </a:p>
        </p:txBody>
      </p:sp>
    </p:spTree>
  </p:cSld>
  <p:clrMapOvr>
    <a:masterClrMapping/>
  </p:clrMapOvr>
  <p:transition spd="slow">
    <p:checker dir="ver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p44"/>
          <p:cNvSpPr txBox="1"/>
          <p:nvPr/>
        </p:nvSpPr>
        <p:spPr>
          <a:xfrm>
            <a:off x="687387" y="187325"/>
            <a:ext cx="8531225" cy="400050"/>
          </a:xfrm>
          <a:prstGeom prst="rect">
            <a:avLst/>
          </a:prstGeom>
          <a:solidFill>
            <a:srgbClr val="CC99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Arial"/>
              <a:buNone/>
            </a:pPr>
            <a:r>
              <a:rPr lang="en-US" sz="2000" b="0" i="0" u="none">
                <a:solidFill>
                  <a:schemeClr val="dk1"/>
                </a:solidFill>
                <a:latin typeface="Arial"/>
                <a:ea typeface="Arial"/>
                <a:cs typeface="Arial"/>
                <a:sym typeface="Arial"/>
              </a:rPr>
              <a:t>Pegawai Tetap : Karyawati Kawin</a:t>
            </a:r>
            <a:endParaRPr/>
          </a:p>
        </p:txBody>
      </p:sp>
      <p:graphicFrame>
        <p:nvGraphicFramePr>
          <p:cNvPr id="690" name="Google Shape;690;p44"/>
          <p:cNvGraphicFramePr/>
          <p:nvPr/>
        </p:nvGraphicFramePr>
        <p:xfrm>
          <a:off x="428625" y="2020887"/>
          <a:ext cx="8113712" cy="4400550"/>
        </p:xfrm>
        <a:graphic>
          <a:graphicData uri="http://schemas.openxmlformats.org/presentationml/2006/ole">
            <mc:AlternateContent xmlns:mc="http://schemas.openxmlformats.org/markup-compatibility/2006">
              <mc:Choice xmlns:v="urn:schemas-microsoft-com:vml" Requires="v">
                <p:oleObj r:id="rId3" imgW="8113712" imgH="4400550" progId="Excel.Sheet.8">
                  <p:embed/>
                </p:oleObj>
              </mc:Choice>
              <mc:Fallback>
                <p:oleObj r:id="rId3" imgW="8113712" imgH="4400550" progId="Excel.Sheet.8">
                  <p:embed/>
                  <p:pic>
                    <p:nvPicPr>
                      <p:cNvPr id="690" name="Google Shape;690;p44"/>
                      <p:cNvPicPr preferRelativeResize="0"/>
                      <p:nvPr/>
                    </p:nvPicPr>
                    <p:blipFill rotWithShape="1">
                      <a:blip r:embed="rId4">
                        <a:alphaModFix/>
                      </a:blip>
                      <a:srcRect/>
                      <a:stretch/>
                    </p:blipFill>
                    <p:spPr>
                      <a:xfrm>
                        <a:off x="428625" y="2020887"/>
                        <a:ext cx="8113712" cy="4400550"/>
                      </a:xfrm>
                      <a:prstGeom prst="rect">
                        <a:avLst/>
                      </a:prstGeom>
                      <a:noFill/>
                      <a:ln>
                        <a:noFill/>
                      </a:ln>
                    </p:spPr>
                  </p:pic>
                </p:oleObj>
              </mc:Fallback>
            </mc:AlternateContent>
          </a:graphicData>
        </a:graphic>
      </p:graphicFrame>
      <p:sp>
        <p:nvSpPr>
          <p:cNvPr id="691" name="Google Shape;691;p44"/>
          <p:cNvSpPr txBox="1"/>
          <p:nvPr/>
        </p:nvSpPr>
        <p:spPr>
          <a:xfrm>
            <a:off x="584200" y="566737"/>
            <a:ext cx="8531225" cy="116998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400"/>
              <a:buFont typeface="Arial"/>
              <a:buNone/>
            </a:pPr>
            <a:r>
              <a:rPr lang="en-US" sz="1400" b="0" i="0" u="none">
                <a:solidFill>
                  <a:schemeClr val="dk1"/>
                </a:solidFill>
                <a:latin typeface="Arial"/>
                <a:ea typeface="Arial"/>
                <a:cs typeface="Arial"/>
                <a:sym typeface="Arial"/>
              </a:rPr>
              <a:t>Farah Quin adalah seorang karyawati dengan status menikah tanpa anak, bekerja pada PT Sylverqueen dengan gaji sebulan sebesar Rp. 7.500.000,00. Farah Quin membayar iuran pensiun ke dana pensiun yang pendiriannya telah disahkan oleh Menteri Keuangan sebesar Rp. 50.000,00 sebulan. Berdasarkan surat keterangan dari Pemda tempat Farah Quin berdomisili yang diserahkan kepada pemberi kerja, diketahui bahwa suaminya tidak mempunyai penghasilan apapun.</a:t>
            </a:r>
            <a:endParaRPr/>
          </a:p>
        </p:txBody>
      </p:sp>
    </p:spTree>
  </p:cSld>
  <p:clrMapOvr>
    <a:masterClrMapping/>
  </p:clrMapOvr>
  <p:transition spd="slow">
    <p:checke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97" name="Google Shape;697;p45"/>
          <p:cNvSpPr txBox="1"/>
          <p:nvPr/>
        </p:nvSpPr>
        <p:spPr>
          <a:xfrm>
            <a:off x="687387" y="187325"/>
            <a:ext cx="8531225" cy="708025"/>
          </a:xfrm>
          <a:prstGeom prst="rect">
            <a:avLst/>
          </a:prstGeom>
          <a:solidFill>
            <a:srgbClr val="CC99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Arial"/>
              <a:buNone/>
            </a:pPr>
            <a:r>
              <a:rPr lang="en-US" sz="2000" b="0" i="0" u="none">
                <a:solidFill>
                  <a:schemeClr val="dk1"/>
                </a:solidFill>
                <a:latin typeface="Arial"/>
                <a:ea typeface="Arial"/>
                <a:cs typeface="Arial"/>
                <a:sym typeface="Arial"/>
              </a:rPr>
              <a:t>Pegawai Tetap : Jasa Produksi, Tantiem, Gratifikasi, THR, Bonus, Premi dan Sejenisnya</a:t>
            </a:r>
            <a:endParaRPr/>
          </a:p>
        </p:txBody>
      </p:sp>
      <p:sp>
        <p:nvSpPr>
          <p:cNvPr id="698" name="Google Shape;698;p45"/>
          <p:cNvSpPr txBox="1"/>
          <p:nvPr/>
        </p:nvSpPr>
        <p:spPr>
          <a:xfrm>
            <a:off x="584200" y="944562"/>
            <a:ext cx="8689975" cy="127635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400"/>
              <a:buFont typeface="Arial"/>
              <a:buNone/>
            </a:pPr>
            <a:r>
              <a:rPr lang="en-US" sz="1400" b="0" i="0" u="none">
                <a:solidFill>
                  <a:schemeClr val="dk1"/>
                </a:solidFill>
                <a:latin typeface="Arial"/>
                <a:ea typeface="Arial"/>
                <a:cs typeface="Arial"/>
                <a:sym typeface="Arial"/>
              </a:rPr>
              <a:t>Jaka Widada (tidak kawin) bekerja pada PT Indoselaras dengan memperoleh gaji sebesar Rp 7.000.000,00 sebulan. Dalam tahun yang bersangkutan Jaka menerima bonus sebesar Rp 7.000.000,00. Setiap bulannya Jaka membayar iuran pensiun ke dana pensiun yang pendiriannya telah disahkan oleh Menteri Keuangan sebesar Rp 60.000,00</a:t>
            </a:r>
            <a:endParaRPr/>
          </a:p>
          <a:p>
            <a:pPr marL="0" marR="0" lvl="0" indent="0" algn="l" rtl="0">
              <a:lnSpc>
                <a:spcPct val="100000"/>
              </a:lnSpc>
              <a:spcBef>
                <a:spcPts val="700"/>
              </a:spcBef>
              <a:spcAft>
                <a:spcPts val="0"/>
              </a:spcAft>
              <a:buClr>
                <a:schemeClr val="dk1"/>
              </a:buClr>
              <a:buSzPts val="1400"/>
              <a:buFont typeface="Arial"/>
              <a:buNone/>
            </a:pPr>
            <a:r>
              <a:rPr lang="en-US" sz="1400" b="0" i="0" u="none">
                <a:solidFill>
                  <a:schemeClr val="dk1"/>
                </a:solidFill>
                <a:latin typeface="Arial"/>
                <a:ea typeface="Arial"/>
                <a:cs typeface="Arial"/>
                <a:sym typeface="Arial"/>
              </a:rPr>
              <a:t>Cara menghitung PPh Pasal 21 atas bonus adalah :</a:t>
            </a:r>
            <a:endParaRPr/>
          </a:p>
        </p:txBody>
      </p:sp>
      <p:graphicFrame>
        <p:nvGraphicFramePr>
          <p:cNvPr id="699" name="Google Shape;699;p45"/>
          <p:cNvGraphicFramePr/>
          <p:nvPr/>
        </p:nvGraphicFramePr>
        <p:xfrm>
          <a:off x="484187" y="2943225"/>
          <a:ext cx="9586912" cy="3068637"/>
        </p:xfrm>
        <a:graphic>
          <a:graphicData uri="http://schemas.openxmlformats.org/presentationml/2006/ole">
            <mc:AlternateContent xmlns:mc="http://schemas.openxmlformats.org/markup-compatibility/2006">
              <mc:Choice xmlns:v="urn:schemas-microsoft-com:vml" Requires="v">
                <p:oleObj r:id="rId3" imgW="9586912" imgH="3068637" progId="Excel.Sheet.8">
                  <p:embed/>
                </p:oleObj>
              </mc:Choice>
              <mc:Fallback>
                <p:oleObj r:id="rId3" imgW="9586912" imgH="3068637" progId="Excel.Sheet.8">
                  <p:embed/>
                  <p:pic>
                    <p:nvPicPr>
                      <p:cNvPr id="699" name="Google Shape;699;p45"/>
                      <p:cNvPicPr preferRelativeResize="0"/>
                      <p:nvPr/>
                    </p:nvPicPr>
                    <p:blipFill rotWithShape="1">
                      <a:blip r:embed="rId4">
                        <a:alphaModFix/>
                      </a:blip>
                      <a:srcRect/>
                      <a:stretch/>
                    </p:blipFill>
                    <p:spPr>
                      <a:xfrm>
                        <a:off x="484187" y="2943225"/>
                        <a:ext cx="9586912" cy="3068637"/>
                      </a:xfrm>
                      <a:prstGeom prst="rect">
                        <a:avLst/>
                      </a:prstGeom>
                      <a:noFill/>
                      <a:ln>
                        <a:noFill/>
                      </a:ln>
                    </p:spPr>
                  </p:pic>
                </p:oleObj>
              </mc:Fallback>
            </mc:AlternateContent>
          </a:graphicData>
        </a:graphic>
      </p:graphicFrame>
      <p:sp>
        <p:nvSpPr>
          <p:cNvPr id="700" name="Google Shape;700;p45"/>
          <p:cNvSpPr txBox="1"/>
          <p:nvPr/>
        </p:nvSpPr>
        <p:spPr>
          <a:xfrm>
            <a:off x="793750" y="2401887"/>
            <a:ext cx="6448425"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A. PPh Pasal 21 atas Gaji dan Bonus :</a:t>
            </a:r>
            <a:endParaRPr/>
          </a:p>
        </p:txBody>
      </p:sp>
    </p:spTree>
  </p:cSld>
  <p:clrMapOvr>
    <a:masterClrMapping/>
  </p:clrMapOvr>
  <p:transition spd="slow">
    <p:checker dir="ver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46"/>
          <p:cNvSpPr txBox="1"/>
          <p:nvPr/>
        </p:nvSpPr>
        <p:spPr>
          <a:xfrm>
            <a:off x="687387" y="187325"/>
            <a:ext cx="8531225" cy="708025"/>
          </a:xfrm>
          <a:prstGeom prst="rect">
            <a:avLst/>
          </a:prstGeom>
          <a:solidFill>
            <a:srgbClr val="CC99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Arial"/>
              <a:buNone/>
            </a:pPr>
            <a:r>
              <a:rPr lang="en-US" sz="2000" b="0" i="0" u="none">
                <a:solidFill>
                  <a:schemeClr val="dk1"/>
                </a:solidFill>
                <a:latin typeface="Arial"/>
                <a:ea typeface="Arial"/>
                <a:cs typeface="Arial"/>
                <a:sym typeface="Arial"/>
              </a:rPr>
              <a:t>Pegawai Tetap : Jasa Produksi, Tantiem, Gratifikasi, THR, Bonus, Premi dan Sejenisnya</a:t>
            </a:r>
            <a:endParaRPr/>
          </a:p>
        </p:txBody>
      </p:sp>
      <p:graphicFrame>
        <p:nvGraphicFramePr>
          <p:cNvPr id="707" name="Google Shape;707;p46"/>
          <p:cNvGraphicFramePr/>
          <p:nvPr/>
        </p:nvGraphicFramePr>
        <p:xfrm>
          <a:off x="377825" y="2636837"/>
          <a:ext cx="7785100" cy="2733675"/>
        </p:xfrm>
        <a:graphic>
          <a:graphicData uri="http://schemas.openxmlformats.org/presentationml/2006/ole">
            <mc:AlternateContent xmlns:mc="http://schemas.openxmlformats.org/markup-compatibility/2006">
              <mc:Choice xmlns:v="urn:schemas-microsoft-com:vml" Requires="v">
                <p:oleObj r:id="rId3" imgW="7785100" imgH="2733675" progId="Excel.Sheet.8">
                  <p:embed/>
                </p:oleObj>
              </mc:Choice>
              <mc:Fallback>
                <p:oleObj r:id="rId3" imgW="7785100" imgH="2733675" progId="Excel.Sheet.8">
                  <p:embed/>
                  <p:pic>
                    <p:nvPicPr>
                      <p:cNvPr id="707" name="Google Shape;707;p46"/>
                      <p:cNvPicPr preferRelativeResize="0"/>
                      <p:nvPr/>
                    </p:nvPicPr>
                    <p:blipFill rotWithShape="1">
                      <a:blip r:embed="rId4">
                        <a:alphaModFix/>
                      </a:blip>
                      <a:srcRect/>
                      <a:stretch/>
                    </p:blipFill>
                    <p:spPr>
                      <a:xfrm>
                        <a:off x="377825" y="2636837"/>
                        <a:ext cx="7785100" cy="2733675"/>
                      </a:xfrm>
                      <a:prstGeom prst="rect">
                        <a:avLst/>
                      </a:prstGeom>
                      <a:noFill/>
                      <a:ln>
                        <a:noFill/>
                      </a:ln>
                    </p:spPr>
                  </p:pic>
                </p:oleObj>
              </mc:Fallback>
            </mc:AlternateContent>
          </a:graphicData>
        </a:graphic>
      </p:graphicFrame>
      <p:sp>
        <p:nvSpPr>
          <p:cNvPr id="708" name="Google Shape;708;p46"/>
          <p:cNvSpPr txBox="1"/>
          <p:nvPr/>
        </p:nvSpPr>
        <p:spPr>
          <a:xfrm>
            <a:off x="793750" y="2060575"/>
            <a:ext cx="6448425" cy="3667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B. PPh Pasal 21 atas Gaji  :</a:t>
            </a:r>
            <a:endParaRPr/>
          </a:p>
        </p:txBody>
      </p:sp>
      <p:sp>
        <p:nvSpPr>
          <p:cNvPr id="709" name="Google Shape;709;p46"/>
          <p:cNvSpPr txBox="1"/>
          <p:nvPr/>
        </p:nvSpPr>
        <p:spPr>
          <a:xfrm>
            <a:off x="687387" y="5643562"/>
            <a:ext cx="6448425"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C. PPh Pasal 21 atas Bonus  :</a:t>
            </a:r>
            <a:endParaRPr/>
          </a:p>
        </p:txBody>
      </p:sp>
      <p:sp>
        <p:nvSpPr>
          <p:cNvPr id="710" name="Google Shape;710;p46"/>
          <p:cNvSpPr txBox="1"/>
          <p:nvPr/>
        </p:nvSpPr>
        <p:spPr>
          <a:xfrm>
            <a:off x="896937" y="5967412"/>
            <a:ext cx="7800975" cy="369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600"/>
              <a:buFont typeface="Arial"/>
              <a:buNone/>
            </a:pPr>
            <a:r>
              <a:rPr lang="en-US" sz="1600" b="0" i="0" u="none">
                <a:solidFill>
                  <a:schemeClr val="dk1"/>
                </a:solidFill>
                <a:latin typeface="Arial"/>
                <a:ea typeface="Arial"/>
                <a:cs typeface="Arial"/>
                <a:sym typeface="Arial"/>
              </a:rPr>
              <a:t>Rp 1.586.500,- – Rp. 1.254.000,- = </a:t>
            </a:r>
            <a:r>
              <a:rPr lang="en-US" sz="1800" b="0" i="0" u="none">
                <a:solidFill>
                  <a:schemeClr val="dk1"/>
                </a:solidFill>
                <a:latin typeface="Arial"/>
                <a:ea typeface="Arial"/>
                <a:cs typeface="Arial"/>
                <a:sym typeface="Arial"/>
              </a:rPr>
              <a:t>Rp  332.500,00</a:t>
            </a:r>
            <a:endParaRPr/>
          </a:p>
        </p:txBody>
      </p:sp>
      <p:sp>
        <p:nvSpPr>
          <p:cNvPr id="711" name="Google Shape;711;p46"/>
          <p:cNvSpPr txBox="1"/>
          <p:nvPr/>
        </p:nvSpPr>
        <p:spPr>
          <a:xfrm>
            <a:off x="584200" y="944562"/>
            <a:ext cx="8689975" cy="127635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400"/>
              <a:buFont typeface="Arial"/>
              <a:buNone/>
            </a:pPr>
            <a:r>
              <a:rPr lang="en-US" sz="1400" b="0" i="0" u="none">
                <a:solidFill>
                  <a:schemeClr val="dk1"/>
                </a:solidFill>
                <a:latin typeface="Arial"/>
                <a:ea typeface="Arial"/>
                <a:cs typeface="Arial"/>
                <a:sym typeface="Arial"/>
              </a:rPr>
              <a:t>Jaka Widada (tidak kawin) bekerja pada PT Indoselaras dengan memperoleh gaji sebesar Rp 7.000.000,00 sebulan. Dalam tahun yang bersangkutan Jaka menerima bonus sebesar Rp 7.000.000,00. Setiap bulannya Jaka membayar iuran pensiun ke dana pensiun yang pendiriannya telah disahkan oleh Menteri Keuangan sebesar Rp 60.000,00</a:t>
            </a:r>
            <a:endParaRPr/>
          </a:p>
          <a:p>
            <a:pPr marL="0" marR="0" lvl="0" indent="0" algn="l" rtl="0">
              <a:lnSpc>
                <a:spcPct val="100000"/>
              </a:lnSpc>
              <a:spcBef>
                <a:spcPts val="0"/>
              </a:spcBef>
              <a:spcAft>
                <a:spcPts val="0"/>
              </a:spcAft>
              <a:buNone/>
            </a:pPr>
            <a:endParaRPr sz="1400" b="0" i="0" u="none">
              <a:solidFill>
                <a:schemeClr val="dk1"/>
              </a:solidFill>
              <a:latin typeface="Arial"/>
              <a:ea typeface="Arial"/>
              <a:cs typeface="Arial"/>
              <a:sym typeface="Arial"/>
            </a:endParaRPr>
          </a:p>
        </p:txBody>
      </p:sp>
    </p:spTree>
  </p:cSld>
  <p:clrMapOvr>
    <a:masterClrMapping/>
  </p:clrMapOvr>
  <p:transition spd="slow">
    <p:fade thruBlk="1"/>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p47"/>
          <p:cNvSpPr txBox="1"/>
          <p:nvPr/>
        </p:nvSpPr>
        <p:spPr>
          <a:xfrm>
            <a:off x="584200" y="619125"/>
            <a:ext cx="8634412" cy="120015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200"/>
              <a:buFont typeface="Arial"/>
              <a:buNone/>
            </a:pPr>
            <a:r>
              <a:rPr lang="en-US" sz="1200" b="0" i="0" u="none">
                <a:solidFill>
                  <a:schemeClr val="dk1"/>
                </a:solidFill>
                <a:latin typeface="Arial"/>
                <a:ea typeface="Arial"/>
                <a:cs typeface="Arial"/>
                <a:sym typeface="Arial"/>
              </a:rPr>
              <a:t>Parto sebagaimana tersebut dalam contoh di atas pada bulan Juni 2015 menerima kenaikan gaji, menjadi Rp 7.500.000,00 sebulan dan berlaku surut sejak 1 Januari 2015. Dengan adanya kenaikan gaji yang berlaku surut tersebut maka Parto menerima rapel sejumlah Rp 2.500.000,00 (kekurangan gaji untuk masa Januari s.d. Mei 2015). Untuk menghitung PPh Pasal 21 atas uang rapel tersebut, terlebih dahulu dihitung kembali PPh Pasal 21 untuk masa Januari s.d. Mei 2015 atas dasar penghasilan setelah ada kenaikan gaji. Dengan demikian penghitungan PPh Pasal 21 terutangnya adalah sebagai berikut :</a:t>
            </a:r>
            <a:endParaRPr/>
          </a:p>
        </p:txBody>
      </p:sp>
      <p:graphicFrame>
        <p:nvGraphicFramePr>
          <p:cNvPr id="718" name="Google Shape;718;p47"/>
          <p:cNvGraphicFramePr/>
          <p:nvPr/>
        </p:nvGraphicFramePr>
        <p:xfrm>
          <a:off x="958850" y="1844675"/>
          <a:ext cx="8061325" cy="4878387"/>
        </p:xfrm>
        <a:graphic>
          <a:graphicData uri="http://schemas.openxmlformats.org/presentationml/2006/ole">
            <mc:AlternateContent xmlns:mc="http://schemas.openxmlformats.org/markup-compatibility/2006">
              <mc:Choice xmlns:v="urn:schemas-microsoft-com:vml" Requires="v">
                <p:oleObj r:id="rId3" imgW="8061325" imgH="4878387" progId="Excel.Sheet.8">
                  <p:embed/>
                </p:oleObj>
              </mc:Choice>
              <mc:Fallback>
                <p:oleObj r:id="rId3" imgW="8061325" imgH="4878387" progId="Excel.Sheet.8">
                  <p:embed/>
                  <p:pic>
                    <p:nvPicPr>
                      <p:cNvPr id="718" name="Google Shape;718;p47"/>
                      <p:cNvPicPr preferRelativeResize="0"/>
                      <p:nvPr/>
                    </p:nvPicPr>
                    <p:blipFill rotWithShape="1">
                      <a:blip r:embed="rId4">
                        <a:alphaModFix/>
                      </a:blip>
                      <a:srcRect/>
                      <a:stretch/>
                    </p:blipFill>
                    <p:spPr>
                      <a:xfrm>
                        <a:off x="958850" y="1844675"/>
                        <a:ext cx="8061325" cy="4878387"/>
                      </a:xfrm>
                      <a:prstGeom prst="rect">
                        <a:avLst/>
                      </a:prstGeom>
                      <a:noFill/>
                      <a:ln>
                        <a:noFill/>
                      </a:ln>
                    </p:spPr>
                  </p:pic>
                </p:oleObj>
              </mc:Fallback>
            </mc:AlternateContent>
          </a:graphicData>
        </a:graphic>
      </p:graphicFrame>
      <p:sp>
        <p:nvSpPr>
          <p:cNvPr id="719" name="Google Shape;719;p47"/>
          <p:cNvSpPr txBox="1"/>
          <p:nvPr/>
        </p:nvSpPr>
        <p:spPr>
          <a:xfrm>
            <a:off x="687387" y="187325"/>
            <a:ext cx="8531225" cy="400050"/>
          </a:xfrm>
          <a:prstGeom prst="rect">
            <a:avLst/>
          </a:prstGeom>
          <a:solidFill>
            <a:srgbClr val="CC99FF"/>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2000"/>
              <a:buFont typeface="Arial"/>
              <a:buNone/>
            </a:pPr>
            <a:r>
              <a:rPr lang="en-US" sz="2000" b="0" i="0" u="none">
                <a:solidFill>
                  <a:schemeClr val="dk1"/>
                </a:solidFill>
                <a:latin typeface="Arial"/>
                <a:ea typeface="Arial"/>
                <a:cs typeface="Arial"/>
                <a:sym typeface="Arial"/>
              </a:rPr>
              <a:t>PASAL 21 ATAS PEMBAYARAN UANG RAPEL</a:t>
            </a:r>
            <a:endParaRPr/>
          </a:p>
        </p:txBody>
      </p:sp>
    </p:spTree>
  </p:cSld>
  <p:clrMapOvr>
    <a:masterClrMapping/>
  </p:clrMapOvr>
  <p:transition spd="slow">
    <p:push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23"/>
        <p:cNvGrpSpPr/>
        <p:nvPr/>
      </p:nvGrpSpPr>
      <p:grpSpPr>
        <a:xfrm>
          <a:off x="0" y="0"/>
          <a:ext cx="0" cy="0"/>
          <a:chOff x="0" y="0"/>
          <a:chExt cx="0" cy="0"/>
        </a:xfrm>
      </p:grpSpPr>
      <p:sp>
        <p:nvSpPr>
          <p:cNvPr id="724" name="Google Shape;724;p48"/>
          <p:cNvSpPr txBox="1"/>
          <p:nvPr/>
        </p:nvSpPr>
        <p:spPr>
          <a:xfrm>
            <a:off x="584200" y="944562"/>
            <a:ext cx="8689975" cy="120015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600"/>
              <a:buFont typeface="Arial"/>
              <a:buNone/>
            </a:pPr>
            <a:r>
              <a:rPr lang="en-US" sz="1600" b="0" i="0" u="none">
                <a:solidFill>
                  <a:schemeClr val="dk1"/>
                </a:solidFill>
                <a:latin typeface="Arial"/>
                <a:ea typeface="Arial"/>
                <a:cs typeface="Arial"/>
                <a:sym typeface="Arial"/>
              </a:rPr>
              <a:t>Tatang  (tidak kawin) Tukang bangunan dikontrak untuk mengerjakan pengecetan ruangan kantor PT. Aldi wijaya dengan Upah sehari Rp. 470.000 sehari selama 7 hari harus selesai dikerjakan. Hitunglah PPh 21 harian yang harus dipotong PT. Aldi Wijaya </a:t>
            </a:r>
            <a:endParaRPr/>
          </a:p>
          <a:p>
            <a:pPr marL="0" marR="0" lvl="0" indent="0" algn="l" rtl="0">
              <a:lnSpc>
                <a:spcPct val="100000"/>
              </a:lnSpc>
              <a:spcBef>
                <a:spcPts val="0"/>
              </a:spcBef>
              <a:spcAft>
                <a:spcPts val="0"/>
              </a:spcAft>
              <a:buNone/>
            </a:pPr>
            <a:endParaRPr sz="1600" b="0" i="0" u="none">
              <a:solidFill>
                <a:schemeClr val="dk1"/>
              </a:solidFill>
              <a:latin typeface="Arial"/>
              <a:ea typeface="Arial"/>
              <a:cs typeface="Arial"/>
              <a:sym typeface="Arial"/>
            </a:endParaRPr>
          </a:p>
        </p:txBody>
      </p:sp>
      <p:graphicFrame>
        <p:nvGraphicFramePr>
          <p:cNvPr id="725" name="Google Shape;725;p48"/>
          <p:cNvGraphicFramePr/>
          <p:nvPr/>
        </p:nvGraphicFramePr>
        <p:xfrm>
          <a:off x="1352550" y="2276475"/>
          <a:ext cx="7419975" cy="4830762"/>
        </p:xfrm>
        <a:graphic>
          <a:graphicData uri="http://schemas.openxmlformats.org/presentationml/2006/ole">
            <mc:AlternateContent xmlns:mc="http://schemas.openxmlformats.org/markup-compatibility/2006">
              <mc:Choice xmlns:v="urn:schemas-microsoft-com:vml" Requires="v">
                <p:oleObj r:id="rId3" imgW="7419975" imgH="4830762" progId="Excel.Sheet.8">
                  <p:embed/>
                </p:oleObj>
              </mc:Choice>
              <mc:Fallback>
                <p:oleObj r:id="rId3" imgW="7419975" imgH="4830762" progId="Excel.Sheet.8">
                  <p:embed/>
                  <p:pic>
                    <p:nvPicPr>
                      <p:cNvPr id="725" name="Google Shape;725;p48"/>
                      <p:cNvPicPr preferRelativeResize="0"/>
                      <p:nvPr/>
                    </p:nvPicPr>
                    <p:blipFill rotWithShape="1">
                      <a:blip r:embed="rId4">
                        <a:alphaModFix/>
                      </a:blip>
                      <a:srcRect/>
                      <a:stretch/>
                    </p:blipFill>
                    <p:spPr>
                      <a:xfrm>
                        <a:off x="1352550" y="2276475"/>
                        <a:ext cx="7419975" cy="4830762"/>
                      </a:xfrm>
                      <a:prstGeom prst="rect">
                        <a:avLst/>
                      </a:prstGeom>
                      <a:noFill/>
                      <a:ln>
                        <a:noFill/>
                      </a:ln>
                    </p:spPr>
                  </p:pic>
                </p:oleObj>
              </mc:Fallback>
            </mc:AlternateContent>
          </a:graphicData>
        </a:graphic>
      </p:graphicFrame>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8464</TotalTime>
  <Words>3596</Words>
  <Application>Microsoft Macintosh PowerPoint</Application>
  <PresentationFormat>A4 Paper (210x297 mm)</PresentationFormat>
  <Paragraphs>576</Paragraphs>
  <Slides>53</Slides>
  <Notes>43</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53</vt:i4>
      </vt:variant>
    </vt:vector>
  </HeadingPairs>
  <TitlesOfParts>
    <vt:vector size="63" baseType="lpstr">
      <vt:lpstr>Arial MT</vt:lpstr>
      <vt:lpstr>Arial</vt:lpstr>
      <vt:lpstr>Century Gothic</vt:lpstr>
      <vt:lpstr>Noto Sans Symbols</vt:lpstr>
      <vt:lpstr>Arial Narrow</vt:lpstr>
      <vt:lpstr>Tahoma</vt:lpstr>
      <vt:lpstr>Times New Roman</vt:lpstr>
      <vt:lpstr>Trebuchet MS</vt:lpstr>
      <vt:lpstr>Default Design</vt:lpstr>
      <vt:lpstr>Excel.Sheet.8</vt:lpstr>
      <vt:lpstr>PowerPoint Presentation</vt:lpstr>
      <vt:lpstr>PowerPoint Presentation</vt:lpstr>
      <vt:lpstr>Pengertian PPh Pasal 21/26</vt:lpstr>
      <vt:lpstr>PowerPoint Presentation</vt:lpstr>
      <vt:lpstr>Pemotong PPh Pasal 21/26</vt:lpstr>
      <vt:lpstr>Tidak Termasuk Pemberi Kerja Sebagai Pemotong PPh Pasal 21/26</vt:lpstr>
      <vt:lpstr>Penerima Penghasilan Yang Dipotong PPh Pasal 21/26 (Pasal 3)</vt:lpstr>
      <vt:lpstr>PowerPoint Presentation</vt:lpstr>
      <vt:lpstr>Klasifikasi Penghasilan Berkaitan Dengan Obyek PPh Pasal 21</vt:lpstr>
      <vt:lpstr>Penghasilan Yang Dipotong PPh Pasal 21/26</vt:lpstr>
      <vt:lpstr>Penghasilan Yang Tidak Dipotong PPh Pasal 21</vt:lpstr>
      <vt:lpstr>PowerPoint Presentation</vt:lpstr>
      <vt:lpstr>PowerPoint Presentation</vt:lpstr>
      <vt:lpstr>PowerPoint Presentation</vt:lpstr>
      <vt:lpstr>PPh Pasal 21: Pegawai Tetap &amp; Penerima Pensiun Berkala</vt:lpstr>
      <vt:lpstr>Iuran Pensiun Vs Premi Asuransi</vt:lpstr>
      <vt:lpstr>PowerPoint Presentation</vt:lpstr>
      <vt:lpstr>PowerPoint Presentation</vt:lpstr>
      <vt:lpstr>Penghitungan PPh Pasal 21 yang harus dipotong setiap bulan</vt:lpstr>
      <vt:lpstr>Masa Perolehan Penghasilan Kurang Dari 12 Bulan</vt:lpstr>
      <vt:lpstr>PPh Pasal 21: Pegawai Tidak Tetap/Tenaga Kerja Lepas, Pemagang dan Calon Pegawai</vt:lpstr>
      <vt:lpstr>PowerPoint Presentation</vt:lpstr>
      <vt:lpstr>Tarif Pemotongan PPh Pasal 21 (Tidak Final)</vt:lpstr>
      <vt:lpstr>Tarif Pemotongan PPh Pasal 21 (Tidak Final)</vt:lpstr>
      <vt:lpstr>TARIF EFEKTIF BULANAN KATEGORI A</vt:lpstr>
      <vt:lpstr>TARIF EFEKTIF BULANAN KATEGORI B</vt:lpstr>
      <vt:lpstr>TARIF EFEKTIF BULANAN KATEGORI C</vt:lpstr>
      <vt:lpstr>Tarif Pemotongan PPh Pasal 21 (Final)</vt:lpstr>
      <vt:lpstr>Tarif Pemotongan PPh Pasal 21 (Final)</vt:lpstr>
      <vt:lpstr>Pemotongan PPh 21 Tidak Final</vt:lpstr>
      <vt:lpstr>Pemotongan PPh 21 Final</vt:lpstr>
      <vt:lpstr>Penghitungan PPh Pasal 21: Tenaga Ahli Yang Melakukan Pekerjaan Bebas</vt:lpstr>
      <vt:lpstr>Penghitungan PPh Pasal 21: Bukan Pegawai  Selain Tenaga Ahli  Atas Imbalan Berkesinambungan</vt:lpstr>
      <vt:lpstr>PPh Pasal 21 : Bukan Pegawai Selain Tenaga Ahli</vt:lpstr>
      <vt:lpstr>PPh Pasal 21: Peserta Kegiatan</vt:lpstr>
      <vt:lpstr>PPh Pasal 21</vt:lpstr>
      <vt:lpstr>PowerPoint Presentation</vt:lpstr>
      <vt:lpstr>PowerPoint Presentation</vt:lpstr>
      <vt:lpstr>PPh Pasal 26: WP Luar Negeri</vt:lpstr>
      <vt:lpstr>Penerima Penghasilan Tidak Ber NPWP</vt:lpstr>
      <vt:lpstr>Saat Terutang  PPh Pasal 21/26</vt:lpstr>
      <vt:lpstr>Kewajiban Pemotong</vt:lpstr>
      <vt:lpstr>Bukti Pemotongan PPh Pasal 21</vt:lpstr>
      <vt:lpstr>Kewajiban Penerima Penghasilan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DIP</dc:creator>
  <cp:lastModifiedBy>Nuryadin Rahman</cp:lastModifiedBy>
  <cp:revision>9</cp:revision>
  <dcterms:created xsi:type="dcterms:W3CDTF">2006-05-10T08:47:43Z</dcterms:created>
  <dcterms:modified xsi:type="dcterms:W3CDTF">2026-04-13T11:15:35Z</dcterms:modified>
</cp:coreProperties>
</file>